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9" r:id="rId5"/>
    <p:sldId id="269" r:id="rId6"/>
    <p:sldId id="260" r:id="rId7"/>
    <p:sldId id="266" r:id="rId8"/>
    <p:sldId id="265" r:id="rId9"/>
    <p:sldId id="268" r:id="rId10"/>
    <p:sldId id="270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4EE4-1913-071C-60AA-6BBED9B38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C06FF-A2A2-F381-ABED-5EFCD68AA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3982B-BBF6-B94E-E9C5-33AD6F4A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1ED4D-9E6E-F6CC-7BF6-34C16E68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B80D-617F-4D57-20D9-4685FBFE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A75F-085F-B496-0997-22D58F0B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493D3-D451-DDD3-DCE3-0846DC7B2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5475-30BD-FC5B-50C5-634EB40C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2993C-9C40-9001-9063-1D87C3C8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1BD9F-FFE1-CA11-BEDB-4ABEDAFB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4EF0B-B0DF-C654-0347-C34A6AA2B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EB02C-3AB5-3D87-6646-642547FA5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31F0A-D7B3-D696-31A8-C015CC03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E7354-DA53-FA5E-C95D-091AAE58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1EBCE-4C5A-AF2B-08D4-FEEF5177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BF69-742F-62F2-1E68-291F867D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FF67-90A7-6149-1E09-34993392F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CFD3F-C0CD-C1B0-64FE-075AA1A6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E287D-2A1A-B47E-F38A-25740010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C2A10-FF3B-274F-BAA6-D1242AEA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9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D03-609A-55F7-0460-575DAA6F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BCC72-8D39-CBBC-CFA2-3FB08C253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2DF6-A7D2-D8E4-338D-FA997D17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05EB0-302E-D71D-1E60-F49FDE86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5D7B-B936-9552-4903-274ED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8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2706-9FA3-8F4F-F28F-42D55211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1F21A-8BEB-7D6C-935E-4070625DF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9DA74-74E3-CE13-7457-9B2BCA888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192E3-B836-5AC2-D8B1-FD861DB8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74402-F983-609F-9B40-7DBD81E5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3FC74-9628-419F-91F9-68C1CC9A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0064-C9E2-09FC-0E3E-168BAA08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F81F9-740E-098F-9391-11A3978B5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5E5B1-4917-7C1D-F220-65CDA3256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40DE6-95BB-7FBD-DD5E-3E77EAE8E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981158-C516-EC57-F647-4BD9CA8E3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9D296-F3D3-59B6-5E71-EFC8E3F1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61A3FA-6927-15C2-9440-F1750780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E7689-8F89-62BF-4CC3-2BAFB5D0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DD6D4-3FAD-A67D-7377-4891A951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09A0D-EC4E-D001-E80A-86CB0569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796A8-057E-1184-2059-B80B21F0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2755E-5758-9B87-D860-E27F191A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013C3-AFDA-4095-42AC-D21F01DB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5AC78-3BF0-3921-8461-04CEF954E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B0A5A-63A4-EFDC-6D38-3C71388C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A684-F9ED-DC36-367F-54221BAB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1E1BD-F402-AD6E-4764-7649B395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C808A-D0CA-89C6-19D1-5E07752F4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DAD36-B19E-D978-F7DF-45730280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499C6-DFCF-EC1F-F90F-61FD1058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57CE8-506A-291B-E57E-A5F66F89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8665-A9F2-5600-8706-C95C755F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A9D88-266B-53E2-CB73-9936B1AF0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43D17-82B6-DAE7-741A-8186273A1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427CB-AC68-D6C3-462C-36C57EAC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D503A-94E9-09A0-44B5-E37857C9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EAFE7-4AF6-ED5E-1A54-06BF8D80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5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A5949-B3AD-D152-E854-F156876A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F3B6D-C94C-2668-98F5-4D62975A7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A4753-E4EF-699A-BD08-4AE5D85D3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B869-90E7-477A-B480-FD6AF3C71E4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73D80-BA12-0488-76E9-77701CBA1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E769F-B536-D1BE-1929-7C6988F0E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36795-66FB-44E1-8F9E-90C4D98F138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2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6BC53-9CE1-0827-A2E3-807F8892F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5120518" cy="323729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U.S Craft Brewing</a:t>
            </a:r>
            <a:br>
              <a:rPr lang="en-US" sz="4400" b="1" dirty="0">
                <a:latin typeface="+mn-lt"/>
              </a:rPr>
            </a:br>
            <a:r>
              <a:rPr lang="en-US" sz="1800" b="1" dirty="0">
                <a:latin typeface="+mn-lt"/>
              </a:rPr>
              <a:t>Innovations in Business Models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2400" b="1" i="1" dirty="0"/>
              <a:t>Experiential Training Course for Università Cattolica del Sacro Cuore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AD51-C6B1-FF6B-CBAA-A5BD60FDB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990033"/>
                </a:solidFill>
              </a:rPr>
              <a:t>October 2025</a:t>
            </a:r>
          </a:p>
        </p:txBody>
      </p:sp>
      <p:pic>
        <p:nvPicPr>
          <p:cNvPr id="4" name="Picture 3" descr="A hexagon shaped label with text and images&#10;&#10;AI-generated content may be incorrect.">
            <a:extLst>
              <a:ext uri="{FF2B5EF4-FFF2-40B4-BE49-F238E27FC236}">
                <a16:creationId xmlns:a16="http://schemas.microsoft.com/office/drawing/2014/main" id="{16350503-148B-9A8C-E933-D867C0E1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68" y="853506"/>
            <a:ext cx="5291666" cy="5291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E052F-1EE8-1A12-837E-E5FB7925C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55" y="4077771"/>
            <a:ext cx="624122" cy="9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0D45-93CC-C99A-DF40-54E4408C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Digital Badge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B8C0-1457-54D2-B779-0DEBE9B6E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80120" cy="4351338"/>
          </a:xfrm>
        </p:spPr>
        <p:txBody>
          <a:bodyPr>
            <a:normAutofit/>
          </a:bodyPr>
          <a:lstStyle/>
          <a:p>
            <a:r>
              <a:rPr lang="en-US" dirty="0"/>
              <a:t>Upon successful completion of training, participants receive a digital badge for their participation in the US Craft Brewing training.</a:t>
            </a:r>
          </a:p>
          <a:p>
            <a:r>
              <a:rPr lang="en-US" dirty="0"/>
              <a:t>Digital badges can be showcased in participants’ email signatures or on social media.</a:t>
            </a:r>
          </a:p>
          <a:p>
            <a:r>
              <a:rPr lang="en-US" dirty="0"/>
              <a:t>Employers, institutions, etc., can view meta-data related to badge:</a:t>
            </a:r>
          </a:p>
          <a:p>
            <a:pPr lvl="1"/>
            <a:r>
              <a:rPr lang="en-US" dirty="0"/>
              <a:t>Tasks accomplished</a:t>
            </a:r>
          </a:p>
          <a:p>
            <a:pPr lvl="1"/>
            <a:r>
              <a:rPr lang="en-US" dirty="0"/>
              <a:t>Skills &amp; competencies achieved</a:t>
            </a:r>
          </a:p>
          <a:p>
            <a:pPr lvl="1"/>
            <a:r>
              <a:rPr lang="en-US" dirty="0"/>
              <a:t>Assessments completed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D13BF-4BEA-A4FE-532A-F70FBFF66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309" y="5965371"/>
            <a:ext cx="426718" cy="622614"/>
          </a:xfrm>
          <a:prstGeom prst="rect">
            <a:avLst/>
          </a:prstGeom>
        </p:spPr>
      </p:pic>
      <p:pic>
        <p:nvPicPr>
          <p:cNvPr id="6" name="Picture 5" descr="A hexagon shaped label with text and images&#10;&#10;AI-generated content may be incorrect.">
            <a:extLst>
              <a:ext uri="{FF2B5EF4-FFF2-40B4-BE49-F238E27FC236}">
                <a16:creationId xmlns:a16="http://schemas.microsoft.com/office/drawing/2014/main" id="{05B8A95A-A7D8-0852-71E6-9D3D48198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94" y="2360503"/>
            <a:ext cx="2310606" cy="2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3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9EB66-A818-10A3-EB43-5EAE34E5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309" y="5965371"/>
            <a:ext cx="426718" cy="6226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3C1C87-C151-165D-2AAC-ED92DC7A4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422910"/>
            <a:ext cx="11811000" cy="60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8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exagon shaped label with text and images&#10;&#10;AI-generated content may be incorrect.">
            <a:extLst>
              <a:ext uri="{FF2B5EF4-FFF2-40B4-BE49-F238E27FC236}">
                <a16:creationId xmlns:a16="http://schemas.microsoft.com/office/drawing/2014/main" id="{C81F60C9-8806-651D-DC09-B439C1969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55FAF3-EF94-F7D8-419F-34E6775AB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533" y="1887817"/>
            <a:ext cx="4119699" cy="30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9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9BFA-8D06-1575-A772-8210042A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4D97-1285-0CCB-664C-B94D4409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89" y="155311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Introduction to Craft Brew 2026</a:t>
            </a:r>
          </a:p>
          <a:p>
            <a:r>
              <a:rPr lang="en-US" sz="2400" dirty="0"/>
              <a:t>Learning Objectives</a:t>
            </a:r>
          </a:p>
          <a:p>
            <a:r>
              <a:rPr lang="en-US" sz="2400" dirty="0"/>
              <a:t>Why Beer, why Montana?</a:t>
            </a:r>
          </a:p>
          <a:p>
            <a:r>
              <a:rPr lang="en-US" sz="2400" dirty="0"/>
              <a:t>Trip Itinerary</a:t>
            </a:r>
          </a:p>
          <a:p>
            <a:r>
              <a:rPr lang="en-US" sz="2400" dirty="0"/>
              <a:t>Digital Badge</a:t>
            </a:r>
          </a:p>
          <a:p>
            <a:r>
              <a:rPr lang="en-US" sz="2400" dirty="0"/>
              <a:t>Join Us!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DC72CF-B08B-F3E5-80BB-F65435B3D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4"/>
          <a:stretch/>
        </p:blipFill>
        <p:spPr>
          <a:xfrm>
            <a:off x="8815522" y="3795213"/>
            <a:ext cx="3058613" cy="251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73E0E-ECDB-A40B-3D1C-02C789C10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56" y="2577136"/>
            <a:ext cx="2568077" cy="19273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E59D3-7E8B-C9D6-8A49-E8112B4B4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620" y="424287"/>
            <a:ext cx="2956560" cy="19735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BC1701-18A3-594E-6A64-0EE58DE91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995" y="4637315"/>
            <a:ext cx="2667000" cy="190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C5C875-5338-B934-FCE4-6C2662524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20" y="4825191"/>
            <a:ext cx="3954480" cy="18347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F46C2-0E54-6D49-90F7-AE59CC2D7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584" y="5195641"/>
            <a:ext cx="563401" cy="8220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1C5368-5ADE-E464-7532-9D409E75D2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1284" y="3007719"/>
            <a:ext cx="3389267" cy="12186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E6E9CB-4CB2-63AF-A219-B6E0FC2CE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3138" y="1080953"/>
            <a:ext cx="3620042" cy="24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2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A3E5-217F-CD08-2368-FD44C518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The Partnership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C0B8F37-575F-216F-9435-092C305D4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68" y="3969762"/>
            <a:ext cx="2696113" cy="596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CB2A3C-61CB-4FBB-986E-5D61446FA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19" y="2129734"/>
            <a:ext cx="3320816" cy="3320816"/>
          </a:xfrm>
          <a:prstGeom prst="rect">
            <a:avLst/>
          </a:prstGeom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2744E406-A36D-6FEA-7D9E-A6DC9B4E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60" y="2902962"/>
            <a:ext cx="4286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8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C250-4F75-4E3B-0522-B4F718E5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1A5C-B6F6-39B5-C35D-CED9552D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/>
          <a:lstStyle/>
          <a:p>
            <a:r>
              <a:rPr lang="en-US" sz="2600" dirty="0"/>
              <a:t>Gain a deep understanding of </a:t>
            </a:r>
            <a:r>
              <a:rPr lang="en-US" sz="2600" b="1" dirty="0"/>
              <a:t>business model design </a:t>
            </a:r>
            <a:r>
              <a:rPr lang="en-US" sz="2600" dirty="0"/>
              <a:t>via the </a:t>
            </a:r>
            <a:r>
              <a:rPr lang="en-US" sz="2600" b="1" dirty="0"/>
              <a:t>U.S. craft beer business</a:t>
            </a:r>
            <a:r>
              <a:rPr lang="en-US" sz="2600" dirty="0"/>
              <a:t>, its </a:t>
            </a:r>
            <a:r>
              <a:rPr lang="en-US" sz="2600" b="1" dirty="0"/>
              <a:t>innovations</a:t>
            </a:r>
            <a:r>
              <a:rPr lang="en-US" sz="2600" dirty="0"/>
              <a:t>, its </a:t>
            </a:r>
            <a:r>
              <a:rPr lang="en-US" sz="2600" b="1" dirty="0"/>
              <a:t>participants</a:t>
            </a:r>
            <a:r>
              <a:rPr lang="en-US" sz="2600" dirty="0"/>
              <a:t>, and the </a:t>
            </a:r>
            <a:r>
              <a:rPr lang="en-US" sz="2600" b="1" dirty="0"/>
              <a:t>ecosystem</a:t>
            </a:r>
            <a:r>
              <a:rPr lang="en-US" sz="2600" dirty="0"/>
              <a:t> necessary to bring product to market.</a:t>
            </a:r>
          </a:p>
          <a:p>
            <a:r>
              <a:rPr lang="en-US" sz="2600" dirty="0"/>
              <a:t>Analyze </a:t>
            </a:r>
            <a:r>
              <a:rPr lang="en-US" sz="2600" b="1" dirty="0"/>
              <a:t>contributors (e.g., barley farmers, hops producers, equipment manufacturers, etc</a:t>
            </a:r>
            <a:r>
              <a:rPr lang="en-US" sz="2600" dirty="0"/>
              <a:t>.) and the </a:t>
            </a:r>
            <a:r>
              <a:rPr lang="en-US" sz="2600" b="1" dirty="0"/>
              <a:t>value they create </a:t>
            </a:r>
            <a:r>
              <a:rPr lang="en-US" sz="2600" dirty="0"/>
              <a:t>in the craft beer industry.</a:t>
            </a:r>
          </a:p>
          <a:p>
            <a:r>
              <a:rPr lang="en-US" sz="2600" dirty="0"/>
              <a:t>Learn about </a:t>
            </a:r>
            <a:r>
              <a:rPr lang="en-US" sz="2600" b="1" dirty="0"/>
              <a:t>product, process and business model approaches </a:t>
            </a:r>
            <a:r>
              <a:rPr lang="en-US" sz="2600" dirty="0"/>
              <a:t>in a highly competitive marketplace.</a:t>
            </a:r>
          </a:p>
          <a:p>
            <a:r>
              <a:rPr lang="en-US" sz="2600" dirty="0"/>
              <a:t>Understand </a:t>
            </a:r>
            <a:r>
              <a:rPr lang="en-US" sz="2600" b="1" dirty="0"/>
              <a:t>regulatory restrictions </a:t>
            </a:r>
            <a:r>
              <a:rPr lang="en-US" sz="2600" dirty="0"/>
              <a:t>(e.g., three-tier system) to bringing product to market, state-by-state expansion challenges, and import-export and opportunities.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7AF63-D5E9-11D4-8B7E-422CD562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309" y="5965371"/>
            <a:ext cx="426718" cy="6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6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06DC-3EE4-CF82-78DE-2759843D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 Thriving Global Industry</a:t>
            </a:r>
          </a:p>
        </p:txBody>
      </p:sp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C9132D7B-DDC1-9514-CCA4-B7FE5FCC3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04"/>
          <a:stretch/>
        </p:blipFill>
        <p:spPr>
          <a:xfrm>
            <a:off x="43543" y="1840120"/>
            <a:ext cx="12192000" cy="4092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74245-9C4A-979E-9853-9CE08AF4A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309" y="5965371"/>
            <a:ext cx="426718" cy="6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5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C250-4F75-4E3B-0522-B4F718E5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Why Montana?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1A5C-B6F6-39B5-C35D-CED9552D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7"/>
            <a:ext cx="6588211" cy="45441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Known worldwide for its beer product and process innovations.</a:t>
            </a:r>
          </a:p>
          <a:p>
            <a:r>
              <a:rPr lang="en-US" dirty="0"/>
              <a:t>One of the most concentrated geographic areas for craft breweries</a:t>
            </a:r>
          </a:p>
          <a:p>
            <a:pPr lvl="1"/>
            <a:r>
              <a:rPr lang="en-US" dirty="0"/>
              <a:t>Over 100 breweries</a:t>
            </a:r>
          </a:p>
          <a:p>
            <a:r>
              <a:rPr lang="en-US" dirty="0"/>
              <a:t>Regional access to key input producers: barley, hops, yeast, etc.</a:t>
            </a:r>
          </a:p>
          <a:p>
            <a:r>
              <a:rPr lang="en-US" dirty="0"/>
              <a:t>Access to distributors, retailers (on-premise and off-premise), marketers, industry associations, etc.</a:t>
            </a:r>
          </a:p>
          <a:p>
            <a:r>
              <a:rPr lang="en-US" dirty="0"/>
              <a:t>Research centers focused on beer:</a:t>
            </a:r>
          </a:p>
          <a:p>
            <a:pPr lvl="1"/>
            <a:r>
              <a:rPr lang="en-US" i="1" dirty="0"/>
              <a:t>University of Montana</a:t>
            </a:r>
          </a:p>
          <a:p>
            <a:pPr lvl="1"/>
            <a:r>
              <a:rPr lang="en-US" i="1" dirty="0"/>
              <a:t>Montana State University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683AF-23F5-5D50-D0EE-CDA7AD9F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309" y="5965371"/>
            <a:ext cx="426718" cy="622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135" y="1653623"/>
            <a:ext cx="5086865" cy="38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7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EFDF6-AD33-8ED7-4334-A3C78A06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4971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C62291-256B-B5B8-D2E5-62060A042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052" y="6090557"/>
            <a:ext cx="426718" cy="622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DED947-9FCA-7EB2-3583-52F9A5C3E8BD}"/>
              </a:ext>
            </a:extLst>
          </p:cNvPr>
          <p:cNvSpPr/>
          <p:nvPr/>
        </p:nvSpPr>
        <p:spPr>
          <a:xfrm>
            <a:off x="264018" y="671427"/>
            <a:ext cx="583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Where is </a:t>
            </a:r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Montana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AD49-20F1-3D61-1690-5DFAABAEFB54}"/>
              </a:ext>
            </a:extLst>
          </p:cNvPr>
          <p:cNvSpPr/>
          <p:nvPr/>
        </p:nvSpPr>
        <p:spPr>
          <a:xfrm>
            <a:off x="811125" y="2731264"/>
            <a:ext cx="5782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Where is </a:t>
            </a:r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Missoula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04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9662E-A519-7148-96D0-FF2EC6F8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926300-B407-0F03-6B46-57C7F6D9C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309" y="5965371"/>
            <a:ext cx="426718" cy="6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0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C250-4F75-4E3B-0522-B4F718E5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833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Trip Itinerary </a:t>
            </a:r>
            <a:r>
              <a:rPr lang="en-US" sz="2000" b="1" dirty="0">
                <a:latin typeface="+mn-lt"/>
              </a:rPr>
              <a:t>(subject to confirmation)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1A5C-B6F6-39B5-C35D-CED9552D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647"/>
            <a:ext cx="10515600" cy="4351338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28/8: 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Arrival in Missoula – Move-in + Orientation; Group Dinner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29/8: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Missoula – Campus &amp; City Tour</a:t>
            </a:r>
            <a:r>
              <a:rPr lang="en-US" sz="18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Expectations, Participations and Project Deliverables</a:t>
            </a: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30/8: 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Missoula</a:t>
            </a: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18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 Palmer, UM + John Sanden, Sierra Nevada; Big Sky Brewing tour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31/8: 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Butte – </a:t>
            </a:r>
            <a:r>
              <a:rPr lang="en-US" sz="18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Barley Growers Association + Headframe Distillery + Butte Historic City tour.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1/9: 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Missoula – Brewery Treasure Hunt + Business Model Presentations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2/9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Flathead Lake – Flathead </a:t>
            </a:r>
            <a:r>
              <a:rPr lang="en-US" sz="18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Valley Hops + 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Whistling Andy Distillery (Bigfork)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3/9: </a:t>
            </a:r>
            <a:r>
              <a:rPr lang="en-US" sz="18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Arnie Sherman – International Business &amp; Trade; Final Project Presentations</a:t>
            </a:r>
            <a:endParaRPr lang="en-US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4/9: 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Missoula Farmer’s Market; Debrief; Wrap-up Dinner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5/9: 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Departure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A9605-43E3-C69B-FCC7-1DCC17952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309" y="5965371"/>
            <a:ext cx="426718" cy="622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860" y="0"/>
            <a:ext cx="416814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80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413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U.S Craft Brewing Innovations in Business Models  Experiential Training Course for Università Cattolica del Sacro Cuore</vt:lpstr>
      <vt:lpstr>Overview</vt:lpstr>
      <vt:lpstr>The Partnership</vt:lpstr>
      <vt:lpstr>Learning Objectives</vt:lpstr>
      <vt:lpstr>A Thriving Global Industry</vt:lpstr>
      <vt:lpstr>Why Montana?</vt:lpstr>
      <vt:lpstr>Presentazione standard di PowerPoint</vt:lpstr>
      <vt:lpstr>Presentazione standard di PowerPoint</vt:lpstr>
      <vt:lpstr>Trip Itinerary (subject to confirmation)</vt:lpstr>
      <vt:lpstr>Digital Badge Certification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 Beer Industry Essentials   Training &amp; Development</dc:title>
  <dc:creator>Michael Braun</dc:creator>
  <cp:lastModifiedBy>Cannatelli Benedetto Lorenzo (benedetto.cannatelli)</cp:lastModifiedBy>
  <cp:revision>14</cp:revision>
  <dcterms:created xsi:type="dcterms:W3CDTF">2023-11-22T16:45:01Z</dcterms:created>
  <dcterms:modified xsi:type="dcterms:W3CDTF">2025-10-02T07:29:17Z</dcterms:modified>
</cp:coreProperties>
</file>