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76" r:id="rId4"/>
    <p:sldId id="288" r:id="rId5"/>
    <p:sldId id="287" r:id="rId6"/>
    <p:sldId id="289" r:id="rId7"/>
    <p:sldId id="277" r:id="rId8"/>
    <p:sldId id="290" r:id="rId9"/>
    <p:sldId id="28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kova Klara (klara.dankova)" initials="DK(" lastIdx="1" clrIdx="0">
    <p:extLst>
      <p:ext uri="{19B8F6BF-5375-455C-9EA6-DF929625EA0E}">
        <p15:presenceInfo xmlns:p15="http://schemas.microsoft.com/office/powerpoint/2012/main" userId="S::klara.dankova@unicatt.it::3fec5516-d71e-48a3-8e39-46583dc1ac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4DB98-A5F0-4CB1-8C5D-C2722FAA2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2A5FE7-E260-4B9A-8C64-E9DA00792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5452C-9B54-4047-BC05-7C8E5048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8BF0E-458E-43A7-AA67-DC56EED0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EE1EF5-7CDE-442E-95C1-6B288437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29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4FD8F-6E81-4A13-9D95-29988B434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A42D07-CA9A-44D0-8B62-F02D97A9D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D28CD1-2955-4471-B75E-92963C70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4CE0E4-D08D-4D99-8314-1D350BA8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E5C15-599E-4631-91A1-47686658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63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E4F6C81-5642-4186-A57A-B38F0C09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0E5E07-BC61-4A0E-8FCE-566A6C637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56F0C-B51F-4496-9FEA-16A33DE9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09B385-1E1A-4408-8849-FC286ECA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9A8D85-75D5-4A1A-A088-B92210D9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31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C2BDC-1323-48CD-ADD8-B05D8760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E70D4-8FEE-4183-B42E-9882BC43D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447EF-2AA2-41CF-B522-DA761B40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E57A68-DD7B-45A5-94D5-411A0058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9F5228-27D1-4191-945D-BFB74DAD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7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8F87E-1A8F-4551-A7BE-C1E09CC3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9A9269-6D79-4850-8376-AD9BB1BF3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1A136-06EA-4049-86E5-D9D92267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5067E1-ADF8-471C-8047-D497473A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CC721-937B-4105-AF45-6392D7B1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32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5DAE7-4757-439E-952E-B204E8AC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B39B5-300A-4193-8538-F99BB5053D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592F61-8FA8-4057-8DDF-B7F040AB4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5DA844-CD4C-466C-ACA0-29C621D2E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5BF66F-8A5E-4319-9D9D-352620D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EA9994-6F21-438F-A31A-6BC6EBB7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78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BBD23-3F4C-4784-B2A3-7CE0AB86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EB30DA-4FD2-4E31-9CE5-CD2ED62A9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1CB3C6-970B-421D-A2F7-BB0BBFA66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C161D8-151A-4E09-8BB0-DDF540BD6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5CB7ACA-7FFD-4887-889B-01CF6BC9A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EF481E-E537-402D-AB34-C9D22E2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8B799D8-716D-473A-9738-2D6B1A58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8EEA3E-5634-44BA-B66D-F99D4FA3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27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0C2DA-D363-4C58-9A83-13CA7939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0770C3E-A8C2-48E6-AEDD-4A9524038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61BF5C-DC27-4AB5-9A6C-6704C2C8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1F6DD6-82E8-4D37-8DF9-F3EE283D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1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2A4D7B-35B4-47FD-8F46-EF809519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FB736B1-CB96-43F0-9D6A-19E09482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5C92F9-F213-4F1F-A465-12CC061C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C5659-99A1-4D5F-B0DF-4C931ECB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87D85-B50E-4775-89EE-AD56DE60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6407A2-F05B-4B1E-B282-B679509B2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CD4283-63BC-4362-BE05-B17670B9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91EA2B-3D00-4799-90DF-17154AA6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A3E872-644C-4A39-99D6-E28B0147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47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6F8DA-3D99-49B0-9475-07FADE1F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89C6E8-80FE-45B1-8876-75AB543E3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637BDB-A09C-4731-BB4D-0ABC18910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1C36BA-55E2-43AC-B77A-241EFEF4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3BA55C-7E6B-412D-A5E5-6AAAD34D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45CDF0-C200-49BF-8CCA-523D0BEE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93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497E3-570C-47ED-93F1-479BB269D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C0852E-05BD-41B6-8842-65EF6BC1C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DA6B85-CD11-4C55-A443-8D343B62D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D6BE-B68A-4F46-A01B-37F8A38DB317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15228C-A26A-4659-9300-3DEDC93D7C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96CA8C-E72E-4CAB-A226-EA777402C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43A2-7C9E-4E79-8F99-10CCAD63707F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79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lara.dankova@unicatt.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rescia.unicatt.it/polo-studenti-e-didattica-programmi-dei-corsi-orari-delle-lezioni/BS/risultati-ricerca?anno=2024&amp;tipo=PFT_SELDA&amp;cerca=francese&amp;table=insegnament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32">
            <a:extLst>
              <a:ext uri="{FF2B5EF4-FFF2-40B4-BE49-F238E27FC236}">
                <a16:creationId xmlns:a16="http://schemas.microsoft.com/office/drawing/2014/main" id="{0ADD3505-D816-4666-AAAA-42EC992FA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81FAB09-FD2D-AF72-1FFB-5B128174B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90" y="1094548"/>
            <a:ext cx="5716448" cy="2443781"/>
          </a:xfrm>
          <a:prstGeom prst="rect">
            <a:avLst/>
          </a:prstGeom>
        </p:spPr>
      </p:pic>
      <p:sp>
        <p:nvSpPr>
          <p:cNvPr id="146" name="Freeform 6">
            <a:extLst>
              <a:ext uri="{FF2B5EF4-FFF2-40B4-BE49-F238E27FC236}">
                <a16:creationId xmlns:a16="http://schemas.microsoft.com/office/drawing/2014/main" id="{B4269A41-C387-4555-A18D-F1B4E366C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212183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7">
            <a:extLst>
              <a:ext uri="{FF2B5EF4-FFF2-40B4-BE49-F238E27FC236}">
                <a16:creationId xmlns:a16="http://schemas.microsoft.com/office/drawing/2014/main" id="{911C1882-1ABB-473F-836B-DE0066ABA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20558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8">
            <a:extLst>
              <a:ext uri="{FF2B5EF4-FFF2-40B4-BE49-F238E27FC236}">
                <a16:creationId xmlns:a16="http://schemas.microsoft.com/office/drawing/2014/main" id="{336533B6-75CC-4F87-B044-A8241FBF7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960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603CF7-BB2E-4564-F8AD-E1D7C7CE0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4267831"/>
            <a:ext cx="7970903" cy="1071585"/>
          </a:xfrm>
        </p:spPr>
        <p:txBody>
          <a:bodyPr>
            <a:normAutofit/>
          </a:bodyPr>
          <a:lstStyle/>
          <a:p>
            <a:pPr algn="l"/>
            <a:r>
              <a:rPr lang="cs-CZ" sz="3400" dirty="0" err="1">
                <a:solidFill>
                  <a:srgbClr val="FFFFFF"/>
                </a:solidFill>
              </a:rPr>
              <a:t>Corsi</a:t>
            </a:r>
            <a:r>
              <a:rPr lang="cs-CZ" sz="3400" dirty="0">
                <a:solidFill>
                  <a:srgbClr val="FFFFFF"/>
                </a:solidFill>
              </a:rPr>
              <a:t> di Lingua </a:t>
            </a:r>
            <a:r>
              <a:rPr lang="cs-CZ" sz="3400" dirty="0" err="1">
                <a:solidFill>
                  <a:srgbClr val="FFFFFF"/>
                </a:solidFill>
              </a:rPr>
              <a:t>francese</a:t>
            </a:r>
            <a:r>
              <a:rPr lang="cs-CZ" sz="3400" dirty="0">
                <a:solidFill>
                  <a:srgbClr val="FFFFFF"/>
                </a:solidFill>
              </a:rPr>
              <a:t> </a:t>
            </a: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 err="1">
                <a:solidFill>
                  <a:srgbClr val="FFFFFF"/>
                </a:solidFill>
              </a:rPr>
              <a:t>a.a</a:t>
            </a:r>
            <a:r>
              <a:rPr lang="cs-CZ" sz="3400" dirty="0">
                <a:solidFill>
                  <a:srgbClr val="FFFFFF"/>
                </a:solidFill>
              </a:rPr>
              <a:t>. 2024 – 2025, </a:t>
            </a:r>
            <a:r>
              <a:rPr lang="cs-CZ" sz="3400" dirty="0" err="1">
                <a:solidFill>
                  <a:srgbClr val="FFFFFF"/>
                </a:solidFill>
              </a:rPr>
              <a:t>Brescia</a:t>
            </a:r>
            <a:endParaRPr lang="fr-FR" sz="34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5D0C5E-DEE4-997F-D60A-4C9E04DF8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5345714"/>
            <a:ext cx="7970903" cy="538211"/>
          </a:xfrm>
        </p:spPr>
        <p:txBody>
          <a:bodyPr anchor="t">
            <a:normAutofit/>
          </a:bodyPr>
          <a:lstStyle/>
          <a:p>
            <a:pPr algn="l"/>
            <a:r>
              <a:rPr lang="it-IT" sz="2900" dirty="0">
                <a:solidFill>
                  <a:srgbClr val="FEFFFF"/>
                </a:solidFill>
              </a:rPr>
              <a:t>Servizio Linguistico di Ateneo (</a:t>
            </a:r>
            <a:r>
              <a:rPr lang="it-IT" sz="2900" dirty="0" err="1">
                <a:solidFill>
                  <a:srgbClr val="FEFFFF"/>
                </a:solidFill>
              </a:rPr>
              <a:t>SeLdA</a:t>
            </a:r>
            <a:r>
              <a:rPr lang="it-IT" sz="2900" dirty="0">
                <a:solidFill>
                  <a:srgbClr val="FEFFFF"/>
                </a:solidFill>
              </a:rPr>
              <a:t>)</a:t>
            </a:r>
            <a:endParaRPr lang="fr-FR" sz="2900" dirty="0">
              <a:solidFill>
                <a:srgbClr val="FEFFFF"/>
              </a:solidFill>
            </a:endParaRPr>
          </a:p>
        </p:txBody>
      </p:sp>
      <p:sp>
        <p:nvSpPr>
          <p:cNvPr id="149" name="Rectangle 8">
            <a:extLst>
              <a:ext uri="{FF2B5EF4-FFF2-40B4-BE49-F238E27FC236}">
                <a16:creationId xmlns:a16="http://schemas.microsoft.com/office/drawing/2014/main" id="{77EAB586-FBDB-4496-82AC-22F18563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7800" y="4377267"/>
            <a:ext cx="3121152" cy="19527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06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it-IT" sz="4000" dirty="0" err="1">
                <a:solidFill>
                  <a:schemeClr val="bg1"/>
                </a:solidFill>
              </a:rPr>
              <a:t>Faculty</a:t>
            </a:r>
            <a:r>
              <a:rPr lang="it-IT" sz="4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0C3AD64-D90D-382E-36F5-5D270ADD9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561465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Prof.ssa Maria Teresa Zanola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400" noProof="1"/>
              <a:t>responsabile d‘area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altLang="it-IT" sz="2400" noProof="1"/>
              <a:t>p</a:t>
            </a:r>
            <a:r>
              <a:rPr lang="it-IT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rofessore</a:t>
            </a:r>
            <a:r>
              <a:rPr lang="it-IT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ordinario di Lingua e cultura francese, Facoltà di Scienze linguistiche e letterature straniere, Università Cattolica del Sacro Cuore; Presidente 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Conseil Européen pour les Langues/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European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Language</a:t>
            </a:r>
            <a:r>
              <a:rPr lang="fr-F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Council</a:t>
            </a:r>
            <a:r>
              <a:rPr lang="cs-CZ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altLang="it-IT" sz="2400" noProof="1"/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0" indent="0" algn="just">
              <a:lnSpc>
                <a:spcPct val="110000"/>
              </a:lnSpc>
              <a:buNone/>
            </a:pPr>
            <a:r>
              <a:rPr lang="cs-CZ" altLang="it-IT" noProof="1"/>
              <a:t>Dott.ssa </a:t>
            </a:r>
            <a:r>
              <a:rPr lang="fr-FR" altLang="it-IT" noProof="1"/>
              <a:t>Klara Dankova</a:t>
            </a:r>
            <a:endParaRPr lang="cs-CZ" altLang="it-IT" sz="28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c</a:t>
            </a:r>
            <a:r>
              <a:rPr lang="fr-FR" altLang="it-IT" sz="2200" noProof="1"/>
              <a:t>oordinamento dei corsi di </a:t>
            </a:r>
            <a:r>
              <a:rPr lang="cs-CZ" altLang="it-IT" sz="2200" noProof="1"/>
              <a:t>L</a:t>
            </a:r>
            <a:r>
              <a:rPr lang="fr-FR" altLang="it-IT" sz="2200" noProof="1"/>
              <a:t>ingua francese</a:t>
            </a:r>
            <a:endParaRPr lang="cs-CZ" altLang="it-IT" sz="2200" noProof="1"/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>
                <a:hlinkClick r:id="rId4"/>
              </a:rPr>
              <a:t>klara.dankova@unicatt.it</a:t>
            </a:r>
            <a:r>
              <a:rPr lang="cs-CZ" altLang="it-IT" sz="2200" noProof="1"/>
              <a:t>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it-IT" sz="2200" noProof="1"/>
              <a:t>telefono Selda: 02 7234 5740</a:t>
            </a:r>
          </a:p>
          <a:p>
            <a:endParaRPr lang="fr-FR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E1A52160-5B1E-D34D-1BE8-2C1439A54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4169" y="1561465"/>
            <a:ext cx="5181600" cy="472418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Martina Alì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8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Silvia Calvi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100" noProof="1">
                <a:cs typeface="Arial" panose="020B0604020202020204" pitchFamily="34" charset="0"/>
              </a:rPr>
              <a:t>formatrice linguistica</a:t>
            </a:r>
          </a:p>
          <a:p>
            <a:pPr marL="0" indent="0" algn="l">
              <a:buNone/>
            </a:pPr>
            <a:endParaRPr lang="cs-CZ" sz="2800" noProof="1"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noProof="1">
                <a:cs typeface="Arial" panose="020B0604020202020204" pitchFamily="34" charset="0"/>
              </a:rPr>
              <a:t>Dott.ssa Alessandra Copeta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noProof="1">
                <a:cs typeface="Arial" panose="020B0604020202020204" pitchFamily="34" charset="0"/>
              </a:rPr>
              <a:t>formatrice linguistica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noProof="1"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Dott.ssa Elena Galati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formatrice linguistica</a:t>
            </a:r>
            <a:endParaRPr lang="cs-CZ" sz="2000" noProof="1"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800" noProof="1">
              <a:cs typeface="Arial" panose="020B0604020202020204" pitchFamily="34" charset="0"/>
            </a:endParaRPr>
          </a:p>
          <a:p>
            <a:pPr algn="l"/>
            <a:endParaRPr lang="cs-CZ" sz="3200" noProof="1"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88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Corso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764" y="1825625"/>
            <a:ext cx="5521036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Martina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Alì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 </a:t>
            </a:r>
          </a:p>
          <a:p>
            <a:pPr lvl="1"/>
            <a:r>
              <a:rPr lang="it-IT" sz="1800" dirty="0"/>
              <a:t>2024-FY0175-90326</a:t>
            </a:r>
            <a:r>
              <a:rPr lang="cs-CZ" sz="1800" dirty="0"/>
              <a:t> </a:t>
            </a:r>
            <a:r>
              <a:rPr lang="it-IT" sz="1800" dirty="0"/>
              <a:t>LINGUA FRANCESE (2024-2025) (</a:t>
            </a:r>
            <a:r>
              <a:rPr lang="it-IT" sz="1800" dirty="0" err="1"/>
              <a:t>Selda</a:t>
            </a:r>
            <a:r>
              <a:rPr lang="it-IT" sz="1800" dirty="0"/>
              <a:t>) </a:t>
            </a:r>
            <a:endParaRPr lang="fr-FR" dirty="0"/>
          </a:p>
        </p:txBody>
      </p:sp>
      <p:graphicFrame>
        <p:nvGraphicFramePr>
          <p:cNvPr id="17" name="Zástupný obsah 16">
            <a:extLst>
              <a:ext uri="{FF2B5EF4-FFF2-40B4-BE49-F238E27FC236}">
                <a16:creationId xmlns:a16="http://schemas.microsoft.com/office/drawing/2014/main" id="{A5C47D1B-B529-3445-B187-B0678B862C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3888575"/>
              </p:ext>
            </p:extLst>
          </p:nvPr>
        </p:nvGraphicFramePr>
        <p:xfrm>
          <a:off x="697627" y="2970887"/>
          <a:ext cx="5042864" cy="2178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092">
                  <a:extLst>
                    <a:ext uri="{9D8B030D-6E8A-4147-A177-3AD203B41FA5}">
                      <a16:colId xmlns:a16="http://schemas.microsoft.com/office/drawing/2014/main" val="56738045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773185308"/>
                    </a:ext>
                  </a:extLst>
                </a:gridCol>
                <a:gridCol w="858982">
                  <a:extLst>
                    <a:ext uri="{9D8B030D-6E8A-4147-A177-3AD203B41FA5}">
                      <a16:colId xmlns:a16="http://schemas.microsoft.com/office/drawing/2014/main" val="2002423573"/>
                    </a:ext>
                  </a:extLst>
                </a:gridCol>
                <a:gridCol w="1188990">
                  <a:extLst>
                    <a:ext uri="{9D8B030D-6E8A-4147-A177-3AD203B41FA5}">
                      <a16:colId xmlns:a16="http://schemas.microsoft.com/office/drawing/2014/main" val="2700067626"/>
                    </a:ext>
                  </a:extLst>
                </a:gridCol>
              </a:tblGrid>
              <a:tr h="547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</a:rPr>
                        <a:t>M</a:t>
                      </a:r>
                      <a:r>
                        <a:rPr lang="fr-FR" sz="1400" cap="none" baseline="0" dirty="0" err="1">
                          <a:effectLst/>
                        </a:rPr>
                        <a:t>artedì</a:t>
                      </a:r>
                      <a:r>
                        <a:rPr lang="cs-CZ" sz="1400" cap="none" baseline="0" dirty="0">
                          <a:effectLst/>
                        </a:rPr>
                        <a:t> (1. sem)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16:30 - 18:30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Bulloni</a:t>
                      </a: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0041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Vener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r>
                        <a:rPr lang="cs-CZ" sz="1400" dirty="0">
                          <a:effectLst/>
                        </a:rPr>
                        <a:t> (1. sem)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14:30 - 16:30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Morstabilini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37900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Lunedì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(2. sem)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17:30 - 19:30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Morstabilini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6312554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Giovedì</a:t>
                      </a: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(2. sem)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17:30 - 19:30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Frassati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6946030"/>
                  </a:ext>
                </a:extLst>
              </a:tr>
            </a:tbl>
          </a:graphicData>
        </a:graphic>
      </p:graphicFrame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fr-FR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7440BAD-FD12-E5A9-EB75-C168FE680B3C}"/>
              </a:ext>
            </a:extLst>
          </p:cNvPr>
          <p:cNvSpPr/>
          <p:nvPr/>
        </p:nvSpPr>
        <p:spPr>
          <a:xfrm>
            <a:off x="424873" y="1681018"/>
            <a:ext cx="5671127" cy="461818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ástupný obsah 6">
            <a:extLst>
              <a:ext uri="{FF2B5EF4-FFF2-40B4-BE49-F238E27FC236}">
                <a16:creationId xmlns:a16="http://schemas.microsoft.com/office/drawing/2014/main" id="{FFF72A2A-6FD3-291E-D496-4F4BAF216199}"/>
              </a:ext>
            </a:extLst>
          </p:cNvPr>
          <p:cNvSpPr txBox="1">
            <a:spLocks/>
          </p:cNvSpPr>
          <p:nvPr/>
        </p:nvSpPr>
        <p:spPr>
          <a:xfrm>
            <a:off x="6511636" y="1681018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it-I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tutti i corsi di laurea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rogramma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endParaRPr lang="it-IT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81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3223491" y="131125"/>
            <a:ext cx="8793018" cy="8224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000" dirty="0" err="1">
                <a:solidFill>
                  <a:srgbClr val="FFFFFF"/>
                </a:solidFill>
              </a:rPr>
              <a:t>Corso</a:t>
            </a:r>
            <a:r>
              <a:rPr lang="cs-CZ" sz="3000" dirty="0">
                <a:solidFill>
                  <a:srgbClr val="FFFFFF"/>
                </a:solidFill>
              </a:rPr>
              <a:t> di </a:t>
            </a:r>
            <a:r>
              <a:rPr lang="cs-CZ" sz="3000" dirty="0" err="1">
                <a:solidFill>
                  <a:srgbClr val="FFFFFF"/>
                </a:solidFill>
              </a:rPr>
              <a:t>laurea</a:t>
            </a:r>
            <a:r>
              <a:rPr lang="cs-CZ" sz="3000" dirty="0">
                <a:solidFill>
                  <a:srgbClr val="FFFFFF"/>
                </a:solidFill>
              </a:rPr>
              <a:t> in </a:t>
            </a:r>
            <a:r>
              <a:rPr lang="it-IT" sz="3000" dirty="0" err="1">
                <a:solidFill>
                  <a:srgbClr val="FEFFFF"/>
                </a:solidFill>
              </a:rPr>
              <a:t>Tourism</a:t>
            </a:r>
            <a:r>
              <a:rPr lang="it-IT" sz="3000" dirty="0">
                <a:solidFill>
                  <a:srgbClr val="FEFFFF"/>
                </a:solidFill>
              </a:rPr>
              <a:t> management, sostenibilità e valorizzazione del territorio </a:t>
            </a:r>
            <a:r>
              <a:rPr lang="cs-CZ" sz="3000" dirty="0">
                <a:solidFill>
                  <a:srgbClr val="FEFFFF"/>
                </a:solidFill>
              </a:rPr>
              <a:t>(1. anno)</a:t>
            </a:r>
            <a:r>
              <a:rPr lang="it-IT" sz="3000" dirty="0">
                <a:solidFill>
                  <a:srgbClr val="FEFFFF"/>
                </a:solidFill>
              </a:rPr>
              <a:t> </a:t>
            </a:r>
            <a:endParaRPr lang="cs-CZ" sz="3000" dirty="0">
              <a:solidFill>
                <a:srgbClr val="FE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764" y="1825625"/>
            <a:ext cx="5521036" cy="435133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Martina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Alì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 </a:t>
            </a:r>
          </a:p>
          <a:p>
            <a:pPr lvl="1"/>
            <a:r>
              <a:rPr lang="it-IT" sz="1800" dirty="0"/>
              <a:t>2024</a:t>
            </a:r>
            <a:r>
              <a:rPr lang="it-IT" sz="1800" dirty="0">
                <a:highlight>
                  <a:srgbClr val="FFFF00"/>
                </a:highlight>
              </a:rPr>
              <a:t>-FY0175</a:t>
            </a:r>
            <a:r>
              <a:rPr lang="it-IT" sz="1800" dirty="0"/>
              <a:t>-90326</a:t>
            </a:r>
            <a:r>
              <a:rPr lang="cs-CZ" sz="1800" dirty="0"/>
              <a:t> </a:t>
            </a:r>
            <a:r>
              <a:rPr lang="it-IT" sz="1800" dirty="0"/>
              <a:t>LINGUA FRANCESE (2024-2025) (</a:t>
            </a:r>
            <a:r>
              <a:rPr lang="it-IT" sz="1800" dirty="0" err="1"/>
              <a:t>Selda</a:t>
            </a:r>
            <a:r>
              <a:rPr lang="it-IT" sz="1800" dirty="0"/>
              <a:t>)</a:t>
            </a:r>
            <a:endParaRPr lang="fr-FR" sz="1800" dirty="0"/>
          </a:p>
        </p:txBody>
      </p:sp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sem.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Martina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Alì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sz="1800" dirty="0">
              <a:highlight>
                <a:srgbClr val="FFFF00"/>
              </a:highlight>
            </a:endParaRPr>
          </a:p>
          <a:p>
            <a:endParaRPr lang="cs-CZ" sz="1800" dirty="0">
              <a:highlight>
                <a:srgbClr val="FFFF00"/>
              </a:highlight>
            </a:endParaRPr>
          </a:p>
          <a:p>
            <a:endParaRPr lang="cs-CZ" sz="1800" dirty="0">
              <a:highlight>
                <a:srgbClr val="FFFF00"/>
              </a:highlight>
            </a:endParaRPr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</a:t>
            </a:r>
          </a:p>
          <a:p>
            <a:pPr lvl="1"/>
            <a:r>
              <a:rPr lang="it-IT" sz="1800" dirty="0"/>
              <a:t>2024-</a:t>
            </a:r>
            <a:r>
              <a:rPr lang="it-IT" sz="1800" dirty="0">
                <a:highlight>
                  <a:srgbClr val="FFFF00"/>
                </a:highlight>
              </a:rPr>
              <a:t>NF0174</a:t>
            </a:r>
            <a:r>
              <a:rPr lang="it-IT" sz="1800" dirty="0"/>
              <a:t>-90326</a:t>
            </a:r>
            <a:r>
              <a:rPr lang="cs-CZ" sz="1800" dirty="0"/>
              <a:t> </a:t>
            </a:r>
            <a:r>
              <a:rPr lang="it-IT" sz="1800" dirty="0"/>
              <a:t>LINGUA FRANCESE (2024-2025) (</a:t>
            </a:r>
            <a:r>
              <a:rPr lang="it-IT" sz="1800" dirty="0" err="1"/>
              <a:t>Selda</a:t>
            </a:r>
            <a:r>
              <a:rPr lang="it-IT" sz="1800" dirty="0"/>
              <a:t>)</a:t>
            </a:r>
            <a:endParaRPr lang="fr-FR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801729"/>
              </p:ext>
            </p:extLst>
          </p:nvPr>
        </p:nvGraphicFramePr>
        <p:xfrm>
          <a:off x="6299794" y="3123121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54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</a:rPr>
                        <a:t>Luned</a:t>
                      </a:r>
                      <a:r>
                        <a:rPr lang="fr-FR" sz="1400" cap="none" baseline="0" dirty="0">
                          <a:effectLst/>
                        </a:rPr>
                        <a:t>ì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15:30 - 17:30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Trieste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Morstabilini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Giover</a:t>
                      </a:r>
                      <a:r>
                        <a:rPr lang="fr-FR" sz="1400" dirty="0" err="1">
                          <a:effectLst/>
                        </a:rPr>
                        <a:t>dì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15:30 - 17:30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Trieste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Frassati</a:t>
                      </a:r>
                      <a:r>
                        <a:rPr lang="fr-FR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  <p:pic>
        <p:nvPicPr>
          <p:cNvPr id="10" name="Obrázek 9">
            <a:extLst>
              <a:ext uri="{FF2B5EF4-FFF2-40B4-BE49-F238E27FC236}">
                <a16:creationId xmlns:a16="http://schemas.microsoft.com/office/drawing/2014/main" id="{CA86710C-BDE6-312E-DB6E-80FF2554DC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217" y="3057236"/>
            <a:ext cx="4505051" cy="202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2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Corso</a:t>
            </a:r>
            <a:r>
              <a:rPr lang="cs-CZ" sz="4000" dirty="0">
                <a:solidFill>
                  <a:srgbClr val="FFFFFF"/>
                </a:solidFill>
              </a:rPr>
              <a:t> di </a:t>
            </a:r>
            <a:r>
              <a:rPr lang="cs-CZ" sz="4000" dirty="0" err="1">
                <a:solidFill>
                  <a:srgbClr val="FFFFFF"/>
                </a:solidFill>
              </a:rPr>
              <a:t>laurea</a:t>
            </a:r>
            <a:r>
              <a:rPr lang="cs-CZ" sz="4000" dirty="0">
                <a:solidFill>
                  <a:srgbClr val="FFFFFF"/>
                </a:solidFill>
              </a:rPr>
              <a:t> in </a:t>
            </a:r>
            <a:r>
              <a:rPr lang="it-IT" sz="4000" dirty="0">
                <a:solidFill>
                  <a:srgbClr val="FEFFFF"/>
                </a:solidFill>
              </a:rPr>
              <a:t>Scienze turistiche e valorizzazione del territorio</a:t>
            </a:r>
            <a:r>
              <a:rPr lang="cs-CZ" sz="4000" dirty="0">
                <a:solidFill>
                  <a:srgbClr val="FEFFFF"/>
                </a:solidFill>
              </a:rPr>
              <a:t> (2. anno)</a:t>
            </a:r>
            <a:r>
              <a:rPr lang="it-IT" sz="4000" dirty="0">
                <a:solidFill>
                  <a:srgbClr val="FEFFFF"/>
                </a:solidFill>
              </a:rPr>
              <a:t> </a:t>
            </a:r>
            <a:endParaRPr lang="cs-CZ" sz="4000" dirty="0">
              <a:solidFill>
                <a:srgbClr val="FE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764" y="1825625"/>
            <a:ext cx="5521036" cy="47044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IL TURISMO 2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Alessandra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Copeta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cs-CZ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Lingua e </a:t>
            </a:r>
            <a:r>
              <a:rPr lang="cs-CZ" sz="1800" dirty="0" err="1"/>
              <a:t>grammatica</a:t>
            </a:r>
            <a:endParaRPr lang="cs-CZ" sz="1800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 2024-677589-104505 LINGUA FRANCESE (2024-2025) </a:t>
            </a:r>
          </a:p>
        </p:txBody>
      </p:sp>
      <p:graphicFrame>
        <p:nvGraphicFramePr>
          <p:cNvPr id="17" name="Zástupný obsah 16">
            <a:extLst>
              <a:ext uri="{FF2B5EF4-FFF2-40B4-BE49-F238E27FC236}">
                <a16:creationId xmlns:a16="http://schemas.microsoft.com/office/drawing/2014/main" id="{A5C47D1B-B529-3445-B187-B0678B862C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12844628"/>
              </p:ext>
            </p:extLst>
          </p:nvPr>
        </p:nvGraphicFramePr>
        <p:xfrm>
          <a:off x="794614" y="3013829"/>
          <a:ext cx="5042864" cy="2092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9895">
                  <a:extLst>
                    <a:ext uri="{9D8B030D-6E8A-4147-A177-3AD203B41FA5}">
                      <a16:colId xmlns:a16="http://schemas.microsoft.com/office/drawing/2014/main" val="567380456"/>
                    </a:ext>
                  </a:extLst>
                </a:gridCol>
                <a:gridCol w="1157142">
                  <a:extLst>
                    <a:ext uri="{9D8B030D-6E8A-4147-A177-3AD203B41FA5}">
                      <a16:colId xmlns:a16="http://schemas.microsoft.com/office/drawing/2014/main" val="2773185308"/>
                    </a:ext>
                  </a:extLst>
                </a:gridCol>
                <a:gridCol w="1043709">
                  <a:extLst>
                    <a:ext uri="{9D8B030D-6E8A-4147-A177-3AD203B41FA5}">
                      <a16:colId xmlns:a16="http://schemas.microsoft.com/office/drawing/2014/main" val="2002423573"/>
                    </a:ext>
                  </a:extLst>
                </a:gridCol>
                <a:gridCol w="1272118">
                  <a:extLst>
                    <a:ext uri="{9D8B030D-6E8A-4147-A177-3AD203B41FA5}">
                      <a16:colId xmlns:a16="http://schemas.microsoft.com/office/drawing/2014/main" val="2700067626"/>
                    </a:ext>
                  </a:extLst>
                </a:gridCol>
              </a:tblGrid>
              <a:tr h="5052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Lunedì</a:t>
                      </a: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(1. sem)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16:30 - 18:30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Almici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cs-CZ" sz="13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0041"/>
                  </a:ext>
                </a:extLst>
              </a:tr>
              <a:tr h="563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Martedì</a:t>
                      </a: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fr-FR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fr-FR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12:30 - 14:30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</a:rPr>
                        <a:t>Morstabilini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37900"/>
                  </a:ext>
                </a:extLst>
              </a:tr>
              <a:tr h="4802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Lunedì</a:t>
                      </a: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(2. sem)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13:30 - 15:30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Laboratorio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259944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Mercoledì</a:t>
                      </a: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(2. sem)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08:30 - 10:30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Galilei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757598"/>
                  </a:ext>
                </a:extLst>
              </a:tr>
            </a:tbl>
          </a:graphicData>
        </a:graphic>
      </p:graphicFrame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PER IL TURISMO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Silvia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Calvi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ore (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r>
              <a:rPr lang="cs-CZ" sz="1800" dirty="0" err="1"/>
              <a:t>Civilisation</a:t>
            </a:r>
            <a:endParaRPr lang="cs-CZ" sz="1800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 </a:t>
            </a:r>
            <a:r>
              <a:rPr lang="it-IT" sz="1800" dirty="0"/>
              <a:t>2024-NNO047-84929</a:t>
            </a:r>
            <a:r>
              <a:rPr lang="cs-CZ" sz="1800" dirty="0"/>
              <a:t> </a:t>
            </a:r>
            <a:r>
              <a:rPr lang="it-IT" sz="1800" dirty="0"/>
              <a:t>LINGUA FRANCESE PER IL TURISMO 2 (2024-2025) (</a:t>
            </a:r>
            <a:r>
              <a:rPr lang="it-IT" sz="1800" dirty="0" err="1"/>
              <a:t>Selda</a:t>
            </a:r>
            <a:r>
              <a:rPr lang="it-IT" sz="1800" dirty="0"/>
              <a:t>) </a:t>
            </a:r>
            <a:endParaRPr lang="cs-CZ" sz="1800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20AFF4F7-313F-609D-D9E5-7DDA9EB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542884"/>
              </p:ext>
            </p:extLst>
          </p:nvPr>
        </p:nvGraphicFramePr>
        <p:xfrm>
          <a:off x="6343813" y="3273738"/>
          <a:ext cx="4869416" cy="1042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369">
                  <a:extLst>
                    <a:ext uri="{9D8B030D-6E8A-4147-A177-3AD203B41FA5}">
                      <a16:colId xmlns:a16="http://schemas.microsoft.com/office/drawing/2014/main" val="2635519961"/>
                    </a:ext>
                  </a:extLst>
                </a:gridCol>
                <a:gridCol w="1112339">
                  <a:extLst>
                    <a:ext uri="{9D8B030D-6E8A-4147-A177-3AD203B41FA5}">
                      <a16:colId xmlns:a16="http://schemas.microsoft.com/office/drawing/2014/main" val="3003497933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890544602"/>
                    </a:ext>
                  </a:extLst>
                </a:gridCol>
                <a:gridCol w="1217354">
                  <a:extLst>
                    <a:ext uri="{9D8B030D-6E8A-4147-A177-3AD203B41FA5}">
                      <a16:colId xmlns:a16="http://schemas.microsoft.com/office/drawing/2014/main" val="1508497190"/>
                    </a:ext>
                  </a:extLst>
                </a:gridCol>
              </a:tblGrid>
              <a:tr h="521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</a:rPr>
                        <a:t>Luned</a:t>
                      </a:r>
                      <a:r>
                        <a:rPr lang="fr-FR" sz="1400" cap="none" baseline="0" dirty="0">
                          <a:effectLst/>
                        </a:rPr>
                        <a:t>ì</a:t>
                      </a:r>
                      <a:r>
                        <a:rPr lang="cs-CZ" sz="1400" cap="none" baseline="0" dirty="0">
                          <a:effectLst/>
                        </a:rPr>
                        <a:t> </a:t>
                      </a: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(1. sem)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14:30 - 16:30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Trieste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Lab. </a:t>
                      </a:r>
                      <a:r>
                        <a:rPr lang="fr-FR" sz="13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Zammarchi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40960"/>
                  </a:ext>
                </a:extLst>
              </a:tr>
              <a:tr h="521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 err="1">
                          <a:effectLst/>
                        </a:rPr>
                        <a:t>Lunedì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fr-FR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(2. </a:t>
                      </a:r>
                      <a:r>
                        <a:rPr lang="fr-FR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fr-FR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15:30 - 17:30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Trieste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Necchi</a:t>
                      </a:r>
                      <a:r>
                        <a:rPr lang="cs-CZ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36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39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2C21689E-18BA-47B9-9E0F-D166EADA349A}"/>
              </a:ext>
            </a:extLst>
          </p:cNvPr>
          <p:cNvSpPr txBox="1">
            <a:spLocks/>
          </p:cNvSpPr>
          <p:nvPr/>
        </p:nvSpPr>
        <p:spPr>
          <a:xfrm>
            <a:off x="1623130" y="3569686"/>
            <a:ext cx="8805167" cy="72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Corso</a:t>
            </a:r>
            <a:r>
              <a:rPr lang="cs-CZ" sz="4000" dirty="0">
                <a:solidFill>
                  <a:srgbClr val="FFFFFF"/>
                </a:solidFill>
              </a:rPr>
              <a:t> di </a:t>
            </a:r>
            <a:r>
              <a:rPr lang="cs-CZ" sz="4000" dirty="0" err="1">
                <a:solidFill>
                  <a:srgbClr val="FFFFFF"/>
                </a:solidFill>
              </a:rPr>
              <a:t>laurea</a:t>
            </a:r>
            <a:r>
              <a:rPr lang="cs-CZ" sz="4000" dirty="0">
                <a:solidFill>
                  <a:srgbClr val="FFFFFF"/>
                </a:solidFill>
              </a:rPr>
              <a:t> in </a:t>
            </a:r>
            <a:r>
              <a:rPr lang="it-IT" sz="4000" dirty="0">
                <a:solidFill>
                  <a:srgbClr val="FEFFFF"/>
                </a:solidFill>
              </a:rPr>
              <a:t>Scienze turistiche e valorizzazione del territorio</a:t>
            </a:r>
            <a:r>
              <a:rPr lang="cs-CZ" sz="4000" dirty="0">
                <a:solidFill>
                  <a:srgbClr val="FEFFFF"/>
                </a:solidFill>
              </a:rPr>
              <a:t> (3. anno)</a:t>
            </a:r>
            <a:r>
              <a:rPr lang="it-IT" sz="4000" dirty="0">
                <a:solidFill>
                  <a:srgbClr val="FEFFFF"/>
                </a:solidFill>
              </a:rPr>
              <a:t> </a:t>
            </a:r>
            <a:endParaRPr lang="cs-CZ" sz="4000" dirty="0">
              <a:solidFill>
                <a:srgbClr val="FEFFFF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8007BE2-4362-895C-3EF4-37B1D2F8F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764" y="1825625"/>
            <a:ext cx="5521036" cy="435133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IL TURISMO 3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Dott.ssa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Galati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ore 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endParaRPr lang="fr-FR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Lingua e </a:t>
            </a:r>
            <a:r>
              <a:rPr lang="cs-CZ" sz="1800" dirty="0" err="1"/>
              <a:t>grammatica</a:t>
            </a:r>
            <a:endParaRPr lang="cs-CZ" sz="1800" dirty="0"/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 </a:t>
            </a:r>
            <a:r>
              <a:rPr lang="it-IT" sz="1800" dirty="0"/>
              <a:t>2024-NNO048-99498 LINGUA FRANCESE PER IL TURISMO 3 (2024-2025) (</a:t>
            </a:r>
            <a:r>
              <a:rPr lang="it-IT" sz="1800" dirty="0" err="1"/>
              <a:t>Selda</a:t>
            </a:r>
            <a:r>
              <a:rPr lang="it-IT" sz="1800" dirty="0"/>
              <a:t>) </a:t>
            </a:r>
            <a:endParaRPr lang="cs-CZ" sz="1800" dirty="0"/>
          </a:p>
        </p:txBody>
      </p:sp>
      <p:graphicFrame>
        <p:nvGraphicFramePr>
          <p:cNvPr id="17" name="Zástupný obsah 16">
            <a:extLst>
              <a:ext uri="{FF2B5EF4-FFF2-40B4-BE49-F238E27FC236}">
                <a16:creationId xmlns:a16="http://schemas.microsoft.com/office/drawing/2014/main" id="{A5C47D1B-B529-3445-B187-B0678B862CC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2638839"/>
              </p:ext>
            </p:extLst>
          </p:nvPr>
        </p:nvGraphicFramePr>
        <p:xfrm>
          <a:off x="838199" y="3272029"/>
          <a:ext cx="5042864" cy="1091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716">
                  <a:extLst>
                    <a:ext uri="{9D8B030D-6E8A-4147-A177-3AD203B41FA5}">
                      <a16:colId xmlns:a16="http://schemas.microsoft.com/office/drawing/2014/main" val="567380456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773185308"/>
                    </a:ext>
                  </a:extLst>
                </a:gridCol>
                <a:gridCol w="1064587">
                  <a:extLst>
                    <a:ext uri="{9D8B030D-6E8A-4147-A177-3AD203B41FA5}">
                      <a16:colId xmlns:a16="http://schemas.microsoft.com/office/drawing/2014/main" val="2002423573"/>
                    </a:ext>
                  </a:extLst>
                </a:gridCol>
                <a:gridCol w="1456845">
                  <a:extLst>
                    <a:ext uri="{9D8B030D-6E8A-4147-A177-3AD203B41FA5}">
                      <a16:colId xmlns:a16="http://schemas.microsoft.com/office/drawing/2014/main" val="2700067626"/>
                    </a:ext>
                  </a:extLst>
                </a:gridCol>
              </a:tblGrid>
              <a:tr h="547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Lunedì</a:t>
                      </a: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(1. sem)</a:t>
                      </a:r>
                      <a:endParaRPr lang="fr-FR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15.30-18.30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Massardi</a:t>
                      </a: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0041"/>
                  </a:ext>
                </a:extLst>
              </a:tr>
              <a:tr h="5434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Lunedì</a:t>
                      </a:r>
                      <a:endParaRPr lang="cs-CZ" sz="140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(2. </a:t>
                      </a:r>
                      <a:r>
                        <a:rPr lang="fr-FR" sz="1400" cap="none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fr-FR" sz="1400" cap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:30 - 1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  <a:effectLst/>
                        </a:rPr>
                        <a:t>:30</a:t>
                      </a:r>
                      <a:endParaRPr lang="fr-FR" sz="1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Via </a:t>
                      </a: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Trieste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300" b="0" dirty="0" err="1">
                          <a:solidFill>
                            <a:schemeClr val="tx1"/>
                          </a:solidFill>
                          <a:effectLst/>
                        </a:rPr>
                        <a:t>Barelli</a:t>
                      </a:r>
                      <a:r>
                        <a:rPr lang="fr-FR" sz="13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r-FR" sz="13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037900"/>
                  </a:ext>
                </a:extLst>
              </a:tr>
            </a:tbl>
          </a:graphicData>
        </a:graphic>
      </p:graphicFrame>
      <p:sp>
        <p:nvSpPr>
          <p:cNvPr id="18" name="Zástupný obsah 6">
            <a:extLst>
              <a:ext uri="{FF2B5EF4-FFF2-40B4-BE49-F238E27FC236}">
                <a16:creationId xmlns:a16="http://schemas.microsoft.com/office/drawing/2014/main" id="{7D9CF9EE-C869-E8FF-B029-867AB8FA60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 FRANCESE PER IL TURISMO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sem.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15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nominare</a:t>
            </a:r>
            <a:endParaRPr lang="fr-FR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5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ore (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ore/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settimana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buFont typeface="Arial" panose="020B0604020202020204" pitchFamily="34" charset="0"/>
              <a:buNone/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Lingua (20 </a:t>
            </a:r>
            <a:r>
              <a:rPr lang="cs-CZ" sz="1800" dirty="0" err="1"/>
              <a:t>ore</a:t>
            </a:r>
            <a:r>
              <a:rPr lang="cs-CZ" sz="1800" dirty="0"/>
              <a:t>) e </a:t>
            </a:r>
            <a:r>
              <a:rPr lang="cs-CZ" sz="1800" dirty="0" err="1"/>
              <a:t>civilisation</a:t>
            </a:r>
            <a:r>
              <a:rPr lang="cs-CZ" sz="1800" dirty="0"/>
              <a:t> (40 </a:t>
            </a:r>
            <a:r>
              <a:rPr lang="cs-CZ" sz="1800" dirty="0" err="1"/>
              <a:t>ore</a:t>
            </a:r>
            <a:r>
              <a:rPr lang="cs-CZ" sz="1800" dirty="0"/>
              <a:t>)</a:t>
            </a:r>
          </a:p>
          <a:p>
            <a:r>
              <a:rPr lang="cs-CZ" sz="1800" dirty="0" err="1"/>
              <a:t>Corso</a:t>
            </a:r>
            <a:r>
              <a:rPr lang="cs-CZ" sz="1800" dirty="0"/>
              <a:t> </a:t>
            </a:r>
            <a:r>
              <a:rPr lang="cs-CZ" sz="1800" dirty="0" err="1"/>
              <a:t>Blackboard</a:t>
            </a:r>
            <a:r>
              <a:rPr lang="cs-CZ" sz="1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0580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Esame</a:t>
            </a:r>
          </a:p>
          <a:p>
            <a:pPr algn="l"/>
            <a:endParaRPr lang="it-IT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L‘esame scritto è propedeutico all‘esame orale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Iscrizione separata 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(scritto e orale) per Lingua francese (</a:t>
            </a:r>
            <a:r>
              <a:rPr lang="it-IT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Validità dello scritto: tutta la carriera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altLang="it-IT" b="1" noProof="1"/>
              <a:t>Iscrizione unica </a:t>
            </a:r>
            <a:r>
              <a:rPr lang="it-IT" altLang="it-IT" noProof="1"/>
              <a:t>(scritto) per altri corsi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t-IT" altLang="it-IT" sz="2400" noProof="1"/>
              <a:t>Validità dello scritto: solo per la sessione in corso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2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Inizio corsi nel primo semestre : 30 settembre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Programmi e orari : </a:t>
            </a:r>
            <a:r>
              <a:rPr lang="cs-CZ" altLang="it-IT" noProof="1">
                <a:hlinkClick r:id="rId4"/>
              </a:rPr>
              <a:t>https://brescia.unicatt.it/polo-studenti-e-didattica-programmi-dei-corsi-orari-delle-lezioni/BS/risultati-ricerca?anno=2024&amp;tipo=PFT_SELDA&amp;cerca=francese&amp;table=insegnamenti</a:t>
            </a:r>
            <a:endParaRPr lang="cs-CZ" altLang="it-IT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Selezionare tipologia del corso : SELDA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noProof="1"/>
              <a:t>Cerca in corsi, docenti e insegnamenti: inserire il cognome del formatore</a:t>
            </a:r>
          </a:p>
          <a:p>
            <a:pPr lvl="1" algn="l"/>
            <a:r>
              <a:rPr lang="cs-CZ" altLang="it-IT" noProof="1"/>
              <a:t>-&gt; Alì/ Calvi/ Copeta/ Galati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400" noProof="1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400" noProof="1"/>
              <a:t>Svolgimento dei corsi in presenza</a:t>
            </a:r>
          </a:p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 </a:t>
            </a:r>
            <a:endParaRPr lang="cs-CZ" sz="40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515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7D2D3C6-DB93-1A3F-A765-B53DEDE7A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64" y="0"/>
            <a:ext cx="2609850" cy="1133475"/>
          </a:xfrm>
          <a:prstGeom prst="rect">
            <a:avLst/>
          </a:prstGeom>
        </p:spPr>
      </p:pic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80640E70-3C39-9B9F-851F-D1AFAFDD5F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796465-87B0-8321-1F21-4B171B0A6EAE}"/>
              </a:ext>
            </a:extLst>
          </p:cNvPr>
          <p:cNvSpPr txBox="1">
            <a:spLocks/>
          </p:cNvSpPr>
          <p:nvPr/>
        </p:nvSpPr>
        <p:spPr>
          <a:xfrm>
            <a:off x="4364181" y="131125"/>
            <a:ext cx="7061201" cy="8224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4000" dirty="0" err="1">
                <a:solidFill>
                  <a:srgbClr val="FFFFFF"/>
                </a:solidFill>
              </a:rPr>
              <a:t>Corsi</a:t>
            </a:r>
            <a:r>
              <a:rPr lang="cs-CZ" sz="4000" dirty="0">
                <a:solidFill>
                  <a:srgbClr val="FFFFFF"/>
                </a:solidFill>
              </a:rPr>
              <a:t> di Lingua </a:t>
            </a:r>
            <a:r>
              <a:rPr lang="cs-CZ" sz="4000" dirty="0" err="1">
                <a:solidFill>
                  <a:srgbClr val="FFFFFF"/>
                </a:solidFill>
              </a:rPr>
              <a:t>francese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it-IT" sz="4000" dirty="0">
                <a:solidFill>
                  <a:srgbClr val="FEFFFF"/>
                </a:solidFill>
              </a:rPr>
              <a:t>(</a:t>
            </a:r>
            <a:r>
              <a:rPr lang="it-IT" sz="4000" dirty="0" err="1">
                <a:solidFill>
                  <a:srgbClr val="FEFFFF"/>
                </a:solidFill>
              </a:rPr>
              <a:t>SeLdA</a:t>
            </a:r>
            <a:r>
              <a:rPr lang="it-IT" sz="4000" dirty="0">
                <a:solidFill>
                  <a:srgbClr val="FEFFFF"/>
                </a:solidFill>
              </a:rPr>
              <a:t>)</a:t>
            </a:r>
            <a:endParaRPr lang="cs-CZ" sz="4000" dirty="0">
              <a:solidFill>
                <a:srgbClr val="FEFFFF"/>
              </a:solidFill>
            </a:endParaRPr>
          </a:p>
          <a:p>
            <a:pPr algn="r"/>
            <a:r>
              <a:rPr lang="cs-CZ" sz="4000" dirty="0" err="1">
                <a:solidFill>
                  <a:srgbClr val="FEFFFF"/>
                </a:solidFill>
              </a:rPr>
              <a:t>Riconoscimento</a:t>
            </a:r>
            <a:r>
              <a:rPr lang="cs-CZ" sz="4000" dirty="0">
                <a:solidFill>
                  <a:srgbClr val="FEFFFF"/>
                </a:solidFill>
              </a:rPr>
              <a:t> di </a:t>
            </a:r>
            <a:r>
              <a:rPr lang="cs-CZ" sz="4000" dirty="0" err="1">
                <a:solidFill>
                  <a:srgbClr val="FEFFFF"/>
                </a:solidFill>
              </a:rPr>
              <a:t>certificati</a:t>
            </a:r>
            <a:r>
              <a:rPr lang="cs-CZ" sz="4000" dirty="0">
                <a:solidFill>
                  <a:srgbClr val="FEFFFF"/>
                </a:solidFill>
              </a:rPr>
              <a:t>/ </a:t>
            </a:r>
            <a:r>
              <a:rPr lang="cs-CZ" sz="4000" dirty="0" err="1">
                <a:solidFill>
                  <a:srgbClr val="FEFFFF"/>
                </a:solidFill>
              </a:rPr>
              <a:t>diplomi</a:t>
            </a:r>
            <a:endParaRPr lang="cs-CZ" sz="4000" dirty="0">
              <a:solidFill>
                <a:srgbClr val="FEFFFF"/>
              </a:solidFill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BD37B5B-70E2-888C-0E26-65EF9988ED0F}"/>
              </a:ext>
            </a:extLst>
          </p:cNvPr>
          <p:cNvSpPr txBox="1">
            <a:spLocks/>
          </p:cNvSpPr>
          <p:nvPr/>
        </p:nvSpPr>
        <p:spPr>
          <a:xfrm>
            <a:off x="573809" y="1553151"/>
            <a:ext cx="11044382" cy="51737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it-IT" sz="2000" noProof="1"/>
              <a:t>Sono in possesso di certificati / diplomi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Diploma di Baccalauréat o Esabac 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Baccalauréat International (IB): solo se il francese è lingua di insegnamento (es. le materie – matematica, biologia, storia, ecc. –  sono insegnate in francese);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900" noProof="1"/>
              <a:t>Certificati </a:t>
            </a:r>
            <a:r>
              <a:rPr lang="it-IT" altLang="it-IT" sz="1900" noProof="1"/>
              <a:t>DELF B1</a:t>
            </a:r>
            <a:r>
              <a:rPr lang="cs-CZ" altLang="it-IT" sz="1900" noProof="1"/>
              <a:t>, </a:t>
            </a:r>
            <a:r>
              <a:rPr lang="it-IT" altLang="it-IT" sz="1900" noProof="1"/>
              <a:t>DELF B2 non più vecchi di due anni </a:t>
            </a:r>
            <a:r>
              <a:rPr lang="cs-CZ" altLang="it-IT" sz="1900" noProof="1"/>
              <a:t>dal</a:t>
            </a:r>
            <a:r>
              <a:rPr lang="it-IT" altLang="it-IT" sz="1900" noProof="1"/>
              <a:t>la data di presentazione </a:t>
            </a:r>
            <a:r>
              <a:rPr lang="cs-CZ" altLang="it-IT" sz="1900" noProof="1"/>
              <a:t>alla segreteria (anni riconosciuti: 2022, 2023, 2024).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altLang="it-IT" sz="1900" noProof="1"/>
          </a:p>
          <a:p>
            <a:pPr algn="l"/>
            <a:r>
              <a:rPr lang="cs-CZ" altLang="it-IT" sz="2000" noProof="1"/>
              <a:t>-&gt; il corso di </a:t>
            </a:r>
            <a:r>
              <a:rPr lang="cs-CZ" altLang="it-IT" sz="2000" b="1" noProof="1"/>
              <a:t>Lingua francese (ann.)</a:t>
            </a:r>
            <a:r>
              <a:rPr lang="cs-CZ" altLang="it-IT" sz="2000" noProof="1"/>
              <a:t> può essere riconosciuto/ validato: </a:t>
            </a:r>
          </a:p>
          <a:p>
            <a:pPr algn="l"/>
            <a:r>
              <a:rPr lang="cs-CZ" altLang="it-IT" sz="2000" noProof="1"/>
              <a:t>Bisogna inviare la scansione del diploma di Baccalauréat o Esabac/ del certificato </a:t>
            </a:r>
            <a:r>
              <a:rPr lang="it-IT" altLang="it-IT" sz="2000" noProof="1"/>
              <a:t>DELF B1</a:t>
            </a:r>
            <a:r>
              <a:rPr lang="cs-CZ" altLang="it-IT" sz="2000" noProof="1"/>
              <a:t>, </a:t>
            </a:r>
            <a:r>
              <a:rPr lang="it-IT" altLang="it-IT" sz="2000" noProof="1"/>
              <a:t>DELF B2</a:t>
            </a:r>
            <a:r>
              <a:rPr lang="cs-CZ" altLang="it-IT" sz="2000" noProof="1"/>
              <a:t> alla Segreteria del SeLdA utilizzando l'apposita funzionalità in i-Catt, precisando: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numero di matricola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facoltà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corso di lingua francese </a:t>
            </a:r>
            <a:r>
              <a:rPr lang="it-IT" altLang="it-IT" sz="1800" noProof="1"/>
              <a:t>per il quale viene richiesto il riconosciment</a:t>
            </a:r>
            <a:r>
              <a:rPr lang="cs-CZ" altLang="it-IT" sz="1800" noProof="1"/>
              <a:t>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altLang="it-IT" sz="1800" noProof="1"/>
              <a:t>a</a:t>
            </a:r>
            <a:r>
              <a:rPr lang="it-IT" altLang="it-IT" sz="1800" noProof="1"/>
              <a:t>nno di corso al quale si effettua l’iscrizione per </a:t>
            </a:r>
            <a:r>
              <a:rPr lang="cs-CZ" altLang="it-IT" sz="1800" noProof="1"/>
              <a:t>l‘a. a. 2024-2025</a:t>
            </a:r>
          </a:p>
          <a:p>
            <a:pPr algn="l"/>
            <a:endParaRPr lang="cs-CZ" altLang="it-IT" sz="2000" noProof="1"/>
          </a:p>
          <a:p>
            <a:pPr algn="l"/>
            <a:r>
              <a:rPr lang="cs-CZ" altLang="it-IT" sz="2000" noProof="1"/>
              <a:t>Scadenza per l‘invio dei documenti: 31/12/2024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altLang="it-IT" sz="1800" noProof="1"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altLang="it-IT" noProof="1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6094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3864"/>
      </a:accent1>
      <a:accent2>
        <a:srgbClr val="ED7D31"/>
      </a:accent2>
      <a:accent3>
        <a:srgbClr val="A5A5A5"/>
      </a:accent3>
      <a:accent4>
        <a:srgbClr val="FFC000"/>
      </a:accent4>
      <a:accent5>
        <a:srgbClr val="1F3864"/>
      </a:accent5>
      <a:accent6>
        <a:srgbClr val="70AD47"/>
      </a:accent6>
      <a:hlink>
        <a:srgbClr val="1F386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923</Words>
  <Application>Microsoft Office PowerPoint</Application>
  <PresentationFormat>Widescreen</PresentationFormat>
  <Paragraphs>205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Corsi di Lingua francese  a.a. 2024 – 2025, Brescia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Dankova Klara (klara.dankova)</dc:creator>
  <cp:lastModifiedBy>Belleri Erica</cp:lastModifiedBy>
  <cp:revision>86</cp:revision>
  <dcterms:created xsi:type="dcterms:W3CDTF">2021-04-17T13:24:04Z</dcterms:created>
  <dcterms:modified xsi:type="dcterms:W3CDTF">2024-09-27T09:05:04Z</dcterms:modified>
</cp:coreProperties>
</file>