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6" r:id="rId4"/>
    <p:sldId id="284" r:id="rId5"/>
    <p:sldId id="285" r:id="rId6"/>
    <p:sldId id="280" r:id="rId7"/>
    <p:sldId id="277" r:id="rId8"/>
    <p:sldId id="282" r:id="rId9"/>
    <p:sldId id="28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kova Klara (klara.dankova)" initials="DK(" lastIdx="1" clrIdx="0">
    <p:extLst>
      <p:ext uri="{19B8F6BF-5375-455C-9EA6-DF929625EA0E}">
        <p15:presenceInfo xmlns:p15="http://schemas.microsoft.com/office/powerpoint/2012/main" userId="S::klara.dankova@unicatt.it::3fec5516-d71e-48a3-8e39-46583dc1ac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4DB98-A5F0-4CB1-8C5D-C2722FAA2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2A5FE7-E260-4B9A-8C64-E9DA00792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5452C-9B54-4047-BC05-7C8E5048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8BF0E-458E-43A7-AA67-DC56EED0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EE1EF5-7CDE-442E-95C1-6B288437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9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4FD8F-6E81-4A13-9D95-29988B43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A42D07-CA9A-44D0-8B62-F02D97A9D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D28CD1-2955-4471-B75E-92963C70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CE0E4-D08D-4D99-8314-1D350BA8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E5C15-599E-4631-91A1-47686658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63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4F6C81-5642-4186-A57A-B38F0C09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E5E07-BC61-4A0E-8FCE-566A6C637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56F0C-B51F-4496-9FEA-16A33DE9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09B385-1E1A-4408-8849-FC286ECA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A8D85-75D5-4A1A-A088-B92210D9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1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C2BDC-1323-48CD-ADD8-B05D8760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E70D4-8FEE-4183-B42E-9882BC43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447EF-2AA2-41CF-B522-DA761B40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E57A68-DD7B-45A5-94D5-411A005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9F5228-27D1-4191-945D-BFB74DAD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8F87E-1A8F-4551-A7BE-C1E09CC3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9A9269-6D79-4850-8376-AD9BB1BF3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1A136-06EA-4049-86E5-D9D92267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5067E1-ADF8-471C-8047-D497473A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CC721-937B-4105-AF45-6392D7B1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2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5DAE7-4757-439E-952E-B204E8AC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B39B5-300A-4193-8538-F99BB5053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592F61-8FA8-4057-8DDF-B7F040AB4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5DA844-CD4C-466C-ACA0-29C621D2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5BF66F-8A5E-4319-9D9D-352620D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EA9994-6F21-438F-A31A-6BC6EBB7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78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BBD23-3F4C-4784-B2A3-7CE0AB86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EB30DA-4FD2-4E31-9CE5-CD2ED62A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1CB3C6-970B-421D-A2F7-BB0BBFA66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C161D8-151A-4E09-8BB0-DDF540BD6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CB7ACA-7FFD-4887-889B-01CF6BC9A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EF481E-E537-402D-AB34-C9D22E2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8B799D8-716D-473A-9738-2D6B1A58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8EEA3E-5634-44BA-B66D-F99D4FA3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27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0C2DA-D363-4C58-9A83-13CA7939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0770C3E-A8C2-48E6-AEDD-4A952403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61BF5C-DC27-4AB5-9A6C-6704C2C8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1F6DD6-82E8-4D37-8DF9-F3EE283D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1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2A4D7B-35B4-47FD-8F46-EF809519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FB736B1-CB96-43F0-9D6A-19E09482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5C92F9-F213-4F1F-A465-12CC061C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C5659-99A1-4D5F-B0DF-4C931ECB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87D85-B50E-4775-89EE-AD56DE60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6407A2-F05B-4B1E-B282-B679509B2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CD4283-63BC-4362-BE05-B17670B9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91EA2B-3D00-4799-90DF-17154AA6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A3E872-644C-4A39-99D6-E28B0147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47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6F8DA-3D99-49B0-9475-07FADE1F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89C6E8-80FE-45B1-8876-75AB543E3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637BDB-A09C-4731-BB4D-0ABC18910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1C36BA-55E2-43AC-B77A-241EFEF4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3BA55C-7E6B-412D-A5E5-6AAAD34D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5CDF0-C200-49BF-8CCA-523D0BEE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93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497E3-570C-47ED-93F1-479BB269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0852E-05BD-41B6-8842-65EF6BC1C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A6B85-CD11-4C55-A443-8D343B62D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D6BE-B68A-4F46-A01B-37F8A38DB317}" type="datetimeFigureOut">
              <a:rPr lang="cs-CZ" smtClean="0"/>
              <a:t>12.02.2025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5228C-A26A-4659-9300-3DEDC93D7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96CA8C-E72E-4CAB-A226-EA777402C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43A2-7C9E-4E79-8F99-10CCAD6370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9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lara.dankova@unicatt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lano.unicatt.it/polo-studenti-e-didattica-programmi-dei-corsi-orari-delle-lezion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32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81FAB09-FD2D-AF72-1FFB-5B128174B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90" y="1094548"/>
            <a:ext cx="5716448" cy="2443781"/>
          </a:xfrm>
          <a:prstGeom prst="rect">
            <a:avLst/>
          </a:prstGeom>
        </p:spPr>
      </p:pic>
      <p:sp>
        <p:nvSpPr>
          <p:cNvPr id="146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603CF7-BB2E-4564-F8AD-E1D7C7CE0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4267831"/>
            <a:ext cx="7970903" cy="1071585"/>
          </a:xfrm>
        </p:spPr>
        <p:txBody>
          <a:bodyPr>
            <a:normAutofit/>
          </a:bodyPr>
          <a:lstStyle/>
          <a:p>
            <a:pPr algn="l"/>
            <a:r>
              <a:rPr lang="cs-CZ" sz="3400" dirty="0" err="1">
                <a:solidFill>
                  <a:srgbClr val="FFFFFF"/>
                </a:solidFill>
              </a:rPr>
              <a:t>Corsi</a:t>
            </a:r>
            <a:r>
              <a:rPr lang="cs-CZ" sz="3400" dirty="0">
                <a:solidFill>
                  <a:srgbClr val="FFFFFF"/>
                </a:solidFill>
              </a:rPr>
              <a:t> di Lingua </a:t>
            </a:r>
            <a:r>
              <a:rPr lang="cs-CZ" sz="3400" dirty="0" err="1">
                <a:solidFill>
                  <a:srgbClr val="FFFFFF"/>
                </a:solidFill>
              </a:rPr>
              <a:t>francese</a:t>
            </a:r>
            <a:r>
              <a:rPr lang="cs-CZ" sz="3400" dirty="0">
                <a:solidFill>
                  <a:srgbClr val="FFFFFF"/>
                </a:solidFill>
              </a:rPr>
              <a:t> (Milano)</a:t>
            </a: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 err="1">
                <a:solidFill>
                  <a:srgbClr val="FFFFFF"/>
                </a:solidFill>
              </a:rPr>
              <a:t>a.a</a:t>
            </a:r>
            <a:r>
              <a:rPr lang="cs-CZ" sz="3400" dirty="0">
                <a:solidFill>
                  <a:srgbClr val="FFFFFF"/>
                </a:solidFill>
              </a:rPr>
              <a:t>. 2024 - 2025</a:t>
            </a:r>
            <a:endParaRPr lang="fr-FR" sz="34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5D0C5E-DEE4-997F-D60A-4C9E04DF8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5345714"/>
            <a:ext cx="7970903" cy="538211"/>
          </a:xfrm>
        </p:spPr>
        <p:txBody>
          <a:bodyPr anchor="t">
            <a:normAutofit/>
          </a:bodyPr>
          <a:lstStyle/>
          <a:p>
            <a:pPr algn="l"/>
            <a:r>
              <a:rPr lang="it-IT" sz="2900" dirty="0">
                <a:solidFill>
                  <a:srgbClr val="FEFFFF"/>
                </a:solidFill>
              </a:rPr>
              <a:t>Servizio Linguistico di Ateneo (</a:t>
            </a:r>
            <a:r>
              <a:rPr lang="it-IT" sz="2900" dirty="0" err="1">
                <a:solidFill>
                  <a:srgbClr val="FEFFFF"/>
                </a:solidFill>
              </a:rPr>
              <a:t>SeLdA</a:t>
            </a:r>
            <a:r>
              <a:rPr lang="it-IT" sz="2900" dirty="0">
                <a:solidFill>
                  <a:srgbClr val="FEFFFF"/>
                </a:solidFill>
              </a:rPr>
              <a:t>)</a:t>
            </a:r>
            <a:endParaRPr lang="fr-FR" sz="2900" dirty="0">
              <a:solidFill>
                <a:srgbClr val="FEFFFF"/>
              </a:solidFill>
            </a:endParaRPr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0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it-IT" sz="4000" dirty="0" err="1">
                <a:solidFill>
                  <a:schemeClr val="bg1"/>
                </a:solidFill>
              </a:rPr>
              <a:t>Faculty</a:t>
            </a:r>
            <a:r>
              <a:rPr lang="it-IT" sz="4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0C3AD64-D90D-382E-36F5-5D270ADD9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56146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Prof.ssa Maria Teresa Zanola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400" noProof="1"/>
              <a:t>responsabile d‘area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altLang="it-IT" sz="2400" noProof="1"/>
              <a:t>p</a:t>
            </a:r>
            <a:r>
              <a:rPr lang="it-IT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rofessore</a:t>
            </a:r>
            <a:r>
              <a:rPr lang="it-IT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ordinario di Lingua e cultura francese, Facoltà di Scienze linguistiche e letterature straniere, Università Cattolica del Sacro Cuore; Presidente 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Conseil Européen pour les Langues/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European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Language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Council</a:t>
            </a:r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altLang="it-IT" sz="2400" noProof="1"/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Dott.ssa </a:t>
            </a:r>
            <a:r>
              <a:rPr lang="fr-FR" altLang="it-IT" noProof="1"/>
              <a:t>Klara Dankova</a:t>
            </a:r>
            <a:endParaRPr lang="cs-CZ" altLang="it-IT" sz="28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c</a:t>
            </a:r>
            <a:r>
              <a:rPr lang="fr-FR" altLang="it-IT" sz="2200" noProof="1"/>
              <a:t>oordinamento dei corsi di </a:t>
            </a:r>
            <a:r>
              <a:rPr lang="cs-CZ" altLang="it-IT" sz="2200" noProof="1"/>
              <a:t>L</a:t>
            </a:r>
            <a:r>
              <a:rPr lang="fr-FR" altLang="it-IT" sz="2200" noProof="1"/>
              <a:t>ingua francese</a:t>
            </a:r>
            <a:endParaRPr lang="cs-CZ" altLang="it-IT" sz="22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>
                <a:hlinkClick r:id="rId4"/>
              </a:rPr>
              <a:t>klara.dankova@unicatt.it</a:t>
            </a:r>
            <a:r>
              <a:rPr lang="cs-CZ" altLang="it-IT" sz="2200" noProof="1"/>
              <a:t>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telefono Selda: 02 7234 5740</a:t>
            </a:r>
          </a:p>
          <a:p>
            <a:endParaRPr lang="fr-FR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1A52160-5B1E-D34D-1BE8-2C1439A54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4169" y="1561465"/>
            <a:ext cx="5181600" cy="472418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Magalie Courrier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800" noProof="1"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Dott.ssa Silvia Boschiroli</a:t>
            </a:r>
            <a:r>
              <a:rPr lang="cs-CZ" noProof="1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endParaRPr kumimoji="0" lang="cs-CZ" sz="28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formatrice linguistica</a:t>
            </a:r>
            <a:endParaRPr lang="cs-CZ" sz="20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cs-CZ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Patrizia Guasco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</a:t>
            </a:r>
            <a:r>
              <a:rPr lang="it-IT" noProof="1">
                <a:cs typeface="Arial" panose="020B0604020202020204" pitchFamily="34" charset="0"/>
              </a:rPr>
              <a:t>Franca Orione</a:t>
            </a:r>
            <a:endParaRPr lang="cs-CZ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algn="l"/>
            <a:endParaRPr lang="cs-CZ" sz="32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</a:t>
            </a:r>
            <a:r>
              <a:rPr lang="it-IT" noProof="1">
                <a:cs typeface="Arial" panose="020B0604020202020204" pitchFamily="34" charset="0"/>
              </a:rPr>
              <a:t>Elisa Verrecchia</a:t>
            </a:r>
            <a:endParaRPr lang="cs-CZ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88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primo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Patrizia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Guasco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778675"/>
              </p:ext>
            </p:extLst>
          </p:nvPr>
        </p:nvGraphicFramePr>
        <p:xfrm>
          <a:off x="838199" y="3257533"/>
          <a:ext cx="5042864" cy="1634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716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4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</a:rPr>
                        <a:t>Lu</a:t>
                      </a:r>
                      <a:r>
                        <a:rPr lang="fr-FR" sz="1400" cap="none" baseline="0" dirty="0" err="1">
                          <a:effectLst/>
                        </a:rPr>
                        <a:t>nedì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10:30 - 12:30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MR.004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artedì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08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MR.112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ercoledì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MR.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994052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Magalie Courrier</a:t>
            </a: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>
              <a:highlight>
                <a:srgbClr val="FFFF00"/>
              </a:highlight>
            </a:endParaRPr>
          </a:p>
          <a:p>
            <a:endParaRPr lang="cs-CZ" sz="1800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fr-FR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927628"/>
              </p:ext>
            </p:extLst>
          </p:nvPr>
        </p:nvGraphicFramePr>
        <p:xfrm>
          <a:off x="6343813" y="3252756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Lun</a:t>
                      </a:r>
                      <a:r>
                        <a:rPr lang="fr-FR" sz="1400" cap="none" baseline="0" dirty="0" err="1">
                          <a:effectLst/>
                        </a:rPr>
                        <a:t>edì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11:30 - 14:30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S.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Agnese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, 2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SA.011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Toniolo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Mercole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14:30 - 17:30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MR.112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81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  <a:r>
              <a:rPr lang="cs-CZ" sz="4000" b="1" dirty="0" err="1">
                <a:solidFill>
                  <a:schemeClr val="bg1"/>
                </a:solidFill>
              </a:rPr>
              <a:t>secondo</a:t>
            </a:r>
            <a:r>
              <a:rPr lang="cs-CZ" sz="4000" b="1" dirty="0">
                <a:solidFill>
                  <a:schemeClr val="bg1"/>
                </a:solidFill>
              </a:rPr>
              <a:t>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30960"/>
            <a:ext cx="5181600" cy="5110479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principianti</a:t>
            </a: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Silvia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Boschiroli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Magalie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endParaRPr lang="fr-F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ore (6 ore/ </a:t>
            </a:r>
            <a:r>
              <a:rPr lang="fr-F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Corso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Blackboard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lvl="2">
              <a:lnSpc>
                <a:spcPct val="115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2024-AB0174-108257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(2024-2025) (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Selda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420011" y="1394017"/>
            <a:ext cx="5181600" cy="5110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Livello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intermedio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Franca Orione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Corso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Blackboard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lvl="2">
              <a:lnSpc>
                <a:spcPct val="115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2024-AB0174-06481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(2024-2025) - Intermedio (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Selda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lnSpc>
                <a:spcPct val="115000"/>
              </a:lnSpc>
              <a:buNone/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83818"/>
              </p:ext>
            </p:extLst>
          </p:nvPr>
        </p:nvGraphicFramePr>
        <p:xfrm>
          <a:off x="6602376" y="3209425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M</a:t>
                      </a:r>
                      <a:r>
                        <a:rPr lang="cs-CZ" sz="1400" dirty="0" err="1">
                          <a:effectLst/>
                        </a:rPr>
                        <a:t>artedì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13:30 - 15:30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MR.510/A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Vener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effectLst/>
                        </a:rPr>
                        <a:t>10:30 - 12:30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MR.510/A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9BB39F16-0E62-F685-284D-50DDA963B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488247"/>
              </p:ext>
            </p:extLst>
          </p:nvPr>
        </p:nvGraphicFramePr>
        <p:xfrm>
          <a:off x="914400" y="2771431"/>
          <a:ext cx="4869416" cy="2010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1939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021563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M</a:t>
                      </a:r>
                      <a:r>
                        <a:rPr lang="cs-CZ" sz="1400" dirty="0" err="1">
                          <a:effectLst/>
                        </a:rPr>
                        <a:t>artedì</a:t>
                      </a:r>
                      <a:endParaRPr lang="cs-CZ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dott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Boschiroli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15:30 - 17:30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MR.413/B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Mercoledì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dott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Boschiroli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/>
                        <a:t>15:30 - 17:30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/>
                        <a:t>MR.413/B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Venerdì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dott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Courrier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/>
                        <a:t>08:30 - 10:30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/>
                        <a:t>MR.413/B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175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>
                <a:solidFill>
                  <a:schemeClr val="bg1"/>
                </a:solidFill>
              </a:rPr>
              <a:t>in lingua </a:t>
            </a:r>
            <a:r>
              <a:rPr lang="cs-CZ" sz="4000" b="1" dirty="0" err="1">
                <a:solidFill>
                  <a:schemeClr val="bg1"/>
                </a:solidFill>
              </a:rPr>
              <a:t>italiana</a:t>
            </a:r>
            <a:r>
              <a:rPr lang="cs-CZ" sz="4000" b="1" dirty="0">
                <a:solidFill>
                  <a:schemeClr val="bg1"/>
                </a:solidFill>
              </a:rPr>
              <a:t>: </a:t>
            </a:r>
            <a:r>
              <a:rPr lang="cs-CZ" sz="4000" b="1" dirty="0" err="1">
                <a:solidFill>
                  <a:schemeClr val="bg1"/>
                </a:solidFill>
              </a:rPr>
              <a:t>secondo</a:t>
            </a:r>
            <a:r>
              <a:rPr lang="cs-CZ" sz="4000" b="1" dirty="0">
                <a:solidFill>
                  <a:schemeClr val="bg1"/>
                </a:solidFill>
              </a:rPr>
              <a:t> semestre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515774" cy="435133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(Cors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sezione pomeridiano-serale)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il Corso di laurea in Economia e gestione aziendale tardo-pomeridiano serale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 Elisa Verrecchia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 (3 ore/ settimana)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Orario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Corso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Blackboard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lvl="2">
              <a:lnSpc>
                <a:spcPct val="115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2024-BB0174-26415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(2024-2025)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Corsi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pomeridiani-serali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Selda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800" dirty="0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CEB6A99F-B903-7BBF-D264-DE58A771F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980759"/>
              </p:ext>
            </p:extLst>
          </p:nvPr>
        </p:nvGraphicFramePr>
        <p:xfrm>
          <a:off x="1623130" y="3924595"/>
          <a:ext cx="7003636" cy="462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909">
                  <a:extLst>
                    <a:ext uri="{9D8B030D-6E8A-4147-A177-3AD203B41FA5}">
                      <a16:colId xmlns:a16="http://schemas.microsoft.com/office/drawing/2014/main" val="1354448119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3395248390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2286765424"/>
                    </a:ext>
                  </a:extLst>
                </a:gridCol>
                <a:gridCol w="1750909">
                  <a:extLst>
                    <a:ext uri="{9D8B030D-6E8A-4147-A177-3AD203B41FA5}">
                      <a16:colId xmlns:a16="http://schemas.microsoft.com/office/drawing/2014/main" val="3661819369"/>
                    </a:ext>
                  </a:extLst>
                </a:gridCol>
              </a:tblGrid>
              <a:tr h="462677">
                <a:tc>
                  <a:txBody>
                    <a:bodyPr/>
                    <a:lstStyle/>
                    <a:p>
                      <a:r>
                        <a:rPr lang="cs-CZ" sz="1400" dirty="0" err="1"/>
                        <a:t>Sabato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dirty="0">
                          <a:solidFill>
                            <a:schemeClr val="tx1"/>
                          </a:solidFill>
                        </a:rPr>
                        <a:t>11:00 - 13:25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Largo Gemelli, 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G.113 Meda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342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10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3205019" y="-55903"/>
            <a:ext cx="8793019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dirty="0" err="1">
                <a:solidFill>
                  <a:srgbClr val="FFFFFF"/>
                </a:solidFill>
              </a:rPr>
              <a:t>French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cs-CZ" sz="3200" dirty="0" err="1">
                <a:solidFill>
                  <a:srgbClr val="FFFFFF"/>
                </a:solidFill>
              </a:rPr>
              <a:t>language</a:t>
            </a:r>
            <a:r>
              <a:rPr lang="cs-CZ" sz="3200" dirty="0">
                <a:solidFill>
                  <a:srgbClr val="FFFFFF"/>
                </a:solidFill>
              </a:rPr>
              <a:t> </a:t>
            </a:r>
            <a:r>
              <a:rPr lang="it-IT" sz="3200" dirty="0">
                <a:solidFill>
                  <a:srgbClr val="FEFFFF"/>
                </a:solidFill>
              </a:rPr>
              <a:t>(</a:t>
            </a:r>
            <a:r>
              <a:rPr lang="it-IT" sz="3200" dirty="0" err="1">
                <a:solidFill>
                  <a:srgbClr val="FEFFFF"/>
                </a:solidFill>
              </a:rPr>
              <a:t>SeLdA</a:t>
            </a:r>
            <a:r>
              <a:rPr lang="it-IT" sz="3200" dirty="0">
                <a:solidFill>
                  <a:srgbClr val="FEFFFF"/>
                </a:solidFill>
              </a:rPr>
              <a:t>)</a:t>
            </a:r>
            <a:r>
              <a:rPr lang="cs-CZ" sz="3200" dirty="0">
                <a:solidFill>
                  <a:srgbClr val="FEFFFF"/>
                </a:solidFill>
              </a:rPr>
              <a:t>: </a:t>
            </a:r>
            <a:r>
              <a:rPr lang="cs-CZ" sz="3200" dirty="0" err="1">
                <a:solidFill>
                  <a:srgbClr val="FEFFFF"/>
                </a:solidFill>
              </a:rPr>
              <a:t>course</a:t>
            </a:r>
            <a:r>
              <a:rPr lang="cs-CZ" sz="3200" dirty="0">
                <a:solidFill>
                  <a:srgbClr val="FEFFFF"/>
                </a:solidFill>
              </a:rPr>
              <a:t> </a:t>
            </a:r>
            <a:r>
              <a:rPr lang="cs-CZ" sz="3200" dirty="0" err="1">
                <a:solidFill>
                  <a:srgbClr val="FEFFFF"/>
                </a:solidFill>
              </a:rPr>
              <a:t>taught</a:t>
            </a:r>
            <a:r>
              <a:rPr lang="cs-CZ" sz="3200" dirty="0">
                <a:solidFill>
                  <a:srgbClr val="FEFFFF"/>
                </a:solidFill>
              </a:rPr>
              <a:t> in </a:t>
            </a:r>
            <a:r>
              <a:rPr lang="cs-CZ" sz="3200" dirty="0" err="1">
                <a:solidFill>
                  <a:srgbClr val="FEFFFF"/>
                </a:solidFill>
              </a:rPr>
              <a:t>English</a:t>
            </a:r>
            <a:r>
              <a:rPr lang="it-IT" sz="3200" dirty="0">
                <a:solidFill>
                  <a:srgbClr val="FEFFFF"/>
                </a:solidFill>
              </a:rPr>
              <a:t> </a:t>
            </a:r>
            <a:endParaRPr lang="cs-CZ" sz="32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4426" y="1278691"/>
            <a:ext cx="8805167" cy="475972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FRENCH LANGUAGE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Relations and Global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ffairs (IRGA), Communication management (COMMA), Finance, </a:t>
            </a:r>
            <a:r>
              <a:rPr lang="it-IT" sz="1800" dirty="0" err="1">
                <a:cs typeface="Arial" panose="020B0604020202020204" pitchFamily="34" charset="0"/>
              </a:rPr>
              <a:t>Undergraduate</a:t>
            </a:r>
            <a:r>
              <a:rPr lang="it-IT" sz="1800" dirty="0">
                <a:cs typeface="Arial" panose="020B0604020202020204" pitchFamily="34" charset="0"/>
              </a:rPr>
              <a:t> </a:t>
            </a:r>
            <a:r>
              <a:rPr lang="it-IT" sz="1800" dirty="0" err="1">
                <a:cs typeface="Arial" panose="020B0604020202020204" pitchFamily="34" charset="0"/>
              </a:rPr>
              <a:t>program</a:t>
            </a:r>
            <a:r>
              <a:rPr lang="it-IT" sz="1800" dirty="0">
                <a:cs typeface="Arial" panose="020B0604020202020204" pitchFamily="34" charset="0"/>
              </a:rPr>
              <a:t> in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</a:p>
          <a:p>
            <a:pPr lvl="1"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Ms.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Elisa </a:t>
            </a:r>
            <a:r>
              <a:rPr lang="en-GB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Verrecchia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semester :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hours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hours/ week)</a:t>
            </a:r>
          </a:p>
          <a:p>
            <a:pPr lvl="1"/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semester : 40 hours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(4 hours/ week)</a:t>
            </a:r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en-GB" sz="1800" dirty="0">
              <a:highlight>
                <a:srgbClr val="FFFF00"/>
              </a:highlight>
            </a:endParaRPr>
          </a:p>
          <a:p>
            <a:endParaRPr lang="en-GB" sz="1800" dirty="0">
              <a:highlight>
                <a:srgbClr val="FFFF00"/>
              </a:highlight>
            </a:endParaRPr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311309"/>
              </p:ext>
            </p:extLst>
          </p:nvPr>
        </p:nvGraphicFramePr>
        <p:xfrm>
          <a:off x="1556408" y="3162902"/>
          <a:ext cx="5095488" cy="52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3872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16:30 - 18:30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MR.010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2DEA262-C91A-15B2-477C-4BD84D4C5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213164"/>
              </p:ext>
            </p:extLst>
          </p:nvPr>
        </p:nvGraphicFramePr>
        <p:xfrm>
          <a:off x="1482517" y="4193576"/>
          <a:ext cx="5095488" cy="918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792">
                  <a:extLst>
                    <a:ext uri="{9D8B030D-6E8A-4147-A177-3AD203B41FA5}">
                      <a16:colId xmlns:a16="http://schemas.microsoft.com/office/drawing/2014/main" val="2649500093"/>
                    </a:ext>
                  </a:extLst>
                </a:gridCol>
                <a:gridCol w="1360952">
                  <a:extLst>
                    <a:ext uri="{9D8B030D-6E8A-4147-A177-3AD203B41FA5}">
                      <a16:colId xmlns:a16="http://schemas.microsoft.com/office/drawing/2014/main" val="389927664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53226071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430005442"/>
                    </a:ext>
                  </a:extLst>
                </a:gridCol>
              </a:tblGrid>
              <a:tr h="41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16:30 - 18:30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Morozzo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Rocca, 2/A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MR.413/A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16687"/>
                  </a:ext>
                </a:extLst>
              </a:tr>
              <a:tr h="41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Friday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>
                          <a:effectLst/>
                        </a:rPr>
                        <a:t>16</a:t>
                      </a:r>
                      <a:r>
                        <a:rPr lang="fr-FR" sz="1300" dirty="0">
                          <a:effectLst/>
                        </a:rPr>
                        <a:t>:30 - 1</a:t>
                      </a:r>
                      <a:r>
                        <a:rPr lang="cs-CZ" sz="1300" dirty="0">
                          <a:effectLst/>
                        </a:rPr>
                        <a:t>8</a:t>
                      </a:r>
                      <a:r>
                        <a:rPr lang="fr-FR" sz="1300" dirty="0">
                          <a:effectLst/>
                        </a:rPr>
                        <a:t>:30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Via </a:t>
                      </a:r>
                      <a:r>
                        <a:rPr lang="fr-FR" sz="1300" dirty="0" err="1">
                          <a:effectLst/>
                        </a:rPr>
                        <a:t>Morozzo</a:t>
                      </a:r>
                      <a:r>
                        <a:rPr lang="fr-FR" sz="1300" dirty="0">
                          <a:effectLst/>
                        </a:rPr>
                        <a:t> </a:t>
                      </a:r>
                      <a:r>
                        <a:rPr lang="fr-FR" sz="1300" dirty="0" err="1">
                          <a:effectLst/>
                        </a:rPr>
                        <a:t>della</a:t>
                      </a:r>
                      <a:r>
                        <a:rPr lang="fr-FR" sz="1300" dirty="0">
                          <a:effectLst/>
                        </a:rPr>
                        <a:t> Rocca, 2/A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effectLst/>
                        </a:rPr>
                        <a:t>MR.111/A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922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7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Inizio corsi nel primo semestre : 30 settembre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Programmi e orari : </a:t>
            </a:r>
            <a:r>
              <a:rPr lang="cs-CZ" altLang="it-IT" noProof="1">
                <a:hlinkClick r:id="rId4"/>
              </a:rPr>
              <a:t>https://milano.unicatt.it/polo-studenti-e-didattica-programmi-dei-corsi-orari-delle-lezioni</a:t>
            </a:r>
            <a:r>
              <a:rPr lang="cs-CZ" altLang="it-IT" noProof="1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Selezionare tipologia del corso : SELDA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Cerca in corsi, docenti e insegnamenti: inserire il cognome del formatore</a:t>
            </a:r>
          </a:p>
          <a:p>
            <a:pPr lvl="1" algn="l"/>
            <a:r>
              <a:rPr lang="cs-CZ" altLang="it-IT" noProof="1"/>
              <a:t>-&gt; Courrier/ Germano/ Guasco/ Orione/ Verrecchia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noProof="1"/>
              <a:t>Svolgimento dei corsi in presenza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noProof="1"/>
              <a:t>Registrazioni delle lezioni sono disponibili 7 giorni </a:t>
            </a:r>
            <a:endParaRPr lang="cs-CZ" sz="2400" noProof="1"/>
          </a:p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2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b="1" dirty="0" err="1">
                <a:solidFill>
                  <a:srgbClr val="FEFFFF"/>
                </a:solidFill>
              </a:rPr>
              <a:t>Scelta</a:t>
            </a:r>
            <a:r>
              <a:rPr lang="cs-CZ" sz="4000" b="1" dirty="0">
                <a:solidFill>
                  <a:srgbClr val="FEFFFF"/>
                </a:solidFill>
              </a:rPr>
              <a:t> dei </a:t>
            </a:r>
            <a:r>
              <a:rPr lang="cs-CZ" sz="4000" b="1" dirty="0" err="1">
                <a:solidFill>
                  <a:srgbClr val="FEFFFF"/>
                </a:solidFill>
              </a:rPr>
              <a:t>corsi</a:t>
            </a:r>
            <a:r>
              <a:rPr lang="cs-CZ" sz="4000" b="1" dirty="0">
                <a:solidFill>
                  <a:srgbClr val="FEFFFF"/>
                </a:solidFill>
              </a:rPr>
              <a:t>: </a:t>
            </a:r>
            <a:r>
              <a:rPr lang="cs-CZ" sz="4000" b="1" dirty="0" err="1">
                <a:solidFill>
                  <a:srgbClr val="FEFFFF"/>
                </a:solidFill>
              </a:rPr>
              <a:t>autovalutazione</a:t>
            </a:r>
            <a:r>
              <a:rPr lang="it-IT" sz="4000" b="1" dirty="0">
                <a:solidFill>
                  <a:srgbClr val="FEFFFF"/>
                </a:solidFill>
              </a:rPr>
              <a:t> </a:t>
            </a:r>
            <a:endParaRPr lang="cs-CZ" sz="4000" b="1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838200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principiante assoluto: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semestre: LINGUA FRANCESE (Livello principianti) (dott.ssa Guasco)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 : LINGUA FRANCESE (Livello principianti) (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Boschiroli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 una conoscenza di base del francese: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semestre: LINGUA FRANCESE (Livello principianti) (dott.ssa Guasco)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(Livello principianti) (dott.ssa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Courrier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inserimento graduale dello studente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 : LINGUA FRANCESE (Livello intermedio) (dott.ssa Orione)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Frequento il Corso di laurea in Economia e gestione aziendale tardo-pomeridiano serale: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semestre: LINGUA FRANCESE (Corso sezione pomeridiano-serale) (dott.ssa Verrecchia)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International Relations and Global Affairs (IRGA),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management (COMMA), Finance,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Undergraduate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and II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FRENCH LANGUAGE (Ms. Elisa Verrecchia)</a:t>
            </a:r>
          </a:p>
          <a:p>
            <a:pPr algn="l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246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dirty="0" err="1">
                <a:solidFill>
                  <a:srgbClr val="FEFFFF"/>
                </a:solidFill>
              </a:rPr>
              <a:t>Riconoscimento</a:t>
            </a:r>
            <a:r>
              <a:rPr lang="cs-CZ" sz="4000" dirty="0">
                <a:solidFill>
                  <a:srgbClr val="FEFFFF"/>
                </a:solidFill>
              </a:rPr>
              <a:t> di </a:t>
            </a:r>
            <a:r>
              <a:rPr lang="cs-CZ" sz="4000" dirty="0" err="1">
                <a:solidFill>
                  <a:srgbClr val="FEFFFF"/>
                </a:solidFill>
              </a:rPr>
              <a:t>certificati</a:t>
            </a:r>
            <a:r>
              <a:rPr lang="cs-CZ" sz="4000" dirty="0">
                <a:solidFill>
                  <a:srgbClr val="FEFFFF"/>
                </a:solidFill>
              </a:rPr>
              <a:t>/ </a:t>
            </a:r>
            <a:r>
              <a:rPr lang="cs-CZ" sz="4000" dirty="0" err="1">
                <a:solidFill>
                  <a:srgbClr val="FEFFFF"/>
                </a:solidFill>
              </a:rPr>
              <a:t>diplomi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573809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it-IT" sz="2000" noProof="1"/>
              <a:t>Sono in possesso di certificati / diplomi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Diploma di Baccalauréat o Esabac 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Baccalauréat International (IB): solo se il francese è lingua di insegnamento (es. le materie – matematica, biologia, storia, ecc. –  sono insegnate in francese);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900" noProof="1"/>
              <a:t>Certificati </a:t>
            </a:r>
            <a:r>
              <a:rPr lang="it-IT" altLang="it-IT" sz="1900" noProof="1"/>
              <a:t>DELF B1</a:t>
            </a:r>
            <a:r>
              <a:rPr lang="cs-CZ" altLang="it-IT" sz="1900" noProof="1"/>
              <a:t>, </a:t>
            </a:r>
            <a:r>
              <a:rPr lang="it-IT" altLang="it-IT" sz="1900" noProof="1"/>
              <a:t>DELF B2 non più vecchi di due anni </a:t>
            </a:r>
            <a:r>
              <a:rPr lang="cs-CZ" altLang="it-IT" sz="1900" noProof="1"/>
              <a:t>dal</a:t>
            </a:r>
            <a:r>
              <a:rPr lang="it-IT" altLang="it-IT" sz="1900" noProof="1"/>
              <a:t>la data di presentazione </a:t>
            </a:r>
            <a:r>
              <a:rPr lang="cs-CZ" altLang="it-IT" sz="1900" noProof="1"/>
              <a:t>alla segreteria (anni riconosciuti: 2022, 2023, 2024).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altLang="it-IT" sz="1900" noProof="1"/>
          </a:p>
          <a:p>
            <a:pPr algn="l"/>
            <a:r>
              <a:rPr lang="cs-CZ" altLang="it-IT" sz="2000" noProof="1"/>
              <a:t>-&gt; il corso di Lingua francese (Selda) può essere riconosciuto/ validato: </a:t>
            </a:r>
          </a:p>
          <a:p>
            <a:pPr algn="l"/>
            <a:r>
              <a:rPr lang="cs-CZ" altLang="it-IT" sz="2000" noProof="1"/>
              <a:t>Bisogna inviare la scansione del diploma di Baccalauréat o Esabac/ del certificato </a:t>
            </a:r>
            <a:r>
              <a:rPr lang="it-IT" altLang="it-IT" sz="2000" noProof="1"/>
              <a:t>DELF B1</a:t>
            </a:r>
            <a:r>
              <a:rPr lang="cs-CZ" altLang="it-IT" sz="2000" noProof="1"/>
              <a:t>, </a:t>
            </a:r>
            <a:r>
              <a:rPr lang="it-IT" altLang="it-IT" sz="2000" noProof="1"/>
              <a:t>DELF B2</a:t>
            </a:r>
            <a:r>
              <a:rPr lang="cs-CZ" altLang="it-IT" sz="2000" noProof="1"/>
              <a:t> alla Segreteria del SeLdA utilizzando l'apposita funzionalità in i-Catt, precisando: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numero di matricola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facoltà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corso di lingua francese </a:t>
            </a:r>
            <a:r>
              <a:rPr lang="it-IT" altLang="it-IT" sz="1800" noProof="1"/>
              <a:t>per il quale viene richiesto il riconosciment</a:t>
            </a:r>
            <a:r>
              <a:rPr lang="cs-CZ" altLang="it-IT" sz="1800" noProof="1"/>
              <a:t>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a</a:t>
            </a:r>
            <a:r>
              <a:rPr lang="it-IT" altLang="it-IT" sz="1800" noProof="1"/>
              <a:t>nno di corso al quale si effettua l’iscrizione per </a:t>
            </a:r>
            <a:r>
              <a:rPr lang="cs-CZ" altLang="it-IT" sz="1800" noProof="1"/>
              <a:t>l‘a. a. 2023-2024</a:t>
            </a:r>
          </a:p>
          <a:p>
            <a:pPr algn="l"/>
            <a:endParaRPr lang="cs-CZ" altLang="it-IT" sz="2000" noProof="1"/>
          </a:p>
          <a:p>
            <a:pPr algn="l"/>
            <a:r>
              <a:rPr lang="cs-CZ" altLang="it-IT" sz="2000" noProof="1"/>
              <a:t>Scadenza per l‘invio dei documenti: 31/12/2024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6094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3864"/>
      </a:accent1>
      <a:accent2>
        <a:srgbClr val="ED7D31"/>
      </a:accent2>
      <a:accent3>
        <a:srgbClr val="A5A5A5"/>
      </a:accent3>
      <a:accent4>
        <a:srgbClr val="FFC000"/>
      </a:accent4>
      <a:accent5>
        <a:srgbClr val="1F3864"/>
      </a:accent5>
      <a:accent6>
        <a:srgbClr val="70AD47"/>
      </a:accent6>
      <a:hlink>
        <a:srgbClr val="1F386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2332</TotalTime>
  <Words>1071</Words>
  <Application>Microsoft Office PowerPoint</Application>
  <PresentationFormat>Širokoúhlá obrazovka</PresentationFormat>
  <Paragraphs>202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Corsi di Lingua francese (Milano) a.a. 2024 - 2025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Dankova Klara (klara.dankova)</dc:creator>
  <cp:lastModifiedBy>User</cp:lastModifiedBy>
  <cp:revision>85</cp:revision>
  <dcterms:created xsi:type="dcterms:W3CDTF">2021-04-17T13:24:04Z</dcterms:created>
  <dcterms:modified xsi:type="dcterms:W3CDTF">2025-02-12T16:52:51Z</dcterms:modified>
</cp:coreProperties>
</file>