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5" r:id="rId3"/>
    <p:sldId id="295" r:id="rId4"/>
    <p:sldId id="292" r:id="rId5"/>
    <p:sldId id="293" r:id="rId6"/>
    <p:sldId id="296" r:id="rId7"/>
    <p:sldId id="288" r:id="rId8"/>
    <p:sldId id="294" r:id="rId9"/>
    <p:sldId id="289" r:id="rId10"/>
    <p:sldId id="277" r:id="rId11"/>
    <p:sldId id="291" r:id="rId12"/>
    <p:sldId id="290" r:id="rId13"/>
    <p:sldId id="283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kova Klara (klara.dankova)" initials="DK(" lastIdx="1" clrIdx="0">
    <p:extLst>
      <p:ext uri="{19B8F6BF-5375-455C-9EA6-DF929625EA0E}">
        <p15:presenceInfo xmlns:p15="http://schemas.microsoft.com/office/powerpoint/2012/main" userId="S::klara.dankova@unicatt.it::3fec5516-d71e-48a3-8e39-46583dc1ac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69" y="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C4DB98-A5F0-4CB1-8C5D-C2722FAA2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82A5FE7-E260-4B9A-8C64-E9DA00792D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E05452C-9B54-4047-BC05-7C8E50482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F8BF0E-458E-43A7-AA67-DC56EED06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CEE1EF5-7CDE-442E-95C1-6B2884374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9297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54FD8F-6E81-4A13-9D95-29988B434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6A42D07-CA9A-44D0-8B62-F02D97A9D2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3D28CD1-2955-4471-B75E-92963C70A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94CE0E4-D08D-4D99-8314-1D350BA88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3AE5C15-599E-4631-91A1-476866584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5639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E4F6C81-5642-4186-A57A-B38F0C0940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40E5E07-BC61-4A0E-8FCE-566A6C637D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756F0C-B51F-4496-9FEA-16A33DE91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809B385-1E1A-4408-8849-FC286ECA6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9A8D85-75D5-4A1A-A088-B92210D94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9316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1C2BDC-1323-48CD-ADD8-B05D8760A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1E70D4-8FEE-4183-B42E-9882BC43D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4B447EF-2AA2-41CF-B522-DA761B408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7E57A68-DD7B-45A5-94D5-411A0058D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F9F5228-27D1-4191-945D-BFB74DAD8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273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18F87E-1A8F-4551-A7BE-C1E09CC34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39A9269-6D79-4850-8376-AD9BB1BF3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E91A136-06EA-4049-86E5-D9D922671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65067E1-ADF8-471C-8047-D497473A1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CC721-937B-4105-AF45-6392D7B1A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2328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45DAE7-4757-439E-952E-B204E8AC1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3B39B5-300A-4193-8538-F99BB5053D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8592F61-8FA8-4057-8DDF-B7F040AB48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E5DA844-CD4C-466C-ACA0-29C621D2E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F5BF66F-8A5E-4319-9D9D-352620D0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1EA9994-6F21-438F-A31A-6BC6EBB7E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3780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ABBD23-3F4C-4784-B2A3-7CE0AB86D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CEB30DA-4FD2-4E31-9CE5-CD2ED62A9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41CB3C6-970B-421D-A2F7-BB0BBFA66F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CC161D8-151A-4E09-8BB0-DDF540BD64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5CB7ACA-7FFD-4887-889B-01CF6BC9A6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DEF481E-E537-402D-AB34-C9D22E29B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8B799D8-716D-473A-9738-2D6B1A58C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18EEA3E-5634-44BA-B66D-F99D4FA35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5270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10C2DA-D363-4C58-9A83-13CA79390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0770C3E-A8C2-48E6-AEDD-4A9524038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B61BF5C-DC27-4AB5-9A6C-6704C2C86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A1F6DD6-82E8-4D37-8DF9-F3EE283DE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218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82A4D7B-35B4-47FD-8F46-EF809519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FB736B1-CB96-43F0-9D6A-19E094826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C5C92F9-F213-4F1F-A465-12CC061CA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4973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EC5659-99A1-4D5F-B0DF-4C931ECBD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6E87D85-B50E-4775-89EE-AD56DE607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46407A2-F05B-4B1E-B282-B679509B20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DCD4283-63BC-4362-BE05-B17670B96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991EA2B-3D00-4799-90DF-17154AA6C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3A3E872-644C-4A39-99D6-E28B01477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5471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06F8DA-3D99-49B0-9475-07FADE1FD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F89C6E8-80FE-45B1-8876-75AB543E34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8637BDB-A09C-4731-BB4D-0ABC18910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61C36BA-55E2-43AC-B77A-241EFEF4D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D3BA55C-7E6B-412D-A5E5-6AAAD34DE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45CDF0-C200-49BF-8CCA-523D0BEE7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93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F0497E3-570C-47ED-93F1-479BB269D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0C0852E-05BD-41B6-8842-65EF6BC1C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FDA6B85-CD11-4C55-A443-8D343B62D0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F15228C-A26A-4659-9300-3DEDC93D7C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96CA8C-E72E-4CAB-A226-EA777402CC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798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tudenticattolica.unicatt.it/servizio-linguistico-di-ateneo-selda-cap-centro-per-l-autoapprendimento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brescia.unicatt.it/polo-studenti-e-didattica-programmi-dei-corsi-orari-delle-lezioni/BS/risultati-ricerca?anno=2025&amp;tipo=PFT_SELDA&amp;cerca=francese&amp;table=insegnamenti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klara.dankova@unicatt.it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5" name="Rectangle 132">
            <a:extLst>
              <a:ext uri="{FF2B5EF4-FFF2-40B4-BE49-F238E27FC236}">
                <a16:creationId xmlns:a16="http://schemas.microsoft.com/office/drawing/2014/main" id="{0ADD3505-D816-4666-AAAA-42EC992FAF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C81FAB09-FD2D-AF72-1FFB-5B128174B3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490" y="1094548"/>
            <a:ext cx="5716448" cy="2443781"/>
          </a:xfrm>
          <a:prstGeom prst="rect">
            <a:avLst/>
          </a:prstGeom>
        </p:spPr>
      </p:pic>
      <p:sp>
        <p:nvSpPr>
          <p:cNvPr id="146" name="Freeform 6">
            <a:extLst>
              <a:ext uri="{FF2B5EF4-FFF2-40B4-BE49-F238E27FC236}">
                <a16:creationId xmlns:a16="http://schemas.microsoft.com/office/drawing/2014/main" id="{B4269A41-C387-4555-A18D-F1B4E366C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212183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" name="Freeform 7">
            <a:extLst>
              <a:ext uri="{FF2B5EF4-FFF2-40B4-BE49-F238E27FC236}">
                <a16:creationId xmlns:a16="http://schemas.microsoft.com/office/drawing/2014/main" id="{911C1882-1ABB-473F-836B-DE0066ABAC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205580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Rectangle 8">
            <a:extLst>
              <a:ext uri="{FF2B5EF4-FFF2-40B4-BE49-F238E27FC236}">
                <a16:creationId xmlns:a16="http://schemas.microsoft.com/office/drawing/2014/main" id="{336533B6-75CC-4F87-B044-A8241FBF7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9607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2603CF7-BB2E-4564-F8AD-E1D7C7CE0D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5342" y="4267831"/>
            <a:ext cx="7970903" cy="1071585"/>
          </a:xfrm>
        </p:spPr>
        <p:txBody>
          <a:bodyPr>
            <a:normAutofit/>
          </a:bodyPr>
          <a:lstStyle/>
          <a:p>
            <a:pPr algn="l"/>
            <a:r>
              <a:rPr lang="cs-CZ" sz="3400" dirty="0" err="1">
                <a:solidFill>
                  <a:srgbClr val="FFFFFF"/>
                </a:solidFill>
              </a:rPr>
              <a:t>Corsi</a:t>
            </a:r>
            <a:r>
              <a:rPr lang="cs-CZ" sz="3400" dirty="0">
                <a:solidFill>
                  <a:srgbClr val="FFFFFF"/>
                </a:solidFill>
              </a:rPr>
              <a:t> di Lingua </a:t>
            </a:r>
            <a:r>
              <a:rPr lang="cs-CZ" sz="3400" dirty="0" err="1">
                <a:solidFill>
                  <a:srgbClr val="FFFFFF"/>
                </a:solidFill>
              </a:rPr>
              <a:t>francese</a:t>
            </a:r>
            <a:r>
              <a:rPr lang="cs-CZ" sz="3400" dirty="0">
                <a:solidFill>
                  <a:srgbClr val="FFFFFF"/>
                </a:solidFill>
              </a:rPr>
              <a:t> </a:t>
            </a:r>
            <a:br>
              <a:rPr lang="cs-CZ" sz="3400" dirty="0">
                <a:solidFill>
                  <a:srgbClr val="FFFFFF"/>
                </a:solidFill>
              </a:rPr>
            </a:br>
            <a:r>
              <a:rPr lang="cs-CZ" sz="3400" dirty="0" err="1">
                <a:solidFill>
                  <a:srgbClr val="FFFFFF"/>
                </a:solidFill>
              </a:rPr>
              <a:t>a.a</a:t>
            </a:r>
            <a:r>
              <a:rPr lang="cs-CZ" sz="3400" dirty="0">
                <a:solidFill>
                  <a:srgbClr val="FFFFFF"/>
                </a:solidFill>
              </a:rPr>
              <a:t>. 2025 – 2026, </a:t>
            </a:r>
            <a:r>
              <a:rPr lang="cs-CZ" sz="3400" dirty="0" err="1">
                <a:solidFill>
                  <a:srgbClr val="FFFFFF"/>
                </a:solidFill>
              </a:rPr>
              <a:t>Brescia</a:t>
            </a:r>
            <a:endParaRPr lang="fr-FR" sz="3400" dirty="0">
              <a:solidFill>
                <a:srgbClr val="FFFFFF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05D0C5E-DEE4-997F-D60A-4C9E04DF85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342" y="5345714"/>
            <a:ext cx="7970903" cy="538211"/>
          </a:xfrm>
        </p:spPr>
        <p:txBody>
          <a:bodyPr anchor="t">
            <a:normAutofit/>
          </a:bodyPr>
          <a:lstStyle/>
          <a:p>
            <a:pPr algn="l"/>
            <a:r>
              <a:rPr lang="it-IT" sz="2900" dirty="0">
                <a:solidFill>
                  <a:srgbClr val="FEFFFF"/>
                </a:solidFill>
              </a:rPr>
              <a:t>Servizio Linguistico di Ateneo (</a:t>
            </a:r>
            <a:r>
              <a:rPr lang="it-IT" sz="2900" dirty="0" err="1">
                <a:solidFill>
                  <a:srgbClr val="FEFFFF"/>
                </a:solidFill>
              </a:rPr>
              <a:t>SeLdA</a:t>
            </a:r>
            <a:r>
              <a:rPr lang="it-IT" sz="2900" dirty="0">
                <a:solidFill>
                  <a:srgbClr val="FEFFFF"/>
                </a:solidFill>
              </a:rPr>
              <a:t>)</a:t>
            </a:r>
            <a:endParaRPr lang="fr-FR" sz="2900" dirty="0">
              <a:solidFill>
                <a:srgbClr val="FEFFFF"/>
              </a:solidFill>
            </a:endParaRPr>
          </a:p>
        </p:txBody>
      </p:sp>
      <p:sp>
        <p:nvSpPr>
          <p:cNvPr id="149" name="Rectangle 8">
            <a:extLst>
              <a:ext uri="{FF2B5EF4-FFF2-40B4-BE49-F238E27FC236}">
                <a16:creationId xmlns:a16="http://schemas.microsoft.com/office/drawing/2014/main" id="{77EAB586-FBDB-4496-82AC-22F1856379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7800" y="4377267"/>
            <a:ext cx="3121152" cy="195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6060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cs-CZ" altLang="it-IT" noProof="1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Servizio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FFFFF"/>
                </a:solidFill>
              </a:rPr>
              <a:t>Linguistico d’Ateneo</a:t>
            </a:r>
          </a:p>
          <a:p>
            <a:pPr algn="r"/>
            <a:r>
              <a:rPr lang="it-IT" sz="4000" dirty="0">
                <a:solidFill>
                  <a:srgbClr val="FFFFFF"/>
                </a:solidFill>
              </a:rPr>
              <a:t>CAP (Centro per l’autoapprendimento)</a:t>
            </a:r>
            <a:endParaRPr lang="cs-CZ" sz="4000" dirty="0">
              <a:solidFill>
                <a:srgbClr val="FEFFFF"/>
              </a:solidFill>
            </a:endParaRP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6B6CB4A1-C812-C03E-7EE4-DFFCD8FB6A93}"/>
              </a:ext>
            </a:extLst>
          </p:cNvPr>
          <p:cNvSpPr txBox="1">
            <a:spLocks/>
          </p:cNvSpPr>
          <p:nvPr/>
        </p:nvSpPr>
        <p:spPr>
          <a:xfrm>
            <a:off x="838200" y="1645744"/>
            <a:ext cx="9077960" cy="2885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it-IT" sz="1800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Consulenze linguistiche presso il CAP </a:t>
            </a:r>
            <a:r>
              <a:rPr lang="cs-CZ" sz="1800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it-IT" sz="1800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Centro per l’autoapprendimento</a:t>
            </a:r>
            <a:r>
              <a:rPr lang="cs-CZ" sz="1800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15000"/>
              </a:lnSpc>
            </a:pPr>
            <a:r>
              <a:rPr lang="it-IT" sz="1800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sessioni di consulenza si terranno in presenza oppure online tramite piattaforma Collaborate Ultra da </a:t>
            </a:r>
            <a:r>
              <a:rPr lang="it-IT" sz="1800" noProof="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Blackboard</a:t>
            </a:r>
            <a:r>
              <a:rPr lang="it-IT" sz="1800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CAP </a:t>
            </a:r>
            <a:endParaRPr lang="cs-CZ" sz="1800" noProof="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it-IT" sz="1800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 Margherita Minetti</a:t>
            </a:r>
            <a:endParaRPr lang="cs-CZ" sz="1800" noProof="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Orario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https://studenticattolica.unicatt.it/servizio-linguistico-di-ateneo-selda-cap-centro-per-l-autoapprendimento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endParaRPr lang="it-IT" sz="1800" noProof="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644621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440E04-1480-0EF9-9EF7-640721703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114DD1D9-9997-D684-9D52-EE100C9949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6CA2BB06-696F-1C9C-721E-86B53D368F93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Esame</a:t>
            </a:r>
          </a:p>
          <a:p>
            <a:pPr algn="l"/>
            <a:endParaRPr lang="it-IT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L‘esame scritto è propedeutico all‘esame orale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t-IT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Iscrizione separata </a:t>
            </a: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(scritto e orale) per Lingua francese e turismo 1°anno(</a:t>
            </a:r>
            <a:r>
              <a:rPr lang="it-IT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</a:t>
            </a: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Validità dello scritto: tutta la carriera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t-IT" altLang="it-IT" b="1" noProof="1"/>
              <a:t>Iscrizione unica </a:t>
            </a:r>
            <a:r>
              <a:rPr lang="it-IT" altLang="it-IT" noProof="1"/>
              <a:t>(scritto) per </a:t>
            </a:r>
            <a:r>
              <a:rPr lang="cs-CZ" altLang="it-IT" noProof="1"/>
              <a:t>turismo 3</a:t>
            </a:r>
            <a:r>
              <a:rPr lang="it-IT" altLang="it-IT" noProof="1"/>
              <a:t>°</a:t>
            </a:r>
            <a:r>
              <a:rPr lang="cs-CZ" altLang="it-IT" noProof="1"/>
              <a:t>anno</a:t>
            </a:r>
            <a:endParaRPr lang="it-IT" altLang="it-IT" noProof="1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it-IT" altLang="it-IT" sz="2400" noProof="1"/>
              <a:t>Validità dello scritto: solo per la sessione in corso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altLang="it-IT" noProof="1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984F54C7-1895-8CEA-2309-F7B46F72C728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81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altLang="it-IT" noProof="1"/>
              <a:t>Inizio corsi nel primo semestre : 29 settembre 2025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altLang="it-IT" noProof="1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altLang="it-IT" noProof="1"/>
              <a:t>Programmi e orari : </a:t>
            </a:r>
            <a:r>
              <a:rPr lang="cs-CZ" altLang="it-IT" noProof="1">
                <a:hlinkClick r:id="rId4"/>
              </a:rPr>
              <a:t>https://brescia.unicatt.it/polo-studenti-e-didattica-programmi-dei-corsi-orari-delle-lezioni/BS/risultati-ricerca?anno=2025&amp;tipo=PFT_SELDA&amp;cerca=francese&amp;table=insegnamenti</a:t>
            </a:r>
            <a:endParaRPr lang="cs-CZ" altLang="it-IT" noProof="1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altLang="it-IT" noProof="1"/>
              <a:t>Selezionare tipologia del corso : SELDA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noProof="1"/>
              <a:t>Cerca in corsi, docenti e insegnamenti: inserire il cognome del formatore</a:t>
            </a:r>
          </a:p>
          <a:p>
            <a:pPr lvl="1" algn="l"/>
            <a:r>
              <a:rPr lang="cs-CZ" altLang="it-IT" noProof="1"/>
              <a:t>-&gt; Alì/ Boschiroli / Dankova/ Galati/ Mintetti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400" noProof="1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400" noProof="1"/>
              <a:t>Svolgimento dei corsi in presenza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515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cs-CZ" sz="4000" dirty="0" err="1">
                <a:solidFill>
                  <a:srgbClr val="FEFFFF"/>
                </a:solidFill>
              </a:rPr>
              <a:t>Riconoscimento</a:t>
            </a:r>
            <a:r>
              <a:rPr lang="cs-CZ" sz="4000" dirty="0">
                <a:solidFill>
                  <a:srgbClr val="FEFFFF"/>
                </a:solidFill>
              </a:rPr>
              <a:t> di </a:t>
            </a:r>
            <a:r>
              <a:rPr lang="cs-CZ" sz="4000" dirty="0" err="1">
                <a:solidFill>
                  <a:srgbClr val="FEFFFF"/>
                </a:solidFill>
              </a:rPr>
              <a:t>certificati</a:t>
            </a:r>
            <a:r>
              <a:rPr lang="cs-CZ" sz="4000" dirty="0">
                <a:solidFill>
                  <a:srgbClr val="FEFFFF"/>
                </a:solidFill>
              </a:rPr>
              <a:t>/ </a:t>
            </a:r>
            <a:r>
              <a:rPr lang="cs-CZ" sz="4000" dirty="0" err="1">
                <a:solidFill>
                  <a:srgbClr val="FEFFFF"/>
                </a:solidFill>
              </a:rPr>
              <a:t>diplomi</a:t>
            </a:r>
            <a:endParaRPr lang="cs-CZ" sz="4000" dirty="0">
              <a:solidFill>
                <a:srgbClr val="FEFFFF"/>
              </a:solidFill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2BD37B5B-70E2-888C-0E26-65EF9988ED0F}"/>
              </a:ext>
            </a:extLst>
          </p:cNvPr>
          <p:cNvSpPr txBox="1">
            <a:spLocks/>
          </p:cNvSpPr>
          <p:nvPr/>
        </p:nvSpPr>
        <p:spPr>
          <a:xfrm>
            <a:off x="573809" y="1553151"/>
            <a:ext cx="11044382" cy="517372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altLang="it-IT" sz="2000" noProof="1"/>
              <a:t>Sono in possesso di certificati / diplomi 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Diploma di Baccalauréat o Esabac 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Baccalauréat International (IB): solo se il francese è lingua di insegnamento (es. le materie – matematica, biologia, storia, ecc. –  sono insegnate in francese);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900" noProof="1"/>
              <a:t>Certificati </a:t>
            </a:r>
            <a:r>
              <a:rPr lang="it-IT" altLang="it-IT" sz="1900" noProof="1"/>
              <a:t>DELF B1</a:t>
            </a:r>
            <a:r>
              <a:rPr lang="cs-CZ" altLang="it-IT" sz="1900" noProof="1"/>
              <a:t>, </a:t>
            </a:r>
            <a:r>
              <a:rPr lang="it-IT" altLang="it-IT" sz="1900" noProof="1"/>
              <a:t>DELF B2 non più vecchi di due anni </a:t>
            </a:r>
            <a:r>
              <a:rPr lang="cs-CZ" altLang="it-IT" sz="1900" noProof="1"/>
              <a:t>dal</a:t>
            </a:r>
            <a:r>
              <a:rPr lang="it-IT" altLang="it-IT" sz="1900" noProof="1"/>
              <a:t>la data di presentazione </a:t>
            </a:r>
            <a:r>
              <a:rPr lang="cs-CZ" altLang="it-IT" sz="1900" noProof="1"/>
              <a:t>alla segreteria (anni riconosciuti: 2023, 2024, 2025).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cs-CZ" altLang="it-IT" sz="1900" noProof="1"/>
          </a:p>
          <a:p>
            <a:pPr algn="l"/>
            <a:r>
              <a:rPr lang="cs-CZ" altLang="it-IT" sz="2000" noProof="1"/>
              <a:t>-&gt; il corso di </a:t>
            </a:r>
            <a:r>
              <a:rPr lang="cs-CZ" altLang="it-IT" sz="2000" b="1" noProof="1"/>
              <a:t>Lingua francese (ann.)</a:t>
            </a:r>
            <a:r>
              <a:rPr lang="cs-CZ" altLang="it-IT" sz="2000" noProof="1"/>
              <a:t> può essere riconosciuto/ validato: </a:t>
            </a:r>
          </a:p>
          <a:p>
            <a:pPr algn="l"/>
            <a:r>
              <a:rPr lang="cs-CZ" altLang="it-IT" sz="2000" noProof="1"/>
              <a:t>Bisogna inviare la scansione del diploma di Baccalauréat o Esabac/ del certificato </a:t>
            </a:r>
            <a:r>
              <a:rPr lang="it-IT" altLang="it-IT" sz="2000" noProof="1"/>
              <a:t>DELF B1</a:t>
            </a:r>
            <a:r>
              <a:rPr lang="cs-CZ" altLang="it-IT" sz="2000" noProof="1"/>
              <a:t>, </a:t>
            </a:r>
            <a:r>
              <a:rPr lang="it-IT" altLang="it-IT" sz="2000" noProof="1"/>
              <a:t>DELF B2</a:t>
            </a:r>
            <a:r>
              <a:rPr lang="cs-CZ" altLang="it-IT" sz="2000" noProof="1"/>
              <a:t> alla Segreteria del SeLdA utilizzando l'apposita funzionalità in i-Catt, precisando: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numero di matricola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facoltà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corso di lingua francese </a:t>
            </a:r>
            <a:r>
              <a:rPr lang="it-IT" altLang="it-IT" sz="1800" noProof="1"/>
              <a:t>per il quale viene richiesto il riconosciment</a:t>
            </a:r>
            <a:r>
              <a:rPr lang="cs-CZ" altLang="it-IT" sz="1800" noProof="1"/>
              <a:t>o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a</a:t>
            </a:r>
            <a:r>
              <a:rPr lang="it-IT" altLang="it-IT" sz="1800" noProof="1"/>
              <a:t>nno di corso al quale si effettua l’iscrizione per </a:t>
            </a:r>
            <a:r>
              <a:rPr lang="cs-CZ" altLang="it-IT" sz="1800" noProof="1"/>
              <a:t>l‘a. a. 2025-2026</a:t>
            </a:r>
          </a:p>
          <a:p>
            <a:pPr algn="l"/>
            <a:endParaRPr lang="cs-CZ" altLang="it-IT" sz="2000" noProof="1"/>
          </a:p>
          <a:p>
            <a:pPr algn="l"/>
            <a:r>
              <a:rPr lang="cs-CZ" altLang="it-IT" sz="2000" noProof="1"/>
              <a:t>Scadenza per l‘invio dei documenti: 31/12/2025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altLang="it-IT" sz="1800" noProof="1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altLang="it-IT" noProof="1">
              <a:latin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6094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it-IT" sz="4000" dirty="0" err="1">
                <a:solidFill>
                  <a:schemeClr val="bg1"/>
                </a:solidFill>
              </a:rPr>
              <a:t>Faculty</a:t>
            </a:r>
            <a:r>
              <a:rPr lang="it-IT" sz="40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A0C3AD64-D90D-382E-36F5-5D270ADD93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561465"/>
            <a:ext cx="5181600" cy="435133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cs-CZ" altLang="it-IT" noProof="1"/>
              <a:t>Prof.ssa Maria Teresa Zanola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it-IT" sz="2400" noProof="1"/>
              <a:t>responsabile d‘area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it-IT" altLang="it-IT" sz="2400" noProof="1"/>
              <a:t>p</a:t>
            </a:r>
            <a:r>
              <a:rPr lang="it-IT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rofessore</a:t>
            </a:r>
            <a:r>
              <a:rPr lang="it-IT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ordinario di Lingua e cultura francese, Facoltà di Scienze linguistiche e letterature straniere, Università Cattolica del Sacro Cuore; Presidente </a:t>
            </a:r>
            <a:r>
              <a:rPr lang="fr-FR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Conseil Européen pour les Langues/</a:t>
            </a:r>
            <a:r>
              <a:rPr lang="fr-FR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European</a:t>
            </a:r>
            <a:r>
              <a:rPr lang="fr-FR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Language</a:t>
            </a:r>
            <a:r>
              <a:rPr lang="fr-FR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Council</a:t>
            </a:r>
            <a:r>
              <a:rPr lang="cs-CZ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cs-CZ" altLang="it-IT" sz="2400" noProof="1"/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cs-CZ" altLang="it-IT" noProof="1"/>
          </a:p>
          <a:p>
            <a:pPr marL="0" indent="0" algn="just">
              <a:lnSpc>
                <a:spcPct val="110000"/>
              </a:lnSpc>
              <a:buNone/>
            </a:pPr>
            <a:r>
              <a:rPr lang="cs-CZ" altLang="it-IT" noProof="1"/>
              <a:t>Dott.ssa </a:t>
            </a:r>
            <a:r>
              <a:rPr lang="fr-FR" altLang="it-IT" noProof="1"/>
              <a:t>Klara Dankova</a:t>
            </a:r>
            <a:endParaRPr lang="cs-CZ" altLang="it-IT" sz="2800" noProof="1"/>
          </a:p>
          <a:p>
            <a:pPr marL="28575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it-IT" sz="2200" noProof="1"/>
              <a:t>c</a:t>
            </a:r>
            <a:r>
              <a:rPr lang="fr-FR" altLang="it-IT" sz="2200" noProof="1"/>
              <a:t>oordinamento dei corsi di </a:t>
            </a:r>
            <a:r>
              <a:rPr lang="cs-CZ" altLang="it-IT" sz="2200" noProof="1"/>
              <a:t>L</a:t>
            </a:r>
            <a:r>
              <a:rPr lang="fr-FR" altLang="it-IT" sz="2200" noProof="1"/>
              <a:t>ingua francese</a:t>
            </a:r>
            <a:endParaRPr lang="cs-CZ" altLang="it-IT" sz="2200" noProof="1"/>
          </a:p>
          <a:p>
            <a:pPr marL="28575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it-IT" sz="2200" noProof="1">
                <a:hlinkClick r:id="rId4"/>
              </a:rPr>
              <a:t>klara.dankova@unicatt.it</a:t>
            </a:r>
            <a:r>
              <a:rPr lang="cs-CZ" altLang="it-IT" sz="2200" noProof="1"/>
              <a:t> </a:t>
            </a:r>
          </a:p>
          <a:p>
            <a:pPr marL="28575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it-IT" sz="2200" noProof="1"/>
              <a:t>telefono Selda: 02 7234 5740</a:t>
            </a:r>
          </a:p>
          <a:p>
            <a:endParaRPr lang="fr-FR" dirty="0"/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E1A52160-5B1E-D34D-1BE8-2C1439A549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4169" y="1561465"/>
            <a:ext cx="5181600" cy="4724188"/>
          </a:xfrm>
        </p:spPr>
        <p:txBody>
          <a:bodyPr>
            <a:normAutofit fontScale="77500" lnSpcReduction="20000"/>
          </a:bodyPr>
          <a:lstStyle/>
          <a:p>
            <a:pPr marL="0" indent="0" algn="l">
              <a:buNone/>
            </a:pPr>
            <a:r>
              <a:rPr lang="cs-CZ" noProof="1">
                <a:cs typeface="Arial" panose="020B0604020202020204" pitchFamily="34" charset="0"/>
              </a:rPr>
              <a:t>Dott.ssa Martina Alì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noProof="1">
                <a:cs typeface="Arial" panose="020B0604020202020204" pitchFamily="34" charset="0"/>
              </a:rPr>
              <a:t>formatrice linguistica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800" noProof="1"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cs-CZ" noProof="1">
                <a:cs typeface="Arial" panose="020B0604020202020204" pitchFamily="34" charset="0"/>
              </a:rPr>
              <a:t>Dott.ssa Silvia Boschiroli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100" noProof="1">
                <a:cs typeface="Arial" panose="020B0604020202020204" pitchFamily="34" charset="0"/>
              </a:rPr>
              <a:t>formatrice linguistica</a:t>
            </a:r>
          </a:p>
          <a:p>
            <a:pPr marL="0" indent="0" algn="l">
              <a:buNone/>
            </a:pPr>
            <a:endParaRPr lang="cs-CZ" sz="2800" noProof="1"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cs-CZ" noProof="1">
                <a:cs typeface="Arial" panose="020B0604020202020204" pitchFamily="34" charset="0"/>
              </a:rPr>
              <a:t>Dott.ssa Klara Dankova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noProof="1">
                <a:cs typeface="Arial" panose="020B0604020202020204" pitchFamily="34" charset="0"/>
              </a:rPr>
              <a:t>formatrice linguistica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000" noProof="1"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Dott.ssa Elena Galati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1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formatrice linguistica</a:t>
            </a:r>
            <a:endParaRPr lang="cs-CZ" sz="2000" noProof="1"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800" noProof="1"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Dott.ssa Margherita Minetti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1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formatrice linguistica</a:t>
            </a:r>
            <a:endParaRPr lang="cs-CZ" sz="2000" noProof="1"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800" noProof="1">
              <a:cs typeface="Arial" panose="020B0604020202020204" pitchFamily="34" charset="0"/>
            </a:endParaRPr>
          </a:p>
          <a:p>
            <a:pPr algn="l"/>
            <a:endParaRPr lang="cs-CZ" sz="3200" noProof="1"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3880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7">
            <a:extLst>
              <a:ext uri="{FF2B5EF4-FFF2-40B4-BE49-F238E27FC236}">
                <a16:creationId xmlns:a16="http://schemas.microsoft.com/office/drawing/2014/main" id="{1C955044-0308-FC8E-92F2-399DC0509F2F}"/>
              </a:ext>
            </a:extLst>
          </p:cNvPr>
          <p:cNvSpPr txBox="1">
            <a:spLocks/>
          </p:cNvSpPr>
          <p:nvPr/>
        </p:nvSpPr>
        <p:spPr>
          <a:xfrm>
            <a:off x="2057400" y="2838132"/>
            <a:ext cx="7665720" cy="1181735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it-IT" altLang="it-IT" sz="3000" noProof="1"/>
              <a:t>Corso di Lingua francese (SeLdA) (annuale)</a:t>
            </a:r>
            <a:endParaRPr lang="cs-CZ" altLang="it-IT" sz="3000" noProof="1"/>
          </a:p>
          <a:p>
            <a:pPr marL="0" indent="0" algn="ctr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it-IT" altLang="it-IT" sz="3000" noProof="1"/>
              <a:t>Per </a:t>
            </a:r>
            <a:r>
              <a:rPr lang="it-IT" altLang="it-IT" sz="3000" cap="all" noProof="1"/>
              <a:t>tutti i corsi di laurea </a:t>
            </a:r>
          </a:p>
          <a:p>
            <a:endParaRPr lang="fr-FR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68D4224-EAA8-0871-B9CF-AB8947D9CBFE}"/>
              </a:ext>
            </a:extLst>
          </p:cNvPr>
          <p:cNvSpPr/>
          <p:nvPr/>
        </p:nvSpPr>
        <p:spPr>
          <a:xfrm>
            <a:off x="2291080" y="2489199"/>
            <a:ext cx="7843520" cy="187960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6608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85BC8F-F598-8D0B-1D70-348005AD9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FCEFDC8D-4187-8C66-B2FF-666CD60B4C49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D2B6E9B8-3132-D1B0-E98D-C0E325D53F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4A206404-5ADA-CA07-DCBC-CC53BCEBBE49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6147D290-9320-2964-D111-10CC25A457AC}"/>
              </a:ext>
            </a:extLst>
          </p:cNvPr>
          <p:cNvSpPr txBox="1">
            <a:spLocks/>
          </p:cNvSpPr>
          <p:nvPr/>
        </p:nvSpPr>
        <p:spPr>
          <a:xfrm>
            <a:off x="3134742" y="219747"/>
            <a:ext cx="8793018" cy="8224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3300" b="1" dirty="0" err="1">
                <a:solidFill>
                  <a:srgbClr val="FFFFFF"/>
                </a:solidFill>
              </a:rPr>
              <a:t>Corso</a:t>
            </a:r>
            <a:r>
              <a:rPr lang="cs-CZ" sz="3300" b="1" dirty="0">
                <a:solidFill>
                  <a:srgbClr val="FFFFFF"/>
                </a:solidFill>
              </a:rPr>
              <a:t> di Lingua </a:t>
            </a:r>
            <a:r>
              <a:rPr lang="cs-CZ" sz="3300" b="1" dirty="0" err="1">
                <a:solidFill>
                  <a:srgbClr val="FFFFFF"/>
                </a:solidFill>
              </a:rPr>
              <a:t>francese</a:t>
            </a:r>
            <a:r>
              <a:rPr lang="cs-CZ" sz="3300" b="1" dirty="0">
                <a:solidFill>
                  <a:srgbClr val="FFFFFF"/>
                </a:solidFill>
              </a:rPr>
              <a:t> </a:t>
            </a:r>
            <a:r>
              <a:rPr lang="it-IT" sz="3300" b="1" dirty="0">
                <a:solidFill>
                  <a:srgbClr val="FEFFFF"/>
                </a:solidFill>
              </a:rPr>
              <a:t>(</a:t>
            </a:r>
            <a:r>
              <a:rPr lang="it-IT" sz="3300" b="1" dirty="0" err="1">
                <a:solidFill>
                  <a:srgbClr val="FEFFFF"/>
                </a:solidFill>
              </a:rPr>
              <a:t>SeLdA</a:t>
            </a:r>
            <a:r>
              <a:rPr lang="it-IT" sz="3300" b="1" dirty="0">
                <a:solidFill>
                  <a:srgbClr val="FEFFFF"/>
                </a:solidFill>
              </a:rPr>
              <a:t>)</a:t>
            </a:r>
            <a:r>
              <a:rPr lang="cs-CZ" sz="3300" b="1" dirty="0">
                <a:solidFill>
                  <a:srgbClr val="FEFFFF"/>
                </a:solidFill>
              </a:rPr>
              <a:t> (</a:t>
            </a:r>
            <a:r>
              <a:rPr lang="cs-CZ" sz="3300" b="1" dirty="0" err="1">
                <a:solidFill>
                  <a:srgbClr val="FEFFFF"/>
                </a:solidFill>
              </a:rPr>
              <a:t>annuale</a:t>
            </a:r>
            <a:r>
              <a:rPr lang="cs-CZ" sz="3300" b="1" dirty="0">
                <a:solidFill>
                  <a:srgbClr val="FEFFFF"/>
                </a:solidFill>
              </a:rPr>
              <a:t>)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046C7B87-0A14-59C7-9387-DDC1C64178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8764" y="1825625"/>
            <a:ext cx="5521036" cy="401637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buNone/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semestre</a:t>
            </a:r>
          </a:p>
          <a:p>
            <a:pPr>
              <a:lnSpc>
                <a:spcPct val="115000"/>
              </a:lnSpc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sem.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Martina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Alì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 ore (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ore/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Mercoledì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b="1" dirty="0"/>
              <a:t>16:30 - 18:30</a:t>
            </a:r>
            <a:r>
              <a:rPr lang="cs-CZ" sz="1800" dirty="0"/>
              <a:t>, </a:t>
            </a:r>
            <a:r>
              <a:rPr lang="fr-FR" sz="1800" dirty="0"/>
              <a:t>Via Trieste</a:t>
            </a:r>
            <a:r>
              <a:rPr lang="cs-CZ" sz="1800" dirty="0"/>
              <a:t>, </a:t>
            </a:r>
            <a:r>
              <a:rPr lang="fr-FR" sz="1800" dirty="0" err="1"/>
              <a:t>Morstabilini</a:t>
            </a:r>
            <a:r>
              <a:rPr lang="fr-FR" sz="1800" dirty="0"/>
              <a:t>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endParaRPr lang="cs-CZ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Silvia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Boschiroli</a:t>
            </a:r>
            <a:endParaRPr lang="fr-FR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 ore (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ore/ </a:t>
            </a:r>
            <a:r>
              <a:rPr lang="fr-FR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b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Lunedì</a:t>
            </a: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fr-FR" sz="1800" b="1" dirty="0"/>
              <a:t>16:30 - 18:30</a:t>
            </a:r>
            <a:r>
              <a:rPr lang="cs-CZ" sz="1800" dirty="0"/>
              <a:t>, </a:t>
            </a:r>
            <a:r>
              <a:rPr lang="fr-FR" sz="1800" dirty="0"/>
              <a:t>Via Trieste</a:t>
            </a:r>
            <a:r>
              <a:rPr lang="cs-CZ" sz="1800" dirty="0"/>
              <a:t>, </a:t>
            </a:r>
            <a:r>
              <a:rPr lang="fr-FR" sz="1800" dirty="0" err="1"/>
              <a:t>Morstabilini</a:t>
            </a:r>
            <a:r>
              <a:rPr lang="fr-FR" sz="1800" dirty="0"/>
              <a:t> </a:t>
            </a:r>
            <a:endParaRPr lang="cs-CZ" sz="1800" dirty="0"/>
          </a:p>
          <a:p>
            <a:pPr marL="457200" lvl="1" indent="0">
              <a:lnSpc>
                <a:spcPct val="115000"/>
              </a:lnSpc>
              <a:buNone/>
            </a:pPr>
            <a:endParaRPr lang="fr-FR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8" name="Zástupný obsah 6">
            <a:extLst>
              <a:ext uri="{FF2B5EF4-FFF2-40B4-BE49-F238E27FC236}">
                <a16:creationId xmlns:a16="http://schemas.microsoft.com/office/drawing/2014/main" id="{A30CDB5F-6F66-83B7-9A37-3D26F3A2EFD6}"/>
              </a:ext>
            </a:extLst>
          </p:cNvPr>
          <p:cNvSpPr txBox="1">
            <a:spLocks/>
          </p:cNvSpPr>
          <p:nvPr/>
        </p:nvSpPr>
        <p:spPr>
          <a:xfrm>
            <a:off x="5926282" y="1952465"/>
            <a:ext cx="5521036" cy="4610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5000"/>
              </a:lnSpc>
              <a:buFont typeface="Arial" panose="020B0604020202020204" pitchFamily="34" charset="0"/>
              <a:buNone/>
            </a:pP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 semestre</a:t>
            </a:r>
          </a:p>
          <a:p>
            <a:pPr>
              <a:lnSpc>
                <a:spcPct val="115000"/>
              </a:lnSpc>
            </a:pP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sem.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Margherita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Minetti</a:t>
            </a:r>
            <a:endParaRPr lang="fr-FR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 ore (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ore/ </a:t>
            </a:r>
            <a:r>
              <a:rPr lang="fr-FR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b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Giovedì</a:t>
            </a: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08</a:t>
            </a:r>
            <a:r>
              <a:rPr lang="fr-FR" sz="1800" b="1" dirty="0"/>
              <a:t>:30 - 1</a:t>
            </a:r>
            <a:r>
              <a:rPr lang="cs-CZ" sz="1800" b="1" dirty="0"/>
              <a:t>0</a:t>
            </a:r>
            <a:r>
              <a:rPr lang="fr-FR" sz="1800" b="1" dirty="0"/>
              <a:t>:30</a:t>
            </a:r>
            <a:r>
              <a:rPr lang="cs-CZ" sz="1800" dirty="0"/>
              <a:t>, </a:t>
            </a:r>
            <a:r>
              <a:rPr lang="fr-FR" sz="1800" dirty="0"/>
              <a:t>Via Trieste</a:t>
            </a:r>
            <a:r>
              <a:rPr lang="cs-CZ" sz="1800" dirty="0"/>
              <a:t>, </a:t>
            </a:r>
            <a:r>
              <a:rPr lang="fr-FR" sz="1800" dirty="0" err="1"/>
              <a:t>Frassati</a:t>
            </a:r>
            <a:r>
              <a:rPr lang="fr-FR" sz="1800" dirty="0"/>
              <a:t>  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cs-CZ" sz="1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Silvia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Boschiroli</a:t>
            </a:r>
            <a:endParaRPr lang="fr-FR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 ore (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ore/ </a:t>
            </a:r>
            <a:r>
              <a:rPr lang="fr-FR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b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Lunedì</a:t>
            </a: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fr-FR" sz="1800" b="1" dirty="0"/>
              <a:t>16:30 - 18:30</a:t>
            </a:r>
            <a:r>
              <a:rPr lang="cs-CZ" sz="1800" dirty="0"/>
              <a:t>, </a:t>
            </a:r>
            <a:r>
              <a:rPr lang="fr-FR" sz="1800" dirty="0"/>
              <a:t>Via Trieste</a:t>
            </a:r>
            <a:r>
              <a:rPr lang="cs-CZ" sz="1800" dirty="0"/>
              <a:t>, </a:t>
            </a:r>
            <a:r>
              <a:rPr lang="fr-FR" sz="1800" dirty="0" err="1"/>
              <a:t>Lazzati</a:t>
            </a:r>
            <a:r>
              <a:rPr lang="fr-FR" sz="1800" dirty="0"/>
              <a:t> </a:t>
            </a:r>
            <a:r>
              <a:rPr lang="cs-CZ" sz="1800" dirty="0"/>
              <a:t> </a:t>
            </a:r>
            <a:r>
              <a:rPr lang="fr-FR" sz="1800" dirty="0"/>
              <a:t> </a:t>
            </a:r>
            <a:endParaRPr lang="cs-CZ" sz="1800" dirty="0"/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fr-FR" sz="1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9" name="Zástupný obsah 6">
            <a:extLst>
              <a:ext uri="{FF2B5EF4-FFF2-40B4-BE49-F238E27FC236}">
                <a16:creationId xmlns:a16="http://schemas.microsoft.com/office/drawing/2014/main" id="{BF4DC83C-F755-F878-363B-07BD0A352521}"/>
              </a:ext>
            </a:extLst>
          </p:cNvPr>
          <p:cNvSpPr txBox="1">
            <a:spLocks/>
          </p:cNvSpPr>
          <p:nvPr/>
        </p:nvSpPr>
        <p:spPr>
          <a:xfrm>
            <a:off x="3108614" y="1260314"/>
            <a:ext cx="5578186" cy="6921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5000"/>
              </a:lnSpc>
              <a:buNone/>
            </a:pPr>
            <a:r>
              <a:rPr lang="it-IT" sz="1800" b="1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 </a:t>
            </a:r>
            <a:r>
              <a:rPr lang="it-IT" sz="1800" b="1" cap="all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tutti i corsi di laurea </a:t>
            </a:r>
            <a:r>
              <a:rPr lang="it-IT" sz="1800" b="1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(80 ore):</a:t>
            </a: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it-IT" sz="1400" b="1" noProof="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5" name="Zástupný obsah 6">
            <a:extLst>
              <a:ext uri="{FF2B5EF4-FFF2-40B4-BE49-F238E27FC236}">
                <a16:creationId xmlns:a16="http://schemas.microsoft.com/office/drawing/2014/main" id="{833B006B-7F27-42E0-7A01-C292DB15B245}"/>
              </a:ext>
            </a:extLst>
          </p:cNvPr>
          <p:cNvSpPr txBox="1">
            <a:spLocks/>
          </p:cNvSpPr>
          <p:nvPr/>
        </p:nvSpPr>
        <p:spPr>
          <a:xfrm>
            <a:off x="1513840" y="6016524"/>
            <a:ext cx="9763760" cy="72575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cs-CZ" sz="1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cs-CZ" b="1" dirty="0" err="1"/>
              <a:t>Corso</a:t>
            </a:r>
            <a:r>
              <a:rPr lang="cs-CZ" b="1" dirty="0"/>
              <a:t> </a:t>
            </a:r>
            <a:r>
              <a:rPr lang="cs-CZ" b="1" dirty="0" err="1"/>
              <a:t>Blackboard</a:t>
            </a:r>
            <a:r>
              <a:rPr lang="cs-CZ" b="1" dirty="0"/>
              <a:t> UNICO </a:t>
            </a:r>
            <a:r>
              <a:rPr lang="cs-CZ" dirty="0"/>
              <a:t>:  </a:t>
            </a:r>
            <a:r>
              <a:rPr lang="fr-FR" dirty="0"/>
              <a:t>2025-</a:t>
            </a:r>
            <a:r>
              <a:rPr lang="fr-FR" dirty="0">
                <a:highlight>
                  <a:srgbClr val="00FFFF"/>
                </a:highlight>
              </a:rPr>
              <a:t>FY0175</a:t>
            </a:r>
            <a:r>
              <a:rPr lang="fr-FR" dirty="0"/>
              <a:t>-90326 LINGUA FRANCESE (2025-2026) (</a:t>
            </a:r>
            <a:r>
              <a:rPr lang="fr-FR" dirty="0" err="1"/>
              <a:t>Selda</a:t>
            </a:r>
            <a:r>
              <a:rPr lang="fr-FR" dirty="0"/>
              <a:t>)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0341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14ED90-FC40-F1D9-934A-308358BD5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974FAED-C0D9-3EB3-5BC4-8DF9B8FEAE01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EB6637F-5099-93F1-7766-B3B7B0598D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7741608C-E703-4E2C-ACC3-B2F27B9EC97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45BD36E7-6172-98AA-7AB2-A208C2E0D908}"/>
              </a:ext>
            </a:extLst>
          </p:cNvPr>
          <p:cNvSpPr txBox="1">
            <a:spLocks/>
          </p:cNvSpPr>
          <p:nvPr/>
        </p:nvSpPr>
        <p:spPr>
          <a:xfrm>
            <a:off x="3134742" y="219747"/>
            <a:ext cx="8793018" cy="8224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3300" b="1" dirty="0" err="1">
                <a:solidFill>
                  <a:srgbClr val="FFFFFF"/>
                </a:solidFill>
              </a:rPr>
              <a:t>Corso</a:t>
            </a:r>
            <a:r>
              <a:rPr lang="cs-CZ" sz="3300" b="1" dirty="0">
                <a:solidFill>
                  <a:srgbClr val="FFFFFF"/>
                </a:solidFill>
              </a:rPr>
              <a:t> di Lingua </a:t>
            </a:r>
            <a:r>
              <a:rPr lang="cs-CZ" sz="3300" b="1" dirty="0" err="1">
                <a:solidFill>
                  <a:srgbClr val="FFFFFF"/>
                </a:solidFill>
              </a:rPr>
              <a:t>francese</a:t>
            </a:r>
            <a:r>
              <a:rPr lang="cs-CZ" sz="3300" b="1" dirty="0">
                <a:solidFill>
                  <a:srgbClr val="FFFFFF"/>
                </a:solidFill>
              </a:rPr>
              <a:t> </a:t>
            </a:r>
            <a:r>
              <a:rPr lang="it-IT" sz="3300" b="1" dirty="0">
                <a:solidFill>
                  <a:srgbClr val="FEFFFF"/>
                </a:solidFill>
              </a:rPr>
              <a:t>(</a:t>
            </a:r>
            <a:r>
              <a:rPr lang="it-IT" sz="3300" b="1" dirty="0" err="1">
                <a:solidFill>
                  <a:srgbClr val="FEFFFF"/>
                </a:solidFill>
              </a:rPr>
              <a:t>SeLdA</a:t>
            </a:r>
            <a:r>
              <a:rPr lang="it-IT" sz="3300" b="1" dirty="0">
                <a:solidFill>
                  <a:srgbClr val="FEFFFF"/>
                </a:solidFill>
              </a:rPr>
              <a:t>)</a:t>
            </a:r>
            <a:r>
              <a:rPr lang="cs-CZ" sz="3300" b="1" dirty="0">
                <a:solidFill>
                  <a:srgbClr val="FEFFFF"/>
                </a:solidFill>
              </a:rPr>
              <a:t> (</a:t>
            </a:r>
            <a:r>
              <a:rPr lang="cs-CZ" sz="3300" b="1" dirty="0" err="1">
                <a:solidFill>
                  <a:srgbClr val="FEFFFF"/>
                </a:solidFill>
              </a:rPr>
              <a:t>annuale</a:t>
            </a:r>
            <a:r>
              <a:rPr lang="cs-CZ" sz="3300" b="1" dirty="0">
                <a:solidFill>
                  <a:srgbClr val="FEFFFF"/>
                </a:solidFill>
              </a:rPr>
              <a:t>)</a:t>
            </a:r>
          </a:p>
        </p:txBody>
      </p:sp>
      <p:sp>
        <p:nvSpPr>
          <p:cNvPr id="9" name="Zástupný obsah 6">
            <a:extLst>
              <a:ext uri="{FF2B5EF4-FFF2-40B4-BE49-F238E27FC236}">
                <a16:creationId xmlns:a16="http://schemas.microsoft.com/office/drawing/2014/main" id="{9FBF1115-B972-77D8-522F-AEE0B3F04673}"/>
              </a:ext>
            </a:extLst>
          </p:cNvPr>
          <p:cNvSpPr txBox="1">
            <a:spLocks/>
          </p:cNvSpPr>
          <p:nvPr/>
        </p:nvSpPr>
        <p:spPr>
          <a:xfrm>
            <a:off x="3108614" y="1260314"/>
            <a:ext cx="5578186" cy="6921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5000"/>
              </a:lnSpc>
              <a:buNone/>
            </a:pPr>
            <a:r>
              <a:rPr lang="it-IT" sz="1800" b="1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 </a:t>
            </a:r>
            <a:r>
              <a:rPr lang="it-IT" sz="1800" b="1" cap="all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tutti i corsi di laurea </a:t>
            </a:r>
            <a:r>
              <a:rPr lang="it-IT" sz="1800" b="1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(80 ore):</a:t>
            </a: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it-IT" sz="1400" b="1" noProof="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5802A026-B9EF-A8F9-0713-95AFE1912C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1965648"/>
            <a:ext cx="10003148" cy="4211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474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4868F-BF63-AAA8-3DE4-01B93BA3A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7">
            <a:extLst>
              <a:ext uri="{FF2B5EF4-FFF2-40B4-BE49-F238E27FC236}">
                <a16:creationId xmlns:a16="http://schemas.microsoft.com/office/drawing/2014/main" id="{84C80900-92E5-47F8-55BF-55691F1E4012}"/>
              </a:ext>
            </a:extLst>
          </p:cNvPr>
          <p:cNvSpPr txBox="1">
            <a:spLocks/>
          </p:cNvSpPr>
          <p:nvPr/>
        </p:nvSpPr>
        <p:spPr>
          <a:xfrm>
            <a:off x="2472690" y="2965130"/>
            <a:ext cx="7749540" cy="118173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it-IT" altLang="it-IT" sz="3000" noProof="1"/>
              <a:t>Corso di laurea in Tourism management, sostenibilità e valorizzazione del territorio</a:t>
            </a:r>
          </a:p>
          <a:p>
            <a:endParaRPr lang="fr-FR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A956E32-268B-948B-BC5E-505E0092E964}"/>
              </a:ext>
            </a:extLst>
          </p:cNvPr>
          <p:cNvSpPr/>
          <p:nvPr/>
        </p:nvSpPr>
        <p:spPr>
          <a:xfrm>
            <a:off x="2291080" y="2489198"/>
            <a:ext cx="8112760" cy="2133601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5341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3223491" y="131125"/>
            <a:ext cx="8793018" cy="8224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3000" dirty="0" err="1">
                <a:solidFill>
                  <a:srgbClr val="FFFFFF"/>
                </a:solidFill>
              </a:rPr>
              <a:t>Corso</a:t>
            </a:r>
            <a:r>
              <a:rPr lang="cs-CZ" sz="3000" dirty="0">
                <a:solidFill>
                  <a:srgbClr val="FFFFFF"/>
                </a:solidFill>
              </a:rPr>
              <a:t> di </a:t>
            </a:r>
            <a:r>
              <a:rPr lang="cs-CZ" sz="3000" dirty="0" err="1">
                <a:solidFill>
                  <a:srgbClr val="FFFFFF"/>
                </a:solidFill>
              </a:rPr>
              <a:t>laurea</a:t>
            </a:r>
            <a:r>
              <a:rPr lang="cs-CZ" sz="3000" dirty="0">
                <a:solidFill>
                  <a:srgbClr val="FFFFFF"/>
                </a:solidFill>
              </a:rPr>
              <a:t> in </a:t>
            </a:r>
            <a:r>
              <a:rPr lang="it-IT" sz="3000" dirty="0" err="1">
                <a:solidFill>
                  <a:srgbClr val="FEFFFF"/>
                </a:solidFill>
              </a:rPr>
              <a:t>Tourism</a:t>
            </a:r>
            <a:r>
              <a:rPr lang="it-IT" sz="3000" dirty="0">
                <a:solidFill>
                  <a:srgbClr val="FEFFFF"/>
                </a:solidFill>
              </a:rPr>
              <a:t> management, sostenibilità e valorizzazione del territorio </a:t>
            </a:r>
            <a:r>
              <a:rPr lang="cs-CZ" sz="3000" dirty="0">
                <a:solidFill>
                  <a:srgbClr val="FEFFFF"/>
                </a:solidFill>
              </a:rPr>
              <a:t>(1. anno)</a:t>
            </a:r>
            <a:r>
              <a:rPr lang="it-IT" sz="3000" dirty="0">
                <a:solidFill>
                  <a:srgbClr val="FEFFFF"/>
                </a:solidFill>
              </a:rPr>
              <a:t> </a:t>
            </a:r>
            <a:endParaRPr lang="cs-CZ" sz="3000" dirty="0">
              <a:solidFill>
                <a:srgbClr val="FEFFFF"/>
              </a:solidFill>
            </a:endParaRPr>
          </a:p>
        </p:txBody>
      </p:sp>
      <p:sp>
        <p:nvSpPr>
          <p:cNvPr id="5" name="Zástupný obsah 6">
            <a:extLst>
              <a:ext uri="{FF2B5EF4-FFF2-40B4-BE49-F238E27FC236}">
                <a16:creationId xmlns:a16="http://schemas.microsoft.com/office/drawing/2014/main" id="{23D81D05-5F5A-41DF-6A08-A4BBFF94DC61}"/>
              </a:ext>
            </a:extLst>
          </p:cNvPr>
          <p:cNvSpPr txBox="1">
            <a:spLocks/>
          </p:cNvSpPr>
          <p:nvPr/>
        </p:nvSpPr>
        <p:spPr>
          <a:xfrm>
            <a:off x="752558" y="1299668"/>
            <a:ext cx="11074152" cy="17584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5000"/>
              </a:lnSpc>
              <a:buNone/>
            </a:pPr>
            <a:r>
              <a:rPr lang="it-IT" sz="1800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Gli studenti seguono 2 corsi: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it-IT" sz="1800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noProof="0" dirty="0">
                <a:solidFill>
                  <a:schemeClr val="accent5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(1) corso di Lingua francese (annuale) per </a:t>
            </a:r>
            <a:r>
              <a:rPr lang="it-IT" sz="1800" cap="all" noProof="0" dirty="0">
                <a:solidFill>
                  <a:schemeClr val="accent5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tutti i corsi di laurea </a:t>
            </a:r>
            <a:r>
              <a:rPr lang="it-IT" sz="1800" noProof="0" dirty="0">
                <a:solidFill>
                  <a:schemeClr val="accent5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(80 ore)</a:t>
            </a:r>
            <a:endParaRPr lang="it-IT" sz="1800" dirty="0">
              <a:solidFill>
                <a:schemeClr val="accent5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15000"/>
              </a:lnSpc>
              <a:buNone/>
            </a:pPr>
            <a:r>
              <a:rPr lang="it-IT" sz="1800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cs-CZ" sz="18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it-IT" sz="1800" noProof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2) corso di Lingua francese (annuale</a:t>
            </a:r>
            <a:r>
              <a:rPr lang="it-IT" sz="18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(40 ore): </a:t>
            </a:r>
            <a:endParaRPr lang="it-IT" sz="1800" noProof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it-IT" sz="1400" noProof="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11" name="Zástupný obsah 6">
            <a:extLst>
              <a:ext uri="{FF2B5EF4-FFF2-40B4-BE49-F238E27FC236}">
                <a16:creationId xmlns:a16="http://schemas.microsoft.com/office/drawing/2014/main" id="{9F8BB6D2-8278-E5F4-7BF6-54D7223328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2143" y="3428646"/>
            <a:ext cx="5521036" cy="212968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buNone/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semestre</a:t>
            </a:r>
          </a:p>
          <a:p>
            <a:pPr>
              <a:lnSpc>
                <a:spcPct val="115000"/>
              </a:lnSpc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sem.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Martina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Alì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 ore (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ore/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Mercoledì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b="1" dirty="0"/>
              <a:t>1</a:t>
            </a:r>
            <a:r>
              <a:rPr lang="cs-CZ" sz="1800" b="1" dirty="0"/>
              <a:t>4</a:t>
            </a:r>
            <a:r>
              <a:rPr lang="fr-FR" sz="1800" b="1" dirty="0"/>
              <a:t>:30 - 1</a:t>
            </a:r>
            <a:r>
              <a:rPr lang="cs-CZ" sz="1800" b="1" dirty="0"/>
              <a:t>6</a:t>
            </a:r>
            <a:r>
              <a:rPr lang="fr-FR" sz="1800" b="1" dirty="0"/>
              <a:t>:30</a:t>
            </a:r>
            <a:r>
              <a:rPr lang="cs-CZ" sz="1800" dirty="0"/>
              <a:t>, </a:t>
            </a:r>
            <a:r>
              <a:rPr lang="fr-FR" sz="1800" dirty="0"/>
              <a:t>Via Trieste</a:t>
            </a:r>
            <a:r>
              <a:rPr lang="cs-CZ" sz="1800" dirty="0"/>
              <a:t>, </a:t>
            </a:r>
            <a:r>
              <a:rPr lang="fr-FR" sz="1800" dirty="0" err="1"/>
              <a:t>Bazoli</a:t>
            </a:r>
            <a:r>
              <a:rPr lang="fr-FR" sz="1800" dirty="0"/>
              <a:t> 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12" name="Zástupný obsah 6">
            <a:extLst>
              <a:ext uri="{FF2B5EF4-FFF2-40B4-BE49-F238E27FC236}">
                <a16:creationId xmlns:a16="http://schemas.microsoft.com/office/drawing/2014/main" id="{26639901-D8B5-854C-40BB-F4D013345972}"/>
              </a:ext>
            </a:extLst>
          </p:cNvPr>
          <p:cNvSpPr txBox="1">
            <a:spLocks/>
          </p:cNvSpPr>
          <p:nvPr/>
        </p:nvSpPr>
        <p:spPr>
          <a:xfrm>
            <a:off x="6138821" y="3428646"/>
            <a:ext cx="5521036" cy="2022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5000"/>
              </a:lnSpc>
              <a:buFont typeface="Arial" panose="020B0604020202020204" pitchFamily="34" charset="0"/>
              <a:buNone/>
            </a:pP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 semestre</a:t>
            </a:r>
          </a:p>
          <a:p>
            <a:pPr>
              <a:lnSpc>
                <a:spcPct val="115000"/>
              </a:lnSpc>
            </a:pP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sem.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Silvia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Boschiroli</a:t>
            </a:r>
            <a:endParaRPr lang="fr-FR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 ore (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ore/ </a:t>
            </a:r>
            <a:r>
              <a:rPr lang="fr-FR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b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Lunedì</a:t>
            </a: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fr-FR" sz="1800" b="1" dirty="0"/>
              <a:t>1</a:t>
            </a:r>
            <a:r>
              <a:rPr lang="cs-CZ" sz="1800" b="1" dirty="0"/>
              <a:t>4</a:t>
            </a:r>
            <a:r>
              <a:rPr lang="fr-FR" sz="1800" b="1" dirty="0"/>
              <a:t>:30 - 1</a:t>
            </a:r>
            <a:r>
              <a:rPr lang="cs-CZ" sz="1800" b="1" dirty="0"/>
              <a:t>6</a:t>
            </a:r>
            <a:r>
              <a:rPr lang="fr-FR" sz="1800" b="1" dirty="0"/>
              <a:t>:30</a:t>
            </a:r>
            <a:r>
              <a:rPr lang="cs-CZ" sz="1800" dirty="0"/>
              <a:t>, </a:t>
            </a:r>
            <a:r>
              <a:rPr lang="fr-FR" sz="1800" dirty="0"/>
              <a:t>Via Trieste</a:t>
            </a:r>
            <a:r>
              <a:rPr lang="cs-CZ" sz="1800" dirty="0"/>
              <a:t>, </a:t>
            </a:r>
            <a:r>
              <a:rPr lang="fr-FR" sz="1800" dirty="0" err="1"/>
              <a:t>Montini</a:t>
            </a:r>
            <a:r>
              <a:rPr lang="fr-FR" sz="1800" dirty="0"/>
              <a:t>   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fr-FR" sz="1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AF8E1F48-B7E4-53E6-DC59-130A82B4F6C0}"/>
              </a:ext>
            </a:extLst>
          </p:cNvPr>
          <p:cNvSpPr txBox="1">
            <a:spLocks/>
          </p:cNvSpPr>
          <p:nvPr/>
        </p:nvSpPr>
        <p:spPr>
          <a:xfrm>
            <a:off x="1493520" y="5666226"/>
            <a:ext cx="9763760" cy="72575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cs-CZ" sz="1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cs-CZ" b="1" dirty="0" err="1"/>
              <a:t>Corso</a:t>
            </a:r>
            <a:r>
              <a:rPr lang="cs-CZ" b="1" dirty="0"/>
              <a:t> </a:t>
            </a:r>
            <a:r>
              <a:rPr lang="cs-CZ" b="1" dirty="0" err="1"/>
              <a:t>Blackboard</a:t>
            </a:r>
            <a:r>
              <a:rPr lang="cs-CZ" b="1" dirty="0"/>
              <a:t> UNICO </a:t>
            </a:r>
            <a:r>
              <a:rPr lang="cs-CZ" dirty="0"/>
              <a:t>:  </a:t>
            </a:r>
            <a:r>
              <a:rPr lang="fr-FR" dirty="0"/>
              <a:t>2025-</a:t>
            </a:r>
            <a:r>
              <a:rPr lang="fr-FR" dirty="0">
                <a:highlight>
                  <a:srgbClr val="00FF00"/>
                </a:highlight>
              </a:rPr>
              <a:t>NF0174</a:t>
            </a:r>
            <a:r>
              <a:rPr lang="fr-FR" dirty="0"/>
              <a:t>-90326</a:t>
            </a:r>
            <a:r>
              <a:rPr lang="cs-CZ" dirty="0"/>
              <a:t> </a:t>
            </a:r>
            <a:r>
              <a:rPr lang="fr-FR" dirty="0"/>
              <a:t>LINGUA FRANCESE (2025-2026) (</a:t>
            </a:r>
            <a:r>
              <a:rPr lang="fr-FR" dirty="0" err="1"/>
              <a:t>Selda</a:t>
            </a:r>
            <a:r>
              <a:rPr lang="fr-FR" dirty="0"/>
              <a:t>)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0622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085BB0-9104-14B4-4F69-C29CF88FE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4BA8E8A-FDCE-9D5D-7187-27292E2368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EC84C971-F843-D14F-E084-4BD313EFAA3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5A29C15C-6CAC-F240-8387-089D03CB0AA5}"/>
              </a:ext>
            </a:extLst>
          </p:cNvPr>
          <p:cNvSpPr txBox="1">
            <a:spLocks/>
          </p:cNvSpPr>
          <p:nvPr/>
        </p:nvSpPr>
        <p:spPr>
          <a:xfrm>
            <a:off x="3223491" y="131125"/>
            <a:ext cx="8793018" cy="8224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3000" dirty="0" err="1">
                <a:solidFill>
                  <a:srgbClr val="FFFFFF"/>
                </a:solidFill>
              </a:rPr>
              <a:t>Corso</a:t>
            </a:r>
            <a:r>
              <a:rPr lang="cs-CZ" sz="3000" dirty="0">
                <a:solidFill>
                  <a:srgbClr val="FFFFFF"/>
                </a:solidFill>
              </a:rPr>
              <a:t> di </a:t>
            </a:r>
            <a:r>
              <a:rPr lang="cs-CZ" sz="3000" dirty="0" err="1">
                <a:solidFill>
                  <a:srgbClr val="FFFFFF"/>
                </a:solidFill>
              </a:rPr>
              <a:t>laurea</a:t>
            </a:r>
            <a:r>
              <a:rPr lang="cs-CZ" sz="3000" dirty="0">
                <a:solidFill>
                  <a:srgbClr val="FFFFFF"/>
                </a:solidFill>
              </a:rPr>
              <a:t> in </a:t>
            </a:r>
            <a:r>
              <a:rPr lang="it-IT" sz="3000" dirty="0" err="1">
                <a:solidFill>
                  <a:srgbClr val="FEFFFF"/>
                </a:solidFill>
              </a:rPr>
              <a:t>Tourism</a:t>
            </a:r>
            <a:r>
              <a:rPr lang="it-IT" sz="3000" dirty="0">
                <a:solidFill>
                  <a:srgbClr val="FEFFFF"/>
                </a:solidFill>
              </a:rPr>
              <a:t> management, sostenibilità e valorizzazione del territorio </a:t>
            </a:r>
            <a:r>
              <a:rPr lang="cs-CZ" sz="3000" dirty="0">
                <a:solidFill>
                  <a:srgbClr val="FEFFFF"/>
                </a:solidFill>
              </a:rPr>
              <a:t>(1. anno)</a:t>
            </a:r>
            <a:r>
              <a:rPr lang="it-IT" sz="3000" dirty="0">
                <a:solidFill>
                  <a:srgbClr val="FEFFFF"/>
                </a:solidFill>
              </a:rPr>
              <a:t> </a:t>
            </a:r>
            <a:endParaRPr lang="cs-CZ" sz="3000" dirty="0">
              <a:solidFill>
                <a:srgbClr val="FEFFFF"/>
              </a:solidFill>
            </a:endParaRPr>
          </a:p>
        </p:txBody>
      </p:sp>
      <p:sp>
        <p:nvSpPr>
          <p:cNvPr id="5" name="Zástupný obsah 6">
            <a:extLst>
              <a:ext uri="{FF2B5EF4-FFF2-40B4-BE49-F238E27FC236}">
                <a16:creationId xmlns:a16="http://schemas.microsoft.com/office/drawing/2014/main" id="{61E97D18-B89B-B5EE-715A-A7A20E4FA2EB}"/>
              </a:ext>
            </a:extLst>
          </p:cNvPr>
          <p:cNvSpPr txBox="1">
            <a:spLocks/>
          </p:cNvSpPr>
          <p:nvPr/>
        </p:nvSpPr>
        <p:spPr>
          <a:xfrm>
            <a:off x="752558" y="1299668"/>
            <a:ext cx="11074152" cy="12403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5000"/>
              </a:lnSpc>
              <a:buNone/>
            </a:pPr>
            <a:r>
              <a:rPr lang="it-IT" sz="1800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Gli studenti seguono 2 corsi: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it-IT" sz="1800" noProof="0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(1) corso di Lingua francese (annuale) per </a:t>
            </a:r>
            <a:r>
              <a:rPr lang="it-IT" sz="1800" cap="all" noProof="0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tutti i corsi di laurea </a:t>
            </a:r>
            <a:r>
              <a:rPr lang="it-IT" sz="1800" noProof="0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(80 ore)</a:t>
            </a:r>
            <a:endParaRPr lang="it-IT" sz="1800" dirty="0">
              <a:solidFill>
                <a:schemeClr val="accent1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it-IT" sz="1800" noProof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2) corso di Lingua francese (annuale</a:t>
            </a:r>
            <a:r>
              <a:rPr lang="it-IT" sz="18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(40 ore): </a:t>
            </a:r>
            <a:endParaRPr lang="it-IT" sz="1800" noProof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it-IT" sz="1400" noProof="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97AA2D94-00F4-C8D4-85C1-21E6B6BA46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1311" y="2629511"/>
            <a:ext cx="8989378" cy="3775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104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Corso</a:t>
            </a:r>
            <a:r>
              <a:rPr lang="cs-CZ" sz="4000" dirty="0">
                <a:solidFill>
                  <a:srgbClr val="FFFFFF"/>
                </a:solidFill>
              </a:rPr>
              <a:t> di </a:t>
            </a:r>
            <a:r>
              <a:rPr lang="cs-CZ" sz="4000" dirty="0" err="1">
                <a:solidFill>
                  <a:srgbClr val="FFFFFF"/>
                </a:solidFill>
              </a:rPr>
              <a:t>laurea</a:t>
            </a:r>
            <a:r>
              <a:rPr lang="cs-CZ" sz="4000" dirty="0">
                <a:solidFill>
                  <a:srgbClr val="FFFFFF"/>
                </a:solidFill>
              </a:rPr>
              <a:t> in </a:t>
            </a:r>
            <a:r>
              <a:rPr lang="it-IT" sz="4000" dirty="0">
                <a:solidFill>
                  <a:srgbClr val="FEFFFF"/>
                </a:solidFill>
              </a:rPr>
              <a:t>Scienze turistiche e valorizzazione del territorio</a:t>
            </a:r>
            <a:r>
              <a:rPr lang="cs-CZ" sz="4000" dirty="0">
                <a:solidFill>
                  <a:srgbClr val="FEFFFF"/>
                </a:solidFill>
              </a:rPr>
              <a:t> (3. anno)</a:t>
            </a:r>
            <a:r>
              <a:rPr lang="it-IT" sz="4000" dirty="0">
                <a:solidFill>
                  <a:srgbClr val="FEFFFF"/>
                </a:solidFill>
              </a:rPr>
              <a:t> </a:t>
            </a:r>
            <a:endParaRPr lang="cs-CZ" sz="4000" dirty="0">
              <a:solidFill>
                <a:srgbClr val="FEFFFF"/>
              </a:solidFill>
            </a:endParaRP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A8007BE2-4362-895C-3EF4-37B1D2F8F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4677" y="1591785"/>
            <a:ext cx="5521036" cy="4819015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PER IL TURISMO 3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Elena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Galati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60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ore (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ore/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endParaRPr lang="fr-FR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sz="1800" dirty="0"/>
              <a:t>Lingua e </a:t>
            </a:r>
            <a:r>
              <a:rPr lang="cs-CZ" sz="1800" dirty="0" err="1"/>
              <a:t>grammatica</a:t>
            </a:r>
            <a:endParaRPr lang="cs-CZ" sz="1800" dirty="0"/>
          </a:p>
          <a:p>
            <a:r>
              <a:rPr lang="cs-CZ" sz="1800" dirty="0" err="1"/>
              <a:t>Corso</a:t>
            </a:r>
            <a:r>
              <a:rPr lang="cs-CZ" sz="1800" dirty="0"/>
              <a:t> </a:t>
            </a:r>
            <a:r>
              <a:rPr lang="cs-CZ" sz="1800" dirty="0" err="1"/>
              <a:t>Blackboard</a:t>
            </a:r>
            <a:r>
              <a:rPr lang="cs-CZ" sz="1800" dirty="0"/>
              <a:t>: </a:t>
            </a:r>
            <a:r>
              <a:rPr lang="fr-FR" sz="1800" dirty="0"/>
              <a:t>2025-NNO048-99498</a:t>
            </a:r>
            <a:r>
              <a:rPr lang="it-IT" sz="1800" dirty="0"/>
              <a:t> LINGUA FRANCESE PER IL TURISMO 3 (2025-2026) (</a:t>
            </a:r>
            <a:r>
              <a:rPr lang="it-IT" sz="1800" dirty="0" err="1"/>
              <a:t>Selda</a:t>
            </a:r>
            <a:r>
              <a:rPr lang="it-IT" sz="1800" dirty="0"/>
              <a:t>)</a:t>
            </a:r>
            <a:endParaRPr lang="cs-CZ" sz="1800" dirty="0"/>
          </a:p>
        </p:txBody>
      </p:sp>
      <p:graphicFrame>
        <p:nvGraphicFramePr>
          <p:cNvPr id="17" name="Zástupný obsah 16">
            <a:extLst>
              <a:ext uri="{FF2B5EF4-FFF2-40B4-BE49-F238E27FC236}">
                <a16:creationId xmlns:a16="http://schemas.microsoft.com/office/drawing/2014/main" id="{A5C47D1B-B529-3445-B187-B0678B862CC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23343772"/>
              </p:ext>
            </p:extLst>
          </p:nvPr>
        </p:nvGraphicFramePr>
        <p:xfrm>
          <a:off x="697627" y="3024048"/>
          <a:ext cx="5042864" cy="12135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0716">
                  <a:extLst>
                    <a:ext uri="{9D8B030D-6E8A-4147-A177-3AD203B41FA5}">
                      <a16:colId xmlns:a16="http://schemas.microsoft.com/office/drawing/2014/main" val="567380456"/>
                    </a:ext>
                  </a:extLst>
                </a:gridCol>
                <a:gridCol w="1260716">
                  <a:extLst>
                    <a:ext uri="{9D8B030D-6E8A-4147-A177-3AD203B41FA5}">
                      <a16:colId xmlns:a16="http://schemas.microsoft.com/office/drawing/2014/main" val="2773185308"/>
                    </a:ext>
                  </a:extLst>
                </a:gridCol>
                <a:gridCol w="1064587">
                  <a:extLst>
                    <a:ext uri="{9D8B030D-6E8A-4147-A177-3AD203B41FA5}">
                      <a16:colId xmlns:a16="http://schemas.microsoft.com/office/drawing/2014/main" val="2002423573"/>
                    </a:ext>
                  </a:extLst>
                </a:gridCol>
                <a:gridCol w="1456845">
                  <a:extLst>
                    <a:ext uri="{9D8B030D-6E8A-4147-A177-3AD203B41FA5}">
                      <a16:colId xmlns:a16="http://schemas.microsoft.com/office/drawing/2014/main" val="2700067626"/>
                    </a:ext>
                  </a:extLst>
                </a:gridCol>
              </a:tblGrid>
              <a:tr h="6230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Lunedì</a:t>
                      </a:r>
                      <a:r>
                        <a:rPr lang="cs-CZ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(1. sem)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.30-1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.30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Trieste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Sala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Rossa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Bevilacqua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solo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</a:rPr>
                        <a:t> 1. </a:t>
                      </a: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lezione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350041"/>
                  </a:ext>
                </a:extLst>
              </a:tr>
              <a:tr h="5434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Lunedì</a:t>
                      </a:r>
                      <a:endParaRPr lang="cs-CZ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(2. </a:t>
                      </a:r>
                      <a:r>
                        <a:rPr lang="fr-FR" sz="1400" cap="none" baseline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sem</a:t>
                      </a:r>
                      <a:r>
                        <a:rPr lang="fr-FR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:30 - 1</a:t>
                      </a: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:30</a:t>
                      </a:r>
                      <a:endParaRPr lang="fr-FR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Trieste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Lana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9037900"/>
                  </a:ext>
                </a:extLst>
              </a:tr>
            </a:tbl>
          </a:graphicData>
        </a:graphic>
      </p:graphicFrame>
      <p:sp>
        <p:nvSpPr>
          <p:cNvPr id="18" name="Zástupný obsah 6">
            <a:extLst>
              <a:ext uri="{FF2B5EF4-FFF2-40B4-BE49-F238E27FC236}">
                <a16:creationId xmlns:a16="http://schemas.microsoft.com/office/drawing/2014/main" id="{7D9CF9EE-C869-E8FF-B029-867AB8FA6075}"/>
              </a:ext>
            </a:extLst>
          </p:cNvPr>
          <p:cNvSpPr txBox="1">
            <a:spLocks/>
          </p:cNvSpPr>
          <p:nvPr/>
        </p:nvSpPr>
        <p:spPr>
          <a:xfrm>
            <a:off x="6295516" y="1517174"/>
            <a:ext cx="5521036" cy="49682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PER IL TURISMO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ott.sse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Margherita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Minetti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 Klara Dankova</a:t>
            </a:r>
            <a:endParaRPr lang="fr-FR" sz="18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60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ore (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fr-FR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ore/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cs-CZ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sz="1800" dirty="0"/>
          </a:p>
          <a:p>
            <a:r>
              <a:rPr lang="cs-CZ" sz="1800" dirty="0"/>
              <a:t>Lingua (20 </a:t>
            </a:r>
            <a:r>
              <a:rPr lang="cs-CZ" sz="1800" dirty="0" err="1"/>
              <a:t>ore</a:t>
            </a:r>
            <a:r>
              <a:rPr lang="cs-CZ" sz="1800" dirty="0"/>
              <a:t>) e </a:t>
            </a:r>
            <a:r>
              <a:rPr lang="cs-CZ" sz="1800" dirty="0" err="1"/>
              <a:t>civilisation</a:t>
            </a:r>
            <a:r>
              <a:rPr lang="cs-CZ" sz="1800" dirty="0"/>
              <a:t> (40 </a:t>
            </a:r>
            <a:r>
              <a:rPr lang="cs-CZ" sz="1800" dirty="0" err="1"/>
              <a:t>ore</a:t>
            </a:r>
            <a:r>
              <a:rPr lang="cs-CZ" sz="1800" dirty="0"/>
              <a:t>)</a:t>
            </a:r>
          </a:p>
          <a:p>
            <a:r>
              <a:rPr lang="cs-CZ" sz="1800" dirty="0" err="1"/>
              <a:t>Corsi</a:t>
            </a:r>
            <a:r>
              <a:rPr lang="cs-CZ" sz="1800" dirty="0"/>
              <a:t> </a:t>
            </a:r>
            <a:r>
              <a:rPr lang="cs-CZ" sz="1800" dirty="0" err="1"/>
              <a:t>Blackboard</a:t>
            </a:r>
            <a:r>
              <a:rPr lang="cs-CZ" sz="1800" dirty="0"/>
              <a:t>: </a:t>
            </a:r>
          </a:p>
          <a:p>
            <a:pPr lvl="1"/>
            <a:r>
              <a:rPr lang="cs-CZ" sz="1800" dirty="0" err="1"/>
              <a:t>dott.ssa</a:t>
            </a:r>
            <a:r>
              <a:rPr lang="cs-CZ" sz="1800" dirty="0"/>
              <a:t> </a:t>
            </a:r>
            <a:r>
              <a:rPr lang="cs-CZ" sz="1800" dirty="0" err="1"/>
              <a:t>Minetti</a:t>
            </a:r>
            <a:r>
              <a:rPr lang="cs-CZ" sz="1800" dirty="0"/>
              <a:t> : </a:t>
            </a:r>
            <a:r>
              <a:rPr lang="fr-FR" sz="1800" dirty="0"/>
              <a:t>2025-NNO048-108258</a:t>
            </a:r>
            <a:r>
              <a:rPr lang="cs-CZ" sz="1800" dirty="0"/>
              <a:t> </a:t>
            </a:r>
            <a:r>
              <a:rPr lang="it-IT" sz="1800" dirty="0"/>
              <a:t>LINGUA FRANCESE PER IL TURISMO 3 (2025-2026) (</a:t>
            </a:r>
            <a:r>
              <a:rPr lang="it-IT" sz="1800" dirty="0" err="1"/>
              <a:t>Selda</a:t>
            </a:r>
            <a:r>
              <a:rPr lang="it-IT" sz="1800" dirty="0"/>
              <a:t>)</a:t>
            </a:r>
            <a:r>
              <a:rPr lang="cs-CZ" sz="1800" dirty="0"/>
              <a:t> </a:t>
            </a:r>
          </a:p>
          <a:p>
            <a:pPr lvl="1"/>
            <a:r>
              <a:rPr lang="cs-CZ" sz="1800" dirty="0" err="1"/>
              <a:t>dott.ssa</a:t>
            </a:r>
            <a:r>
              <a:rPr lang="cs-CZ" sz="1800" dirty="0"/>
              <a:t> Dankova : </a:t>
            </a:r>
            <a:r>
              <a:rPr lang="fr-FR" sz="1800" dirty="0"/>
              <a:t>2025-NNO048-57507</a:t>
            </a:r>
            <a:r>
              <a:rPr lang="cs-CZ" sz="1800" dirty="0"/>
              <a:t> </a:t>
            </a:r>
            <a:r>
              <a:rPr lang="it-IT" sz="1800" dirty="0"/>
              <a:t>LINGUA FRANCESE PER IL TURISMO 3 (2025-2026) (</a:t>
            </a:r>
            <a:r>
              <a:rPr lang="it-IT" sz="1800" dirty="0" err="1"/>
              <a:t>Selda</a:t>
            </a:r>
            <a:r>
              <a:rPr lang="it-IT" sz="1800" dirty="0"/>
              <a:t>)</a:t>
            </a:r>
            <a:r>
              <a:rPr lang="cs-CZ" sz="1800" dirty="0"/>
              <a:t> </a:t>
            </a:r>
          </a:p>
          <a:p>
            <a:endParaRPr lang="cs-CZ" sz="1800" dirty="0"/>
          </a:p>
          <a:p>
            <a:endParaRPr lang="cs-CZ" sz="1800" dirty="0"/>
          </a:p>
        </p:txBody>
      </p:sp>
      <p:graphicFrame>
        <p:nvGraphicFramePr>
          <p:cNvPr id="5" name="Zástupný obsah 16">
            <a:extLst>
              <a:ext uri="{FF2B5EF4-FFF2-40B4-BE49-F238E27FC236}">
                <a16:creationId xmlns:a16="http://schemas.microsoft.com/office/drawing/2014/main" id="{7F758884-D63D-CCC0-3857-5DDE1D85E4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0510591"/>
              </p:ext>
            </p:extLst>
          </p:nvPr>
        </p:nvGraphicFramePr>
        <p:xfrm>
          <a:off x="6451509" y="3024048"/>
          <a:ext cx="5042864" cy="10912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5211">
                  <a:extLst>
                    <a:ext uri="{9D8B030D-6E8A-4147-A177-3AD203B41FA5}">
                      <a16:colId xmlns:a16="http://schemas.microsoft.com/office/drawing/2014/main" val="567380456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773185308"/>
                    </a:ext>
                  </a:extLst>
                </a:gridCol>
                <a:gridCol w="924008">
                  <a:extLst>
                    <a:ext uri="{9D8B030D-6E8A-4147-A177-3AD203B41FA5}">
                      <a16:colId xmlns:a16="http://schemas.microsoft.com/office/drawing/2014/main" val="2002423573"/>
                    </a:ext>
                  </a:extLst>
                </a:gridCol>
                <a:gridCol w="1456845">
                  <a:extLst>
                    <a:ext uri="{9D8B030D-6E8A-4147-A177-3AD203B41FA5}">
                      <a16:colId xmlns:a16="http://schemas.microsoft.com/office/drawing/2014/main" val="2700067626"/>
                    </a:ext>
                  </a:extLst>
                </a:gridCol>
              </a:tblGrid>
              <a:tr h="5478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Giovedì</a:t>
                      </a:r>
                      <a:r>
                        <a:rPr lang="cs-CZ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(1. sem) 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cs-CZ" sz="1400" cap="none" baseline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dott</a:t>
                      </a:r>
                      <a:r>
                        <a:rPr lang="cs-CZ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cs-CZ" sz="1400" cap="none" baseline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Minetti</a:t>
                      </a:r>
                      <a:r>
                        <a:rPr lang="cs-CZ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08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:30 - 1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:30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Trieste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Sala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Rossa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350041"/>
                  </a:ext>
                </a:extLst>
              </a:tr>
              <a:tr h="5434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Martedì</a:t>
                      </a:r>
                      <a:r>
                        <a:rPr lang="cs-CZ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(2. sem)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cs-CZ" sz="1400" cap="none" baseline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dott</a:t>
                      </a:r>
                      <a:r>
                        <a:rPr lang="cs-CZ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 Dankova)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:30 - 1</a:t>
                      </a: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:30</a:t>
                      </a:r>
                      <a:endParaRPr lang="fr-FR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Trieste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400" dirty="0" err="1"/>
                        <a:t>Toniolo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9037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580960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F3864"/>
      </a:accent1>
      <a:accent2>
        <a:srgbClr val="ED7D31"/>
      </a:accent2>
      <a:accent3>
        <a:srgbClr val="A5A5A5"/>
      </a:accent3>
      <a:accent4>
        <a:srgbClr val="FFC000"/>
      </a:accent4>
      <a:accent5>
        <a:srgbClr val="1F3864"/>
      </a:accent5>
      <a:accent6>
        <a:srgbClr val="70AD47"/>
      </a:accent6>
      <a:hlink>
        <a:srgbClr val="1F3864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2601</TotalTime>
  <Words>1134</Words>
  <Application>Microsoft Office PowerPoint</Application>
  <PresentationFormat>Širokoúhlá obrazovka</PresentationFormat>
  <Paragraphs>182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Motiv Office</vt:lpstr>
      <vt:lpstr>Corsi di Lingua francese  a.a. 2025 – 2026, Brescia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Dankova Klara (klara.dankova)</dc:creator>
  <cp:lastModifiedBy>User</cp:lastModifiedBy>
  <cp:revision>101</cp:revision>
  <dcterms:created xsi:type="dcterms:W3CDTF">2021-04-17T13:24:04Z</dcterms:created>
  <dcterms:modified xsi:type="dcterms:W3CDTF">2025-09-29T08:52:14Z</dcterms:modified>
</cp:coreProperties>
</file>