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5" r:id="rId3"/>
    <p:sldId id="276" r:id="rId4"/>
    <p:sldId id="284" r:id="rId5"/>
    <p:sldId id="285" r:id="rId6"/>
    <p:sldId id="286" r:id="rId7"/>
    <p:sldId id="280" r:id="rId8"/>
    <p:sldId id="277" r:id="rId9"/>
    <p:sldId id="282" r:id="rId10"/>
    <p:sldId id="283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kova Klara (klara.dankova)" initials="DK(" lastIdx="1" clrIdx="0">
    <p:extLst>
      <p:ext uri="{19B8F6BF-5375-455C-9EA6-DF929625EA0E}">
        <p15:presenceInfo xmlns:p15="http://schemas.microsoft.com/office/powerpoint/2012/main" userId="S::klara.dankova@unicatt.it::3fec5516-d71e-48a3-8e39-46583dc1ac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75" d="100"/>
          <a:sy n="75" d="100"/>
        </p:scale>
        <p:origin x="974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C4DB98-A5F0-4CB1-8C5D-C2722FAA2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82A5FE7-E260-4B9A-8C64-E9DA00792D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E05452C-9B54-4047-BC05-7C8E50482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F8BF0E-458E-43A7-AA67-DC56EED06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CEE1EF5-7CDE-442E-95C1-6B2884374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9297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54FD8F-6E81-4A13-9D95-29988B434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6A42D07-CA9A-44D0-8B62-F02D97A9D2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3D28CD1-2955-4471-B75E-92963C70A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94CE0E4-D08D-4D99-8314-1D350BA88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3AE5C15-599E-4631-91A1-476866584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5639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E4F6C81-5642-4186-A57A-B38F0C0940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40E5E07-BC61-4A0E-8FCE-566A6C637D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756F0C-B51F-4496-9FEA-16A33DE91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809B385-1E1A-4408-8849-FC286ECA6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9A8D85-75D5-4A1A-A088-B92210D94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9316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1C2BDC-1323-48CD-ADD8-B05D8760A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1E70D4-8FEE-4183-B42E-9882BC43D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4B447EF-2AA2-41CF-B522-DA761B408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7E57A68-DD7B-45A5-94D5-411A0058D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F9F5228-27D1-4191-945D-BFB74DAD8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273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18F87E-1A8F-4551-A7BE-C1E09CC34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39A9269-6D79-4850-8376-AD9BB1BF3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E91A136-06EA-4049-86E5-D9D922671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65067E1-ADF8-471C-8047-D497473A1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CC721-937B-4105-AF45-6392D7B1A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2328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45DAE7-4757-439E-952E-B204E8AC1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3B39B5-300A-4193-8538-F99BB5053D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8592F61-8FA8-4057-8DDF-B7F040AB48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E5DA844-CD4C-466C-ACA0-29C621D2E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20.11.2025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F5BF66F-8A5E-4319-9D9D-352620D0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1EA9994-6F21-438F-A31A-6BC6EBB7E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3780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ABBD23-3F4C-4784-B2A3-7CE0AB86D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CEB30DA-4FD2-4E31-9CE5-CD2ED62A9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41CB3C6-970B-421D-A2F7-BB0BBFA66F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CC161D8-151A-4E09-8BB0-DDF540BD64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5CB7ACA-7FFD-4887-889B-01CF6BC9A6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DEF481E-E537-402D-AB34-C9D22E29B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20.11.2025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8B799D8-716D-473A-9738-2D6B1A58C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18EEA3E-5634-44BA-B66D-F99D4FA35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5270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10C2DA-D363-4C58-9A83-13CA79390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0770C3E-A8C2-48E6-AEDD-4A9524038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20.11.2025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B61BF5C-DC27-4AB5-9A6C-6704C2C86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A1F6DD6-82E8-4D37-8DF9-F3EE283DE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21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82A4D7B-35B4-47FD-8F46-EF809519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20.11.2025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FB736B1-CB96-43F0-9D6A-19E094826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C5C92F9-F213-4F1F-A465-12CC061CA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497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C5659-99A1-4D5F-B0DF-4C931ECBD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6E87D85-B50E-4775-89EE-AD56DE607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46407A2-F05B-4B1E-B282-B679509B20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DCD4283-63BC-4362-BE05-B17670B96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20.11.2025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991EA2B-3D00-4799-90DF-17154AA6C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3A3E872-644C-4A39-99D6-E28B01477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5471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06F8DA-3D99-49B0-9475-07FADE1FD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F89C6E8-80FE-45B1-8876-75AB543E34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8637BDB-A09C-4731-BB4D-0ABC18910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61C36BA-55E2-43AC-B77A-241EFEF4D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20.11.2025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D3BA55C-7E6B-412D-A5E5-6AAAD34DE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45CDF0-C200-49BF-8CCA-523D0BEE7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93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F0497E3-570C-47ED-93F1-479BB269D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0C0852E-05BD-41B6-8842-65EF6BC1C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FDA6B85-CD11-4C55-A443-8D343B62D0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3D6BE-B68A-4F46-A01B-37F8A38DB317}" type="datetimeFigureOut">
              <a:rPr lang="cs-CZ" smtClean="0"/>
              <a:t>20.11.2025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F15228C-A26A-4659-9300-3DEDC93D7C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96CA8C-E72E-4CAB-A226-EA777402CC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798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klara.dankova@unicatt.i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ilano.unicatt.it/polo-studenti-e-didattica-programmi-dei-corsi-orari-delle-lezioni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5" name="Rectangle 132">
            <a:extLst>
              <a:ext uri="{FF2B5EF4-FFF2-40B4-BE49-F238E27FC236}">
                <a16:creationId xmlns:a16="http://schemas.microsoft.com/office/drawing/2014/main" id="{0ADD3505-D816-4666-AAAA-42EC992FAF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C81FAB09-FD2D-AF72-1FFB-5B128174B3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490" y="1094548"/>
            <a:ext cx="5716448" cy="2443781"/>
          </a:xfrm>
          <a:prstGeom prst="rect">
            <a:avLst/>
          </a:prstGeom>
        </p:spPr>
      </p:pic>
      <p:sp>
        <p:nvSpPr>
          <p:cNvPr id="146" name="Freeform 6">
            <a:extLst>
              <a:ext uri="{FF2B5EF4-FFF2-40B4-BE49-F238E27FC236}">
                <a16:creationId xmlns:a16="http://schemas.microsoft.com/office/drawing/2014/main" id="{B4269A41-C387-4555-A18D-F1B4E366C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212183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Freeform 7">
            <a:extLst>
              <a:ext uri="{FF2B5EF4-FFF2-40B4-BE49-F238E27FC236}">
                <a16:creationId xmlns:a16="http://schemas.microsoft.com/office/drawing/2014/main" id="{911C1882-1ABB-473F-836B-DE0066ABAC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20558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Rectangle 8">
            <a:extLst>
              <a:ext uri="{FF2B5EF4-FFF2-40B4-BE49-F238E27FC236}">
                <a16:creationId xmlns:a16="http://schemas.microsoft.com/office/drawing/2014/main" id="{336533B6-75CC-4F87-B044-A8241FBF7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9607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2603CF7-BB2E-4564-F8AD-E1D7C7CE0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5342" y="4267831"/>
            <a:ext cx="7970903" cy="1071585"/>
          </a:xfrm>
        </p:spPr>
        <p:txBody>
          <a:bodyPr>
            <a:normAutofit/>
          </a:bodyPr>
          <a:lstStyle/>
          <a:p>
            <a:pPr algn="l"/>
            <a:r>
              <a:rPr lang="cs-CZ" sz="3400" dirty="0" err="1">
                <a:solidFill>
                  <a:srgbClr val="FFFFFF"/>
                </a:solidFill>
              </a:rPr>
              <a:t>Corsi</a:t>
            </a:r>
            <a:r>
              <a:rPr lang="cs-CZ" sz="3400" dirty="0">
                <a:solidFill>
                  <a:srgbClr val="FFFFFF"/>
                </a:solidFill>
              </a:rPr>
              <a:t> di Lingua </a:t>
            </a:r>
            <a:r>
              <a:rPr lang="cs-CZ" sz="3400" dirty="0" err="1">
                <a:solidFill>
                  <a:srgbClr val="FFFFFF"/>
                </a:solidFill>
              </a:rPr>
              <a:t>francese</a:t>
            </a:r>
            <a:r>
              <a:rPr lang="cs-CZ" sz="3400" dirty="0">
                <a:solidFill>
                  <a:srgbClr val="FFFFFF"/>
                </a:solidFill>
              </a:rPr>
              <a:t> (Milano)</a:t>
            </a:r>
            <a:br>
              <a:rPr lang="cs-CZ" sz="3400" dirty="0">
                <a:solidFill>
                  <a:srgbClr val="FFFFFF"/>
                </a:solidFill>
              </a:rPr>
            </a:br>
            <a:r>
              <a:rPr lang="cs-CZ" sz="3400" dirty="0" err="1">
                <a:solidFill>
                  <a:srgbClr val="FFFFFF"/>
                </a:solidFill>
              </a:rPr>
              <a:t>a.a</a:t>
            </a:r>
            <a:r>
              <a:rPr lang="cs-CZ" sz="3400" dirty="0">
                <a:solidFill>
                  <a:srgbClr val="FFFFFF"/>
                </a:solidFill>
              </a:rPr>
              <a:t>. 2025 - 2026</a:t>
            </a:r>
            <a:endParaRPr lang="fr-FR" sz="3400" dirty="0">
              <a:solidFill>
                <a:srgbClr val="FFFFFF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05D0C5E-DEE4-997F-D60A-4C9E04DF85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342" y="5345714"/>
            <a:ext cx="7970903" cy="538211"/>
          </a:xfrm>
        </p:spPr>
        <p:txBody>
          <a:bodyPr anchor="t">
            <a:normAutofit/>
          </a:bodyPr>
          <a:lstStyle/>
          <a:p>
            <a:pPr algn="l"/>
            <a:r>
              <a:rPr lang="it-IT" sz="2900" dirty="0">
                <a:solidFill>
                  <a:srgbClr val="FEFFFF"/>
                </a:solidFill>
              </a:rPr>
              <a:t>Servizio Linguistico di Ateneo (</a:t>
            </a:r>
            <a:r>
              <a:rPr lang="it-IT" sz="2900" dirty="0" err="1">
                <a:solidFill>
                  <a:srgbClr val="FEFFFF"/>
                </a:solidFill>
              </a:rPr>
              <a:t>SeLdA</a:t>
            </a:r>
            <a:r>
              <a:rPr lang="it-IT" sz="2900" dirty="0">
                <a:solidFill>
                  <a:srgbClr val="FEFFFF"/>
                </a:solidFill>
              </a:rPr>
              <a:t>)</a:t>
            </a:r>
            <a:endParaRPr lang="fr-FR" sz="2900" dirty="0">
              <a:solidFill>
                <a:srgbClr val="FEFFFF"/>
              </a:solidFill>
            </a:endParaRPr>
          </a:p>
        </p:txBody>
      </p:sp>
      <p:sp>
        <p:nvSpPr>
          <p:cNvPr id="149" name="Rectangle 8">
            <a:extLst>
              <a:ext uri="{FF2B5EF4-FFF2-40B4-BE49-F238E27FC236}">
                <a16:creationId xmlns:a16="http://schemas.microsoft.com/office/drawing/2014/main" id="{77EAB586-FBDB-4496-82AC-22F1856379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7800" y="4377267"/>
            <a:ext cx="3121152" cy="195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6060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cs-CZ" sz="4000" dirty="0" err="1">
                <a:solidFill>
                  <a:srgbClr val="FEFFFF"/>
                </a:solidFill>
              </a:rPr>
              <a:t>Riconoscimento</a:t>
            </a:r>
            <a:r>
              <a:rPr lang="cs-CZ" sz="4000" dirty="0">
                <a:solidFill>
                  <a:srgbClr val="FEFFFF"/>
                </a:solidFill>
              </a:rPr>
              <a:t> di </a:t>
            </a:r>
            <a:r>
              <a:rPr lang="cs-CZ" sz="4000" dirty="0" err="1">
                <a:solidFill>
                  <a:srgbClr val="FEFFFF"/>
                </a:solidFill>
              </a:rPr>
              <a:t>certificati</a:t>
            </a:r>
            <a:r>
              <a:rPr lang="cs-CZ" sz="4000" dirty="0">
                <a:solidFill>
                  <a:srgbClr val="FEFFFF"/>
                </a:solidFill>
              </a:rPr>
              <a:t>/ </a:t>
            </a:r>
            <a:r>
              <a:rPr lang="cs-CZ" sz="4000" dirty="0" err="1">
                <a:solidFill>
                  <a:srgbClr val="FEFFFF"/>
                </a:solidFill>
              </a:rPr>
              <a:t>diplomi</a:t>
            </a:r>
            <a:endParaRPr lang="cs-CZ" sz="4000" dirty="0">
              <a:solidFill>
                <a:srgbClr val="FEFFFF"/>
              </a:solidFill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2BD37B5B-70E2-888C-0E26-65EF9988ED0F}"/>
              </a:ext>
            </a:extLst>
          </p:cNvPr>
          <p:cNvSpPr txBox="1">
            <a:spLocks/>
          </p:cNvSpPr>
          <p:nvPr/>
        </p:nvSpPr>
        <p:spPr>
          <a:xfrm>
            <a:off x="573809" y="1553151"/>
            <a:ext cx="11044382" cy="517372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altLang="it-IT" sz="2000" noProof="1"/>
              <a:t>Sono in possesso di certificati / diplomi 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Diploma di Baccalauréat o Esabac 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u="sng" noProof="1"/>
              <a:t>Baccalauréat International </a:t>
            </a:r>
            <a:r>
              <a:rPr lang="cs-CZ" altLang="it-IT" sz="1800" noProof="1"/>
              <a:t>(IB): solo se il francese è lingua di insegnamento (es. le materie – matematica, biologia, storia, ecc. –  sono insegnate in francese);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900" noProof="1"/>
              <a:t>Certificati </a:t>
            </a:r>
            <a:r>
              <a:rPr lang="it-IT" altLang="it-IT" sz="1900" b="1" noProof="1"/>
              <a:t>DELF B1</a:t>
            </a:r>
            <a:r>
              <a:rPr lang="cs-CZ" altLang="it-IT" sz="1900" noProof="1"/>
              <a:t>, </a:t>
            </a:r>
            <a:r>
              <a:rPr lang="it-IT" altLang="it-IT" sz="1900" noProof="1"/>
              <a:t>DELF B2 non più vecchi di due anni </a:t>
            </a:r>
            <a:r>
              <a:rPr lang="cs-CZ" altLang="it-IT" sz="1900" noProof="1"/>
              <a:t>dal</a:t>
            </a:r>
            <a:r>
              <a:rPr lang="it-IT" altLang="it-IT" sz="1900" noProof="1"/>
              <a:t>la data di presentazione </a:t>
            </a:r>
            <a:r>
              <a:rPr lang="cs-CZ" altLang="it-IT" sz="1900" noProof="1"/>
              <a:t>alla segreteria (anni riconosciuti: 2023, 2024, 2025).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cs-CZ" altLang="it-IT" sz="1900" noProof="1"/>
          </a:p>
          <a:p>
            <a:pPr algn="l"/>
            <a:r>
              <a:rPr lang="cs-CZ" altLang="it-IT" sz="2000" noProof="1"/>
              <a:t>-&gt; il corso di Lingua francese (Selda) può essere riconosciuto/ validato: </a:t>
            </a:r>
          </a:p>
          <a:p>
            <a:pPr algn="l"/>
            <a:r>
              <a:rPr lang="cs-CZ" altLang="it-IT" sz="2000" noProof="1"/>
              <a:t>Bisogna inviare la scansione del diploma di Baccalauréat o Esabac/ del certificato </a:t>
            </a:r>
            <a:r>
              <a:rPr lang="it-IT" altLang="it-IT" sz="2000" noProof="1"/>
              <a:t>DELF B1</a:t>
            </a:r>
            <a:r>
              <a:rPr lang="cs-CZ" altLang="it-IT" sz="2000" noProof="1"/>
              <a:t>, </a:t>
            </a:r>
            <a:r>
              <a:rPr lang="it-IT" altLang="it-IT" sz="2000" noProof="1"/>
              <a:t>DELF B2</a:t>
            </a:r>
            <a:r>
              <a:rPr lang="cs-CZ" altLang="it-IT" sz="2000" noProof="1"/>
              <a:t> alla Segreteria del SeLdA utilizzando l'apposita funzionalità in i-Catt, precisando: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numero di matricola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facoltà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corso di lingua francese </a:t>
            </a:r>
            <a:r>
              <a:rPr lang="it-IT" altLang="it-IT" sz="1800" noProof="1"/>
              <a:t>per il quale viene richiesto il riconosciment</a:t>
            </a:r>
            <a:r>
              <a:rPr lang="cs-CZ" altLang="it-IT" sz="1800" noProof="1"/>
              <a:t>o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a</a:t>
            </a:r>
            <a:r>
              <a:rPr lang="it-IT" altLang="it-IT" sz="1800" noProof="1"/>
              <a:t>nno di corso al quale si effettua l’iscrizione per </a:t>
            </a:r>
            <a:r>
              <a:rPr lang="cs-CZ" altLang="it-IT" sz="1800" noProof="1"/>
              <a:t>l‘a. a. 2025-2026</a:t>
            </a:r>
          </a:p>
          <a:p>
            <a:pPr algn="l"/>
            <a:endParaRPr lang="cs-CZ" altLang="it-IT" sz="2000" noProof="1"/>
          </a:p>
          <a:p>
            <a:pPr algn="l"/>
            <a:r>
              <a:rPr lang="cs-CZ" altLang="it-IT" sz="2000" noProof="1"/>
              <a:t>Scadenza per l‘invio dei documenti: 31/12/2025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altLang="it-IT" sz="1800" noProof="1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altLang="it-IT" noProof="1">
              <a:latin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6094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it-IT" sz="4000" dirty="0" err="1">
                <a:solidFill>
                  <a:schemeClr val="bg1"/>
                </a:solidFill>
              </a:rPr>
              <a:t>Faculty</a:t>
            </a:r>
            <a:r>
              <a:rPr lang="it-IT" sz="40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A0C3AD64-D90D-382E-36F5-5D270ADD93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561465"/>
            <a:ext cx="5181600" cy="435133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cs-CZ" altLang="it-IT" noProof="1"/>
              <a:t>Prof.ssa Maria Teresa Zanola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400" noProof="1"/>
              <a:t>responsabile d‘area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altLang="it-IT" sz="2400" noProof="1"/>
              <a:t>p</a:t>
            </a:r>
            <a:r>
              <a:rPr lang="it-IT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rofessore</a:t>
            </a:r>
            <a:r>
              <a:rPr lang="it-IT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ordinario di Lingua e cultura francese, Facoltà di Scienze linguistiche e letterature straniere, Università Cattolica del Sacro Cuore; Presidente </a:t>
            </a:r>
            <a:r>
              <a:rPr lang="fr-FR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Conseil Européen pour les Langues/</a:t>
            </a:r>
            <a:r>
              <a:rPr lang="fr-FR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European</a:t>
            </a:r>
            <a:r>
              <a:rPr lang="fr-FR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Language</a:t>
            </a:r>
            <a:r>
              <a:rPr lang="fr-FR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Council</a:t>
            </a:r>
            <a:r>
              <a:rPr lang="cs-CZ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cs-CZ" altLang="it-IT" sz="2400" noProof="1"/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cs-CZ" altLang="it-IT" noProof="1"/>
          </a:p>
          <a:p>
            <a:pPr marL="0" indent="0" algn="just">
              <a:lnSpc>
                <a:spcPct val="110000"/>
              </a:lnSpc>
              <a:buNone/>
            </a:pPr>
            <a:r>
              <a:rPr lang="cs-CZ" altLang="it-IT" noProof="1"/>
              <a:t>Dott.ssa </a:t>
            </a:r>
            <a:r>
              <a:rPr lang="fr-FR" altLang="it-IT" noProof="1"/>
              <a:t>Klara Dankova</a:t>
            </a:r>
            <a:endParaRPr lang="cs-CZ" altLang="it-IT" sz="2800" noProof="1"/>
          </a:p>
          <a:p>
            <a:pPr marL="28575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200" noProof="1"/>
              <a:t>c</a:t>
            </a:r>
            <a:r>
              <a:rPr lang="fr-FR" altLang="it-IT" sz="2200" noProof="1"/>
              <a:t>oordinamento dei corsi di </a:t>
            </a:r>
            <a:r>
              <a:rPr lang="cs-CZ" altLang="it-IT" sz="2200" noProof="1"/>
              <a:t>L</a:t>
            </a:r>
            <a:r>
              <a:rPr lang="fr-FR" altLang="it-IT" sz="2200" noProof="1"/>
              <a:t>ingua francese</a:t>
            </a:r>
            <a:endParaRPr lang="cs-CZ" altLang="it-IT" sz="2200" noProof="1"/>
          </a:p>
          <a:p>
            <a:pPr marL="28575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200" noProof="1">
                <a:hlinkClick r:id="rId4"/>
              </a:rPr>
              <a:t>klara.dankova@unicatt.it</a:t>
            </a:r>
            <a:r>
              <a:rPr lang="cs-CZ" altLang="it-IT" sz="2200" noProof="1"/>
              <a:t> </a:t>
            </a:r>
          </a:p>
          <a:p>
            <a:pPr marL="28575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200" noProof="1"/>
              <a:t>telefono Selda: 02 7234 5740</a:t>
            </a:r>
          </a:p>
          <a:p>
            <a:endParaRPr lang="fr-FR" dirty="0"/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E1A52160-5B1E-D34D-1BE8-2C1439A549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4169" y="1561465"/>
            <a:ext cx="5181600" cy="4724188"/>
          </a:xfrm>
        </p:spPr>
        <p:txBody>
          <a:bodyPr>
            <a:normAutofit fontScale="77500" lnSpcReduction="20000"/>
          </a:bodyPr>
          <a:lstStyle/>
          <a:p>
            <a:pPr marL="0" indent="0" algn="l">
              <a:buNone/>
            </a:pPr>
            <a:r>
              <a:rPr lang="cs-CZ" noProof="1">
                <a:cs typeface="Arial" panose="020B0604020202020204" pitchFamily="34" charset="0"/>
              </a:rPr>
              <a:t>Dott.ssa Magalie Courrier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noProof="1">
                <a:cs typeface="Arial" panose="020B0604020202020204" pitchFamily="34" charset="0"/>
              </a:rPr>
              <a:t>formatrice linguistica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800" noProof="1"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Dott.ssa Valérie Durand</a:t>
            </a:r>
            <a:r>
              <a:rPr lang="cs-CZ" noProof="1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 </a:t>
            </a:r>
            <a:endParaRPr kumimoji="0" lang="cs-CZ" sz="280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1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formatrice linguistica</a:t>
            </a:r>
            <a:endParaRPr lang="cs-CZ" sz="2000" noProof="1">
              <a:cs typeface="Arial" panose="020B0604020202020204" pitchFamily="34" charset="0"/>
            </a:endParaRPr>
          </a:p>
          <a:p>
            <a:pPr marL="0" indent="0" algn="l">
              <a:buNone/>
            </a:pPr>
            <a:endParaRPr lang="cs-CZ" noProof="1"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cs-CZ" noProof="1">
                <a:cs typeface="Arial" panose="020B0604020202020204" pitchFamily="34" charset="0"/>
              </a:rPr>
              <a:t>Dott.ssa Patrizia Guasco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noProof="1">
                <a:cs typeface="Arial" panose="020B0604020202020204" pitchFamily="34" charset="0"/>
              </a:rPr>
              <a:t>formatrice linguistica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000" noProof="1"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cs-CZ" noProof="1">
                <a:cs typeface="Arial" panose="020B0604020202020204" pitchFamily="34" charset="0"/>
              </a:rPr>
              <a:t>Dott.ssa </a:t>
            </a:r>
            <a:r>
              <a:rPr lang="it-IT" noProof="1">
                <a:cs typeface="Arial" panose="020B0604020202020204" pitchFamily="34" charset="0"/>
              </a:rPr>
              <a:t>Franca Orione</a:t>
            </a:r>
            <a:endParaRPr lang="cs-CZ" noProof="1"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noProof="1">
                <a:cs typeface="Arial" panose="020B0604020202020204" pitchFamily="34" charset="0"/>
              </a:rPr>
              <a:t>formatrice linguistica</a:t>
            </a:r>
          </a:p>
          <a:p>
            <a:pPr algn="l"/>
            <a:endParaRPr lang="cs-CZ" sz="3200" noProof="1"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cs-CZ" noProof="1">
                <a:cs typeface="Arial" panose="020B0604020202020204" pitchFamily="34" charset="0"/>
              </a:rPr>
              <a:t>Dott.ssa </a:t>
            </a:r>
            <a:r>
              <a:rPr lang="it-IT" noProof="1">
                <a:cs typeface="Arial" panose="020B0604020202020204" pitchFamily="34" charset="0"/>
              </a:rPr>
              <a:t>Elisa Verrecchia</a:t>
            </a:r>
            <a:endParaRPr lang="cs-CZ" noProof="1"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noProof="1">
                <a:cs typeface="Arial" panose="020B0604020202020204" pitchFamily="34" charset="0"/>
              </a:rPr>
              <a:t>formatrice linguistica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3880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cs-CZ" sz="4000" b="1" dirty="0">
                <a:solidFill>
                  <a:schemeClr val="bg1"/>
                </a:solidFill>
              </a:rPr>
              <a:t>in lingua </a:t>
            </a:r>
            <a:r>
              <a:rPr lang="cs-CZ" sz="4000" b="1" dirty="0" err="1">
                <a:solidFill>
                  <a:schemeClr val="bg1"/>
                </a:solidFill>
              </a:rPr>
              <a:t>italiana</a:t>
            </a:r>
            <a:r>
              <a:rPr lang="cs-CZ" sz="4000" b="1" dirty="0">
                <a:solidFill>
                  <a:schemeClr val="bg1"/>
                </a:solidFill>
              </a:rPr>
              <a:t>: primo semestre</a:t>
            </a:r>
            <a:r>
              <a:rPr lang="it-IT" sz="40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8007BE2-4362-895C-3EF4-37B1D2F8F43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Livello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principianti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Patrizia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Guasco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60 ore (6 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sz="1800" dirty="0"/>
          </a:p>
          <a:p>
            <a:endParaRPr lang="cs-CZ" sz="1800" dirty="0"/>
          </a:p>
          <a:p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Corso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Blackboard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fr-FR" sz="1800" dirty="0"/>
              <a:t>2025-AB0174-27943</a:t>
            </a:r>
            <a:r>
              <a:rPr lang="cs-CZ" sz="1800" dirty="0"/>
              <a:t> </a:t>
            </a:r>
            <a:r>
              <a:rPr lang="it-IT" sz="1800" dirty="0"/>
              <a:t>LINGUA FRANCESE (2025-2026) (Livello principianti) (</a:t>
            </a:r>
            <a:r>
              <a:rPr lang="it-IT" sz="1800" dirty="0" err="1"/>
              <a:t>Selda</a:t>
            </a:r>
            <a:r>
              <a:rPr lang="it-IT" sz="1800" dirty="0"/>
              <a:t>)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sz="1800" dirty="0"/>
          </a:p>
        </p:txBody>
      </p:sp>
      <p:graphicFrame>
        <p:nvGraphicFramePr>
          <p:cNvPr id="17" name="Zástupný obsah 16">
            <a:extLst>
              <a:ext uri="{FF2B5EF4-FFF2-40B4-BE49-F238E27FC236}">
                <a16:creationId xmlns:a16="http://schemas.microsoft.com/office/drawing/2014/main" id="{A5C47D1B-B529-3445-B187-B0678B862CC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05790888"/>
              </p:ext>
            </p:extLst>
          </p:nvPr>
        </p:nvGraphicFramePr>
        <p:xfrm>
          <a:off x="838198" y="3348829"/>
          <a:ext cx="5042864" cy="16347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0716">
                  <a:extLst>
                    <a:ext uri="{9D8B030D-6E8A-4147-A177-3AD203B41FA5}">
                      <a16:colId xmlns:a16="http://schemas.microsoft.com/office/drawing/2014/main" val="567380456"/>
                    </a:ext>
                  </a:extLst>
                </a:gridCol>
                <a:gridCol w="1260716">
                  <a:extLst>
                    <a:ext uri="{9D8B030D-6E8A-4147-A177-3AD203B41FA5}">
                      <a16:colId xmlns:a16="http://schemas.microsoft.com/office/drawing/2014/main" val="2773185308"/>
                    </a:ext>
                  </a:extLst>
                </a:gridCol>
                <a:gridCol w="1260716">
                  <a:extLst>
                    <a:ext uri="{9D8B030D-6E8A-4147-A177-3AD203B41FA5}">
                      <a16:colId xmlns:a16="http://schemas.microsoft.com/office/drawing/2014/main" val="2002423573"/>
                    </a:ext>
                  </a:extLst>
                </a:gridCol>
                <a:gridCol w="1260716">
                  <a:extLst>
                    <a:ext uri="{9D8B030D-6E8A-4147-A177-3AD203B41FA5}">
                      <a16:colId xmlns:a16="http://schemas.microsoft.com/office/drawing/2014/main" val="2700067626"/>
                    </a:ext>
                  </a:extLst>
                </a:gridCol>
              </a:tblGrid>
              <a:tr h="5478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 err="1">
                          <a:effectLst/>
                        </a:rPr>
                        <a:t>Lu</a:t>
                      </a:r>
                      <a:r>
                        <a:rPr lang="fr-FR" sz="1400" cap="none" baseline="0" dirty="0" err="1">
                          <a:effectLst/>
                        </a:rPr>
                        <a:t>nedì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10:30 - 12:30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MR.004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350041"/>
                  </a:ext>
                </a:extLst>
              </a:tr>
              <a:tr h="5434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>
                          <a:effectLst/>
                        </a:rPr>
                        <a:t>M</a:t>
                      </a:r>
                      <a:r>
                        <a:rPr lang="fr-FR" sz="1400" cap="none" baseline="0" dirty="0" err="1">
                          <a:effectLst/>
                        </a:rPr>
                        <a:t>artedì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10:30 - 12:30</a:t>
                      </a:r>
                      <a:endParaRPr lang="fr-FR" sz="13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</a:t>
                      </a: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001</a:t>
                      </a:r>
                      <a:endParaRPr lang="fr-FR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9037900"/>
                  </a:ext>
                </a:extLst>
              </a:tr>
              <a:tr h="5434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>
                          <a:effectLst/>
                        </a:rPr>
                        <a:t>M</a:t>
                      </a:r>
                      <a:r>
                        <a:rPr lang="fr-FR" sz="1400" cap="none" baseline="0" dirty="0" err="1">
                          <a:effectLst/>
                        </a:rPr>
                        <a:t>ercoledì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:30 - 1</a:t>
                      </a: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:30</a:t>
                      </a:r>
                      <a:endParaRPr lang="fr-FR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MR.</a:t>
                      </a: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112</a:t>
                      </a:r>
                      <a:endParaRPr lang="fr-FR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8994052"/>
                  </a:ext>
                </a:extLst>
              </a:tr>
            </a:tbl>
          </a:graphicData>
        </a:graphic>
      </p:graphicFrame>
      <p:sp>
        <p:nvSpPr>
          <p:cNvPr id="18" name="Zástupný obsah 6">
            <a:extLst>
              <a:ext uri="{FF2B5EF4-FFF2-40B4-BE49-F238E27FC236}">
                <a16:creationId xmlns:a16="http://schemas.microsoft.com/office/drawing/2014/main" id="{7D9CF9EE-C869-E8FF-B029-867AB8FA6075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(Livello 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principianti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Franca Orione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60 ore (6 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cs-CZ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sz="1800" dirty="0">
              <a:highlight>
                <a:srgbClr val="FFFF00"/>
              </a:highlight>
            </a:endParaRPr>
          </a:p>
          <a:p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Corso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Blackboard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fr-FR" sz="1800" dirty="0"/>
              <a:t>2025-AB0174-</a:t>
            </a:r>
            <a:r>
              <a:rPr lang="cs-CZ" sz="1800" dirty="0"/>
              <a:t>06481 </a:t>
            </a:r>
            <a:r>
              <a:rPr lang="it-IT" sz="1800" dirty="0"/>
              <a:t>LINGUA FRANCESE (2025-2026) (Livello </a:t>
            </a:r>
            <a:r>
              <a:rPr lang="it-IT" sz="1800" dirty="0" err="1"/>
              <a:t>principiant</a:t>
            </a:r>
            <a:r>
              <a:rPr lang="cs-CZ" sz="1800" dirty="0"/>
              <a:t>e I e II semestre</a:t>
            </a:r>
            <a:r>
              <a:rPr lang="it-IT" sz="1800" dirty="0"/>
              <a:t>) (</a:t>
            </a:r>
            <a:r>
              <a:rPr lang="it-IT" sz="1800" dirty="0" err="1"/>
              <a:t>Selda</a:t>
            </a:r>
            <a:r>
              <a:rPr lang="it-IT" sz="1800" dirty="0"/>
              <a:t>)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sz="18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sz="1800" dirty="0">
              <a:highlight>
                <a:srgbClr val="FFFF00"/>
              </a:highlight>
            </a:endParaRPr>
          </a:p>
          <a:p>
            <a:pPr marL="457200" lvl="1" indent="0">
              <a:buNone/>
            </a:pPr>
            <a:endParaRPr lang="fr-FR" dirty="0"/>
          </a:p>
        </p:txBody>
      </p:sp>
      <p:graphicFrame>
        <p:nvGraphicFramePr>
          <p:cNvPr id="20" name="Tabulka 19">
            <a:extLst>
              <a:ext uri="{FF2B5EF4-FFF2-40B4-BE49-F238E27FC236}">
                <a16:creationId xmlns:a16="http://schemas.microsoft.com/office/drawing/2014/main" id="{20AFF4F7-313F-609D-D9E5-7DDA9EBA8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942708"/>
              </p:ext>
            </p:extLst>
          </p:nvPr>
        </p:nvGraphicFramePr>
        <p:xfrm>
          <a:off x="6328292" y="3348829"/>
          <a:ext cx="4869416" cy="1565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7354">
                  <a:extLst>
                    <a:ext uri="{9D8B030D-6E8A-4147-A177-3AD203B41FA5}">
                      <a16:colId xmlns:a16="http://schemas.microsoft.com/office/drawing/2014/main" val="2635519961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3003497933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1890544602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1508497190"/>
                    </a:ext>
                  </a:extLst>
                </a:gridCol>
              </a:tblGrid>
              <a:tr h="5228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>
                          <a:effectLst/>
                        </a:rPr>
                        <a:t>Lun</a:t>
                      </a:r>
                      <a:r>
                        <a:rPr lang="fr-FR" sz="1400" cap="none" baseline="0" dirty="0" err="1">
                          <a:effectLst/>
                        </a:rPr>
                        <a:t>edì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08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:30 - 1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:30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MR.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</a:rPr>
                        <a:t>411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340960"/>
                  </a:ext>
                </a:extLst>
              </a:tr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</a:rPr>
                        <a:t>Martedì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08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:30 - 1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</a:rPr>
                        <a:t>Via </a:t>
                      </a:r>
                      <a:r>
                        <a:rPr lang="fr-FR" sz="1300" dirty="0" err="1">
                          <a:effectLst/>
                        </a:rPr>
                        <a:t>Morozzo</a:t>
                      </a:r>
                      <a:r>
                        <a:rPr lang="fr-FR" sz="1300" dirty="0">
                          <a:effectLst/>
                        </a:rPr>
                        <a:t> </a:t>
                      </a:r>
                      <a:r>
                        <a:rPr lang="fr-FR" sz="1300" dirty="0" err="1">
                          <a:effectLst/>
                        </a:rPr>
                        <a:t>della</a:t>
                      </a:r>
                      <a:r>
                        <a:rPr lang="fr-FR" sz="1300" dirty="0">
                          <a:effectLst/>
                        </a:rPr>
                        <a:t> Rocca, 2/A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</a:t>
                      </a:r>
                      <a:r>
                        <a:rPr lang="cs-CZ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001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4636215"/>
                  </a:ext>
                </a:extLst>
              </a:tr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Mercoledì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10:30 – 12:30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</a:rPr>
                        <a:t>Via </a:t>
                      </a:r>
                      <a:r>
                        <a:rPr lang="fr-FR" sz="1300" dirty="0" err="1">
                          <a:effectLst/>
                        </a:rPr>
                        <a:t>Morozzo</a:t>
                      </a:r>
                      <a:r>
                        <a:rPr lang="fr-FR" sz="1300" dirty="0">
                          <a:effectLst/>
                        </a:rPr>
                        <a:t> </a:t>
                      </a:r>
                      <a:r>
                        <a:rPr lang="fr-FR" sz="1300" dirty="0" err="1">
                          <a:effectLst/>
                        </a:rPr>
                        <a:t>della</a:t>
                      </a:r>
                      <a:r>
                        <a:rPr lang="fr-FR" sz="1300" dirty="0">
                          <a:effectLst/>
                        </a:rPr>
                        <a:t> Rocca, 2/A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</a:t>
                      </a:r>
                      <a:r>
                        <a:rPr lang="cs-CZ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211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54087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7811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cs-CZ" sz="4000" b="1" dirty="0">
                <a:solidFill>
                  <a:schemeClr val="bg1"/>
                </a:solidFill>
              </a:rPr>
              <a:t>in lingua </a:t>
            </a:r>
            <a:r>
              <a:rPr lang="cs-CZ" sz="4000" b="1" dirty="0" err="1">
                <a:solidFill>
                  <a:schemeClr val="bg1"/>
                </a:solidFill>
              </a:rPr>
              <a:t>italiana</a:t>
            </a:r>
            <a:r>
              <a:rPr lang="cs-CZ" sz="4000" b="1" dirty="0">
                <a:solidFill>
                  <a:schemeClr val="bg1"/>
                </a:solidFill>
              </a:rPr>
              <a:t>: </a:t>
            </a:r>
            <a:r>
              <a:rPr lang="cs-CZ" sz="4000" b="1" dirty="0" err="1">
                <a:solidFill>
                  <a:schemeClr val="bg1"/>
                </a:solidFill>
              </a:rPr>
              <a:t>secondo</a:t>
            </a:r>
            <a:r>
              <a:rPr lang="cs-CZ" sz="4000" b="1" dirty="0">
                <a:solidFill>
                  <a:schemeClr val="bg1"/>
                </a:solidFill>
              </a:rPr>
              <a:t> semestre</a:t>
            </a:r>
            <a:r>
              <a:rPr lang="it-IT" sz="40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8007BE2-4362-895C-3EF4-37B1D2F8F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30960"/>
            <a:ext cx="5181600" cy="5110479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fr-FR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Livello</a:t>
            </a: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principianti</a:t>
            </a: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</a:t>
            </a:r>
            <a:r>
              <a:rPr lang="cs-CZ" sz="19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Franca Orione</a:t>
            </a:r>
            <a:endParaRPr lang="fr-FR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60 ore (6 ore/ </a:t>
            </a:r>
            <a:r>
              <a:rPr lang="fr-FR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Corso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Blackboard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fr-FR" sz="1800" dirty="0"/>
              <a:t>2025-AB0174-</a:t>
            </a:r>
            <a:r>
              <a:rPr lang="cs-CZ" sz="1800" dirty="0"/>
              <a:t>06481 </a:t>
            </a:r>
            <a:r>
              <a:rPr lang="it-IT" sz="1800" dirty="0"/>
              <a:t>LINGUA FRANCESE (2025-2026) (Livello </a:t>
            </a:r>
            <a:r>
              <a:rPr lang="it-IT" sz="1800" dirty="0" err="1"/>
              <a:t>principiant</a:t>
            </a:r>
            <a:r>
              <a:rPr lang="cs-CZ" sz="1800" dirty="0"/>
              <a:t>e I e II semestre</a:t>
            </a:r>
            <a:r>
              <a:rPr lang="it-IT" sz="1800" dirty="0"/>
              <a:t>) (</a:t>
            </a:r>
            <a:r>
              <a:rPr lang="it-IT" sz="1800" dirty="0" err="1"/>
              <a:t>Selda</a:t>
            </a:r>
            <a:r>
              <a:rPr lang="it-IT" sz="1800" dirty="0"/>
              <a:t>)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sz="1800" dirty="0"/>
          </a:p>
          <a:p>
            <a:endParaRPr lang="cs-CZ" sz="1800" dirty="0"/>
          </a:p>
        </p:txBody>
      </p:sp>
      <p:sp>
        <p:nvSpPr>
          <p:cNvPr id="18" name="Zástupný obsah 6">
            <a:extLst>
              <a:ext uri="{FF2B5EF4-FFF2-40B4-BE49-F238E27FC236}">
                <a16:creationId xmlns:a16="http://schemas.microsoft.com/office/drawing/2014/main" id="{7D9CF9EE-C869-E8FF-B029-867AB8FA6075}"/>
              </a:ext>
            </a:extLst>
          </p:cNvPr>
          <p:cNvSpPr txBox="1">
            <a:spLocks/>
          </p:cNvSpPr>
          <p:nvPr/>
        </p:nvSpPr>
        <p:spPr>
          <a:xfrm>
            <a:off x="6420011" y="1394017"/>
            <a:ext cx="5181600" cy="51104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Livello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intermedio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Valérie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Durand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 ore (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cs-CZ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Corso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Blackboard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</a:p>
          <a:p>
            <a:pPr lvl="2">
              <a:lnSpc>
                <a:spcPct val="115000"/>
              </a:lnSpc>
            </a:pPr>
            <a:r>
              <a:rPr lang="fr-FR" sz="1800" dirty="0"/>
              <a:t>2025-AB0174-16408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dirty="0"/>
              <a:t>LINGUA FRANCESE (2025-2026) (Livello </a:t>
            </a:r>
            <a:r>
              <a:rPr lang="cs-CZ" sz="1800" dirty="0" err="1"/>
              <a:t>intermedio</a:t>
            </a:r>
            <a:r>
              <a:rPr lang="it-IT" sz="1800" dirty="0"/>
              <a:t>) (</a:t>
            </a:r>
            <a:r>
              <a:rPr lang="it-IT" sz="1800" dirty="0" err="1"/>
              <a:t>Selda</a:t>
            </a:r>
            <a:r>
              <a:rPr lang="it-IT" sz="1800" dirty="0"/>
              <a:t>)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graphicFrame>
        <p:nvGraphicFramePr>
          <p:cNvPr id="20" name="Tabulka 19">
            <a:extLst>
              <a:ext uri="{FF2B5EF4-FFF2-40B4-BE49-F238E27FC236}">
                <a16:creationId xmlns:a16="http://schemas.microsoft.com/office/drawing/2014/main" id="{20AFF4F7-313F-609D-D9E5-7DDA9EBA8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198802"/>
              </p:ext>
            </p:extLst>
          </p:nvPr>
        </p:nvGraphicFramePr>
        <p:xfrm>
          <a:off x="6602376" y="2771431"/>
          <a:ext cx="4869416" cy="1042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7354">
                  <a:extLst>
                    <a:ext uri="{9D8B030D-6E8A-4147-A177-3AD203B41FA5}">
                      <a16:colId xmlns:a16="http://schemas.microsoft.com/office/drawing/2014/main" val="2635519961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3003497933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1890544602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1508497190"/>
                    </a:ext>
                  </a:extLst>
                </a:gridCol>
              </a:tblGrid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Lunedì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:30 - 1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:30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011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340960"/>
                  </a:ext>
                </a:extLst>
              </a:tr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Mercoledì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dirty="0">
                          <a:effectLst/>
                        </a:rPr>
                        <a:t>08:30 - 10:30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</a:rPr>
                        <a:t>Via </a:t>
                      </a:r>
                      <a:r>
                        <a:rPr lang="fr-FR" sz="1300" dirty="0" err="1">
                          <a:effectLst/>
                        </a:rPr>
                        <a:t>Morozzo</a:t>
                      </a:r>
                      <a:r>
                        <a:rPr lang="fr-FR" sz="1300" dirty="0">
                          <a:effectLst/>
                        </a:rPr>
                        <a:t> </a:t>
                      </a:r>
                      <a:r>
                        <a:rPr lang="fr-FR" sz="1300" dirty="0" err="1">
                          <a:effectLst/>
                        </a:rPr>
                        <a:t>della</a:t>
                      </a:r>
                      <a:r>
                        <a:rPr lang="fr-FR" sz="1300" dirty="0">
                          <a:effectLst/>
                        </a:rPr>
                        <a:t> Rocca, 2/A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MR.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</a:rPr>
                        <a:t>111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4636215"/>
                  </a:ext>
                </a:extLst>
              </a:tr>
            </a:tbl>
          </a:graphicData>
        </a:graphic>
      </p:graphicFrame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9BB39F16-0E62-F685-284D-50DDA963B3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559319"/>
              </p:ext>
            </p:extLst>
          </p:nvPr>
        </p:nvGraphicFramePr>
        <p:xfrm>
          <a:off x="914400" y="2771431"/>
          <a:ext cx="4869416" cy="20103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1939">
                  <a:extLst>
                    <a:ext uri="{9D8B030D-6E8A-4147-A177-3AD203B41FA5}">
                      <a16:colId xmlns:a16="http://schemas.microsoft.com/office/drawing/2014/main" val="2635519961"/>
                    </a:ext>
                  </a:extLst>
                </a:gridCol>
                <a:gridCol w="1178560">
                  <a:extLst>
                    <a:ext uri="{9D8B030D-6E8A-4147-A177-3AD203B41FA5}">
                      <a16:colId xmlns:a16="http://schemas.microsoft.com/office/drawing/2014/main" val="3003497933"/>
                    </a:ext>
                  </a:extLst>
                </a:gridCol>
                <a:gridCol w="1021563">
                  <a:extLst>
                    <a:ext uri="{9D8B030D-6E8A-4147-A177-3AD203B41FA5}">
                      <a16:colId xmlns:a16="http://schemas.microsoft.com/office/drawing/2014/main" val="1890544602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1508497190"/>
                    </a:ext>
                  </a:extLst>
                </a:gridCol>
              </a:tblGrid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M</a:t>
                      </a:r>
                      <a:r>
                        <a:rPr lang="cs-CZ" sz="1400" dirty="0" err="1">
                          <a:effectLst/>
                        </a:rPr>
                        <a:t>artedì</a:t>
                      </a:r>
                      <a:endParaRPr lang="cs-CZ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15:30 - 17:30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MR.413/B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340960"/>
                  </a:ext>
                </a:extLst>
              </a:tr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Mercoledì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400" dirty="0"/>
                        <a:t>15:30 - 17:30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</a:rPr>
                        <a:t>Via </a:t>
                      </a:r>
                      <a:r>
                        <a:rPr lang="fr-FR" sz="1300" dirty="0" err="1">
                          <a:effectLst/>
                        </a:rPr>
                        <a:t>Morozzo</a:t>
                      </a:r>
                      <a:r>
                        <a:rPr lang="fr-FR" sz="1300" dirty="0">
                          <a:effectLst/>
                        </a:rPr>
                        <a:t> </a:t>
                      </a:r>
                      <a:r>
                        <a:rPr lang="fr-FR" sz="1300" dirty="0" err="1">
                          <a:effectLst/>
                        </a:rPr>
                        <a:t>della</a:t>
                      </a:r>
                      <a:r>
                        <a:rPr lang="fr-FR" sz="1300" dirty="0">
                          <a:effectLst/>
                        </a:rPr>
                        <a:t> Rocca, 2/A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400" dirty="0"/>
                        <a:t>MR.413/B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4636215"/>
                  </a:ext>
                </a:extLst>
              </a:tr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Venerdì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/>
                        <a:t>10</a:t>
                      </a:r>
                      <a:r>
                        <a:rPr lang="fr-FR" sz="1400" dirty="0"/>
                        <a:t>:30 - 1</a:t>
                      </a:r>
                      <a:r>
                        <a:rPr lang="cs-CZ" sz="1400" dirty="0"/>
                        <a:t>2</a:t>
                      </a:r>
                      <a:r>
                        <a:rPr lang="fr-FR" sz="1400" dirty="0"/>
                        <a:t>:30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effectLst/>
                        </a:rPr>
                        <a:t>Via </a:t>
                      </a:r>
                      <a:r>
                        <a:rPr lang="fr-FR" sz="1300" dirty="0" err="1">
                          <a:effectLst/>
                        </a:rPr>
                        <a:t>Morozzo</a:t>
                      </a:r>
                      <a:r>
                        <a:rPr lang="fr-FR" sz="1300" dirty="0">
                          <a:effectLst/>
                        </a:rPr>
                        <a:t> </a:t>
                      </a:r>
                      <a:r>
                        <a:rPr lang="fr-FR" sz="1300" dirty="0" err="1">
                          <a:effectLst/>
                        </a:rPr>
                        <a:t>della</a:t>
                      </a:r>
                      <a:r>
                        <a:rPr lang="fr-FR" sz="1300" dirty="0">
                          <a:effectLst/>
                        </a:rPr>
                        <a:t> Rocca, 2/A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400" dirty="0"/>
                        <a:t>MR.</a:t>
                      </a:r>
                      <a:r>
                        <a:rPr lang="cs-CZ" sz="1400" dirty="0"/>
                        <a:t>112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1175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016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cs-CZ" sz="4000" b="1" dirty="0">
                <a:solidFill>
                  <a:schemeClr val="bg1"/>
                </a:solidFill>
              </a:rPr>
              <a:t>in lingua </a:t>
            </a:r>
            <a:r>
              <a:rPr lang="cs-CZ" sz="4000" b="1" dirty="0" err="1">
                <a:solidFill>
                  <a:schemeClr val="bg1"/>
                </a:solidFill>
              </a:rPr>
              <a:t>italiana</a:t>
            </a:r>
            <a:r>
              <a:rPr lang="cs-CZ" sz="4000" b="1" dirty="0">
                <a:solidFill>
                  <a:schemeClr val="bg1"/>
                </a:solidFill>
              </a:rPr>
              <a:t>: </a:t>
            </a:r>
            <a:r>
              <a:rPr lang="cs-CZ" sz="4000" b="1" dirty="0" err="1">
                <a:solidFill>
                  <a:schemeClr val="bg1"/>
                </a:solidFill>
              </a:rPr>
              <a:t>secondo</a:t>
            </a:r>
            <a:r>
              <a:rPr lang="cs-CZ" sz="4000" b="1" dirty="0">
                <a:solidFill>
                  <a:schemeClr val="bg1"/>
                </a:solidFill>
              </a:rPr>
              <a:t> semestre</a:t>
            </a:r>
            <a:r>
              <a:rPr lang="it-IT" sz="40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8007BE2-4362-895C-3EF4-37B1D2F8F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8515774" cy="4351338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(Cors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sezione pomeridiano-serale)</a:t>
            </a: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 il Corso di laurea in Economia e gestione aziendale tardo-pomeridiano serale</a:t>
            </a: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 Elisa Verrecchia</a:t>
            </a: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36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 (3 ore/ settimana)</a:t>
            </a: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Orario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Corso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Blackboard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2025-BB0174-26415 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(202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-202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Economia Corsi pomeridiani-serali (</a:t>
            </a: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Selda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ulka 9">
            <a:extLst>
              <a:ext uri="{FF2B5EF4-FFF2-40B4-BE49-F238E27FC236}">
                <a16:creationId xmlns:a16="http://schemas.microsoft.com/office/drawing/2014/main" id="{CEB6A99F-B903-7BBF-D264-DE58A771F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593795"/>
              </p:ext>
            </p:extLst>
          </p:nvPr>
        </p:nvGraphicFramePr>
        <p:xfrm>
          <a:off x="1623130" y="3924595"/>
          <a:ext cx="7003636" cy="462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0909">
                  <a:extLst>
                    <a:ext uri="{9D8B030D-6E8A-4147-A177-3AD203B41FA5}">
                      <a16:colId xmlns:a16="http://schemas.microsoft.com/office/drawing/2014/main" val="1354448119"/>
                    </a:ext>
                  </a:extLst>
                </a:gridCol>
                <a:gridCol w="1750909">
                  <a:extLst>
                    <a:ext uri="{9D8B030D-6E8A-4147-A177-3AD203B41FA5}">
                      <a16:colId xmlns:a16="http://schemas.microsoft.com/office/drawing/2014/main" val="3395248390"/>
                    </a:ext>
                  </a:extLst>
                </a:gridCol>
                <a:gridCol w="1750909">
                  <a:extLst>
                    <a:ext uri="{9D8B030D-6E8A-4147-A177-3AD203B41FA5}">
                      <a16:colId xmlns:a16="http://schemas.microsoft.com/office/drawing/2014/main" val="2286765424"/>
                    </a:ext>
                  </a:extLst>
                </a:gridCol>
                <a:gridCol w="1750909">
                  <a:extLst>
                    <a:ext uri="{9D8B030D-6E8A-4147-A177-3AD203B41FA5}">
                      <a16:colId xmlns:a16="http://schemas.microsoft.com/office/drawing/2014/main" val="3661819369"/>
                    </a:ext>
                  </a:extLst>
                </a:gridCol>
              </a:tblGrid>
              <a:tr h="462677">
                <a:tc>
                  <a:txBody>
                    <a:bodyPr/>
                    <a:lstStyle/>
                    <a:p>
                      <a:r>
                        <a:rPr lang="cs-CZ" sz="1400" dirty="0" err="1"/>
                        <a:t>Sabato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0" dirty="0">
                          <a:solidFill>
                            <a:schemeClr val="tx1"/>
                          </a:solidFill>
                        </a:rPr>
                        <a:t>11:00 - 13:25</a:t>
                      </a:r>
                      <a:endParaRPr lang="fr-FR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Largo Gemelli, 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G.113 Meda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342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102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670BDA-9001-55F6-6894-B8641E64B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EDDBCB61-B105-EA56-9FC3-A8DD8F0652C5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C55B998E-F482-FE77-C0DE-938D17C53F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E5BDA36F-6082-9F1C-2FD9-D4346518822D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B5F50854-3E30-11D5-AD99-D42C8938BBC1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Corso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</a:t>
            </a:r>
            <a:r>
              <a:rPr lang="cs-CZ" sz="4000" dirty="0">
                <a:solidFill>
                  <a:srgbClr val="FEFFFF"/>
                </a:solidFill>
              </a:rPr>
              <a:t> ONLINE</a:t>
            </a:r>
            <a:r>
              <a:rPr lang="it-IT" sz="4000" dirty="0">
                <a:solidFill>
                  <a:srgbClr val="FEFFFF"/>
                </a:solidFill>
              </a:rPr>
              <a:t> 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cs-CZ" sz="4000" b="1" dirty="0">
                <a:solidFill>
                  <a:schemeClr val="bg1"/>
                </a:solidFill>
              </a:rPr>
              <a:t>in lingua </a:t>
            </a:r>
            <a:r>
              <a:rPr lang="cs-CZ" sz="4000" b="1" dirty="0" err="1">
                <a:solidFill>
                  <a:schemeClr val="bg1"/>
                </a:solidFill>
              </a:rPr>
              <a:t>italiana</a:t>
            </a:r>
            <a:r>
              <a:rPr lang="cs-CZ" sz="4000" b="1" dirty="0">
                <a:solidFill>
                  <a:schemeClr val="bg1"/>
                </a:solidFill>
              </a:rPr>
              <a:t>: </a:t>
            </a:r>
            <a:r>
              <a:rPr lang="cs-CZ" sz="4000" b="1" dirty="0" err="1">
                <a:solidFill>
                  <a:schemeClr val="bg1"/>
                </a:solidFill>
              </a:rPr>
              <a:t>annuale</a:t>
            </a:r>
            <a:endParaRPr lang="it-IT" sz="4000" b="1" dirty="0">
              <a:solidFill>
                <a:schemeClr val="bg1"/>
              </a:solidFill>
            </a:endParaRP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DDD8FEA7-2F0F-2D5A-A06C-4EEAD66A74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713720" cy="435133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it-IT" sz="2000" b="1" noProof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(Livello principianti) ONLINE</a:t>
            </a:r>
          </a:p>
          <a:p>
            <a:pPr lvl="1">
              <a:lnSpc>
                <a:spcPct val="115000"/>
              </a:lnSpc>
            </a:pPr>
            <a:r>
              <a:rPr lang="it-IT" sz="2000" noProof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 </a:t>
            </a:r>
            <a:r>
              <a:rPr lang="it-IT" sz="2000" noProof="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Magalie</a:t>
            </a:r>
            <a:r>
              <a:rPr lang="it-IT" sz="2000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Courrier</a:t>
            </a:r>
            <a:endParaRPr lang="it-IT" sz="2000" noProof="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it-IT" sz="2000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it-IT" sz="2000" noProof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 ore </a:t>
            </a:r>
            <a:r>
              <a:rPr lang="it-IT" sz="2000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online </a:t>
            </a:r>
            <a:r>
              <a:rPr lang="it-IT" sz="2000" noProof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2 ore/ settimana (annuale):</a:t>
            </a:r>
          </a:p>
          <a:p>
            <a:pPr lvl="1">
              <a:lnSpc>
                <a:spcPct val="115000"/>
              </a:lnSpc>
            </a:pPr>
            <a:r>
              <a:rPr lang="it-IT" sz="2000" b="1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Lunedì : 17: 30 – 19:30 (20:30) </a:t>
            </a:r>
            <a:endParaRPr lang="it-IT" sz="2000" b="1" noProof="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it-IT" sz="2000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 ore asincrone: videolezioni a disposizione degli studenti</a:t>
            </a:r>
          </a:p>
          <a:p>
            <a:pPr lvl="1">
              <a:lnSpc>
                <a:spcPct val="115000"/>
              </a:lnSpc>
            </a:pPr>
            <a:endParaRPr lang="it-IT" sz="2000" noProof="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it-IT" sz="2000" noProof="0" dirty="0"/>
              <a:t>Corso </a:t>
            </a:r>
            <a:r>
              <a:rPr lang="it-IT" sz="2000" noProof="0" dirty="0" err="1"/>
              <a:t>Blackboard</a:t>
            </a:r>
            <a:r>
              <a:rPr lang="it-IT" sz="2000" noProof="0" dirty="0"/>
              <a:t>: 2025-AB0174-85203 LINGUA FRANCESE (2025-2026) (Corso principianti ONLINE - annuale) (</a:t>
            </a:r>
            <a:r>
              <a:rPr lang="it-IT" sz="2000" noProof="0" dirty="0" err="1"/>
              <a:t>Selda</a:t>
            </a:r>
            <a:r>
              <a:rPr lang="it-IT" sz="2000" noProof="0" dirty="0"/>
              <a:t>)</a:t>
            </a:r>
            <a:endParaRPr lang="it-IT" sz="1600" noProof="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4020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3205019" y="-55903"/>
            <a:ext cx="8793019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200" dirty="0" err="1">
                <a:solidFill>
                  <a:srgbClr val="FFFFFF"/>
                </a:solidFill>
              </a:rPr>
              <a:t>French</a:t>
            </a:r>
            <a:r>
              <a:rPr lang="cs-CZ" sz="3200" dirty="0">
                <a:solidFill>
                  <a:srgbClr val="FFFFFF"/>
                </a:solidFill>
              </a:rPr>
              <a:t> </a:t>
            </a:r>
            <a:r>
              <a:rPr lang="cs-CZ" sz="3200" dirty="0" err="1">
                <a:solidFill>
                  <a:srgbClr val="FFFFFF"/>
                </a:solidFill>
              </a:rPr>
              <a:t>language</a:t>
            </a:r>
            <a:r>
              <a:rPr lang="cs-CZ" sz="3200" dirty="0">
                <a:solidFill>
                  <a:srgbClr val="FFFFFF"/>
                </a:solidFill>
              </a:rPr>
              <a:t> </a:t>
            </a:r>
            <a:r>
              <a:rPr lang="it-IT" sz="3200" dirty="0">
                <a:solidFill>
                  <a:srgbClr val="FEFFFF"/>
                </a:solidFill>
              </a:rPr>
              <a:t>(</a:t>
            </a:r>
            <a:r>
              <a:rPr lang="it-IT" sz="3200" dirty="0" err="1">
                <a:solidFill>
                  <a:srgbClr val="FEFFFF"/>
                </a:solidFill>
              </a:rPr>
              <a:t>SeLdA</a:t>
            </a:r>
            <a:r>
              <a:rPr lang="it-IT" sz="3200" dirty="0">
                <a:solidFill>
                  <a:srgbClr val="FEFFFF"/>
                </a:solidFill>
              </a:rPr>
              <a:t>)</a:t>
            </a:r>
            <a:r>
              <a:rPr lang="cs-CZ" sz="3200" dirty="0">
                <a:solidFill>
                  <a:srgbClr val="FEFFFF"/>
                </a:solidFill>
              </a:rPr>
              <a:t>: </a:t>
            </a:r>
            <a:r>
              <a:rPr lang="cs-CZ" sz="3200" dirty="0" err="1">
                <a:solidFill>
                  <a:srgbClr val="FEFFFF"/>
                </a:solidFill>
              </a:rPr>
              <a:t>course</a:t>
            </a:r>
            <a:r>
              <a:rPr lang="cs-CZ" sz="3200" dirty="0">
                <a:solidFill>
                  <a:srgbClr val="FEFFFF"/>
                </a:solidFill>
              </a:rPr>
              <a:t> </a:t>
            </a:r>
            <a:r>
              <a:rPr lang="cs-CZ" sz="3200" dirty="0" err="1">
                <a:solidFill>
                  <a:srgbClr val="FEFFFF"/>
                </a:solidFill>
              </a:rPr>
              <a:t>taught</a:t>
            </a:r>
            <a:r>
              <a:rPr lang="cs-CZ" sz="3200" dirty="0">
                <a:solidFill>
                  <a:srgbClr val="FEFFFF"/>
                </a:solidFill>
              </a:rPr>
              <a:t> in </a:t>
            </a:r>
            <a:r>
              <a:rPr lang="cs-CZ" sz="3200" dirty="0" err="1">
                <a:solidFill>
                  <a:srgbClr val="FEFFFF"/>
                </a:solidFill>
              </a:rPr>
              <a:t>English</a:t>
            </a:r>
            <a:r>
              <a:rPr lang="it-IT" sz="3200" dirty="0">
                <a:solidFill>
                  <a:srgbClr val="FEFFFF"/>
                </a:solidFill>
              </a:rPr>
              <a:t> </a:t>
            </a:r>
            <a:endParaRPr lang="cs-CZ" sz="3200" dirty="0">
              <a:solidFill>
                <a:srgbClr val="FEFFFF"/>
              </a:solidFill>
            </a:endParaRP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8007BE2-4362-895C-3EF4-37B1D2F8F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4426" y="1278691"/>
            <a:ext cx="8805167" cy="5050989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FRENCH LANGUAGE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International Relations and Global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ffairs (IRGA), Communication management (COMMA), Finance, </a:t>
            </a:r>
            <a:r>
              <a:rPr lang="it-IT" sz="1800" dirty="0" err="1">
                <a:cs typeface="Arial" panose="020B0604020202020204" pitchFamily="34" charset="0"/>
              </a:rPr>
              <a:t>Undergraduate</a:t>
            </a:r>
            <a:r>
              <a:rPr lang="it-IT" sz="1800" dirty="0">
                <a:cs typeface="Arial" panose="020B0604020202020204" pitchFamily="34" charset="0"/>
              </a:rPr>
              <a:t> </a:t>
            </a:r>
            <a:r>
              <a:rPr lang="it-IT" sz="1800" dirty="0" err="1">
                <a:cs typeface="Arial" panose="020B0604020202020204" pitchFamily="34" charset="0"/>
              </a:rPr>
              <a:t>program</a:t>
            </a:r>
            <a:r>
              <a:rPr lang="it-IT" sz="1800" dirty="0">
                <a:cs typeface="Arial" panose="020B0604020202020204" pitchFamily="34" charset="0"/>
              </a:rPr>
              <a:t> in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Psychology</a:t>
            </a:r>
          </a:p>
          <a:p>
            <a:pPr lvl="1">
              <a:lnSpc>
                <a:spcPct val="115000"/>
              </a:lnSpc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Ms.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Elisa </a:t>
            </a:r>
            <a:r>
              <a:rPr lang="en-GB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Verrecchia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semester :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 hours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hours/ week)</a:t>
            </a:r>
            <a:endParaRPr lang="en-GB" sz="18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en-GB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 semester : 40 hours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(4 hours/ week)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Corso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Blackboard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</a:p>
          <a:p>
            <a:pPr lvl="2"/>
            <a:r>
              <a:rPr lang="fr-FR" sz="1800" dirty="0"/>
              <a:t>2025-KFG924-26415</a:t>
            </a:r>
            <a:r>
              <a:rPr lang="cs-CZ" sz="1800" dirty="0"/>
              <a:t> </a:t>
            </a:r>
            <a:r>
              <a:rPr lang="en-US" sz="1800" dirty="0"/>
              <a:t>FRENCH LANGUAGE (2025-2026) (Selda) For </a:t>
            </a:r>
            <a:r>
              <a:rPr lang="en-US" sz="1800" dirty="0" err="1"/>
              <a:t>Irga</a:t>
            </a:r>
            <a:r>
              <a:rPr lang="en-US" sz="1800" dirty="0"/>
              <a:t>, Comma, Finance, Psychology (All Levels)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sz="1800" dirty="0">
              <a:highlight>
                <a:srgbClr val="FFFF00"/>
              </a:highlight>
            </a:endParaRPr>
          </a:p>
          <a:p>
            <a:endParaRPr lang="en-GB" sz="1800" dirty="0">
              <a:highlight>
                <a:srgbClr val="FFFF00"/>
              </a:highlight>
            </a:endParaRPr>
          </a:p>
          <a:p>
            <a:endParaRPr lang="en-GB" sz="1800" dirty="0">
              <a:highlight>
                <a:srgbClr val="FFFF00"/>
              </a:highlight>
            </a:endParaRPr>
          </a:p>
        </p:txBody>
      </p:sp>
      <p:graphicFrame>
        <p:nvGraphicFramePr>
          <p:cNvPr id="20" name="Tabulka 19">
            <a:extLst>
              <a:ext uri="{FF2B5EF4-FFF2-40B4-BE49-F238E27FC236}">
                <a16:creationId xmlns:a16="http://schemas.microsoft.com/office/drawing/2014/main" id="{20AFF4F7-313F-609D-D9E5-7DDA9EBA8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672824"/>
              </p:ext>
            </p:extLst>
          </p:nvPr>
        </p:nvGraphicFramePr>
        <p:xfrm>
          <a:off x="1482517" y="3155504"/>
          <a:ext cx="5095488" cy="5213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3872">
                  <a:extLst>
                    <a:ext uri="{9D8B030D-6E8A-4147-A177-3AD203B41FA5}">
                      <a16:colId xmlns:a16="http://schemas.microsoft.com/office/drawing/2014/main" val="2635519961"/>
                    </a:ext>
                  </a:extLst>
                </a:gridCol>
                <a:gridCol w="1273872">
                  <a:extLst>
                    <a:ext uri="{9D8B030D-6E8A-4147-A177-3AD203B41FA5}">
                      <a16:colId xmlns:a16="http://schemas.microsoft.com/office/drawing/2014/main" val="3003497933"/>
                    </a:ext>
                  </a:extLst>
                </a:gridCol>
                <a:gridCol w="1273872">
                  <a:extLst>
                    <a:ext uri="{9D8B030D-6E8A-4147-A177-3AD203B41FA5}">
                      <a16:colId xmlns:a16="http://schemas.microsoft.com/office/drawing/2014/main" val="1890544602"/>
                    </a:ext>
                  </a:extLst>
                </a:gridCol>
                <a:gridCol w="1273872">
                  <a:extLst>
                    <a:ext uri="{9D8B030D-6E8A-4147-A177-3AD203B41FA5}">
                      <a16:colId xmlns:a16="http://schemas.microsoft.com/office/drawing/2014/main" val="1508497190"/>
                    </a:ext>
                  </a:extLst>
                </a:gridCol>
              </a:tblGrid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16:30 - 18:30 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MR.413/A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340960"/>
                  </a:ext>
                </a:extLst>
              </a:tr>
            </a:tbl>
          </a:graphicData>
        </a:graphic>
      </p:graphicFrame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12DEA262-C91A-15B2-477C-4BD84D4C5C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172199"/>
              </p:ext>
            </p:extLst>
          </p:nvPr>
        </p:nvGraphicFramePr>
        <p:xfrm>
          <a:off x="1482517" y="4193576"/>
          <a:ext cx="5095488" cy="9185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6792">
                  <a:extLst>
                    <a:ext uri="{9D8B030D-6E8A-4147-A177-3AD203B41FA5}">
                      <a16:colId xmlns:a16="http://schemas.microsoft.com/office/drawing/2014/main" val="2649500093"/>
                    </a:ext>
                  </a:extLst>
                </a:gridCol>
                <a:gridCol w="1360952">
                  <a:extLst>
                    <a:ext uri="{9D8B030D-6E8A-4147-A177-3AD203B41FA5}">
                      <a16:colId xmlns:a16="http://schemas.microsoft.com/office/drawing/2014/main" val="3899276641"/>
                    </a:ext>
                  </a:extLst>
                </a:gridCol>
                <a:gridCol w="1273872">
                  <a:extLst>
                    <a:ext uri="{9D8B030D-6E8A-4147-A177-3AD203B41FA5}">
                      <a16:colId xmlns:a16="http://schemas.microsoft.com/office/drawing/2014/main" val="532260711"/>
                    </a:ext>
                  </a:extLst>
                </a:gridCol>
                <a:gridCol w="1273872">
                  <a:extLst>
                    <a:ext uri="{9D8B030D-6E8A-4147-A177-3AD203B41FA5}">
                      <a16:colId xmlns:a16="http://schemas.microsoft.com/office/drawing/2014/main" val="2430005442"/>
                    </a:ext>
                  </a:extLst>
                </a:gridCol>
              </a:tblGrid>
              <a:tr h="411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</a:rPr>
                        <a:t>16:30 - 18:30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MR.413/A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84166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dirty="0">
                          <a:effectLst/>
                        </a:rPr>
                        <a:t>16</a:t>
                      </a:r>
                      <a:r>
                        <a:rPr lang="fr-FR" sz="1300" dirty="0">
                          <a:effectLst/>
                        </a:rPr>
                        <a:t>:30 - 1</a:t>
                      </a:r>
                      <a:r>
                        <a:rPr lang="cs-CZ" sz="1300" dirty="0">
                          <a:effectLst/>
                        </a:rPr>
                        <a:t>8</a:t>
                      </a:r>
                      <a:r>
                        <a:rPr lang="fr-FR" sz="1300" dirty="0">
                          <a:effectLst/>
                        </a:rPr>
                        <a:t>:30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</a:rPr>
                        <a:t>Via </a:t>
                      </a:r>
                      <a:r>
                        <a:rPr lang="fr-FR" sz="1300" dirty="0" err="1">
                          <a:effectLst/>
                        </a:rPr>
                        <a:t>Morozzo</a:t>
                      </a:r>
                      <a:r>
                        <a:rPr lang="fr-FR" sz="1300" dirty="0">
                          <a:effectLst/>
                        </a:rPr>
                        <a:t> </a:t>
                      </a:r>
                      <a:r>
                        <a:rPr lang="fr-FR" sz="1300" dirty="0" err="1">
                          <a:effectLst/>
                        </a:rPr>
                        <a:t>della</a:t>
                      </a:r>
                      <a:r>
                        <a:rPr lang="fr-FR" sz="1300" dirty="0">
                          <a:effectLst/>
                        </a:rPr>
                        <a:t> Rocca, 2/A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400" dirty="0"/>
                        <a:t>MR.111/B</a:t>
                      </a:r>
                      <a:r>
                        <a:rPr lang="cs-CZ" sz="1400" dirty="0"/>
                        <a:t> 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922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977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Inizio corsi nel primo semestre : 29 settembre 2025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altLang="it-IT" noProof="1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Programmi e orari : </a:t>
            </a:r>
            <a:r>
              <a:rPr lang="cs-CZ" altLang="it-IT" noProof="1">
                <a:hlinkClick r:id="rId4"/>
              </a:rPr>
              <a:t>https://milano.unicatt.it/polo-studenti-e-didattica-programmi-dei-corsi-orari-delle-lezioni</a:t>
            </a:r>
            <a:r>
              <a:rPr lang="cs-CZ" altLang="it-IT" noProof="1"/>
              <a:t>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Selezionare tipologia del corso : SELDA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Cerca in corsi, docenti e insegnamenti: inserire il cognome del formatore</a:t>
            </a:r>
          </a:p>
          <a:p>
            <a:pPr lvl="1" algn="l"/>
            <a:r>
              <a:rPr lang="cs-CZ" altLang="it-IT" noProof="1"/>
              <a:t>-&gt; Courrier/ Durand/ Guasco/ Orione/ Verrecchia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400" noProof="1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400" noProof="1"/>
              <a:t>Svolgimento dei corsi in presenza</a:t>
            </a:r>
          </a:p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621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cs-CZ" sz="4000" b="1" dirty="0" err="1">
                <a:solidFill>
                  <a:srgbClr val="FEFFFF"/>
                </a:solidFill>
              </a:rPr>
              <a:t>Scelta</a:t>
            </a:r>
            <a:r>
              <a:rPr lang="cs-CZ" sz="4000" b="1" dirty="0">
                <a:solidFill>
                  <a:srgbClr val="FEFFFF"/>
                </a:solidFill>
              </a:rPr>
              <a:t> dei </a:t>
            </a:r>
            <a:r>
              <a:rPr lang="cs-CZ" sz="4000" b="1" dirty="0" err="1">
                <a:solidFill>
                  <a:srgbClr val="FEFFFF"/>
                </a:solidFill>
              </a:rPr>
              <a:t>corsi</a:t>
            </a:r>
            <a:r>
              <a:rPr lang="cs-CZ" sz="4000" b="1" dirty="0">
                <a:solidFill>
                  <a:srgbClr val="FEFFFF"/>
                </a:solidFill>
              </a:rPr>
              <a:t>: </a:t>
            </a:r>
            <a:r>
              <a:rPr lang="cs-CZ" sz="4000" b="1" dirty="0" err="1">
                <a:solidFill>
                  <a:srgbClr val="FEFFFF"/>
                </a:solidFill>
              </a:rPr>
              <a:t>autovalutazione</a:t>
            </a:r>
            <a:r>
              <a:rPr lang="it-IT" sz="4000" b="1" dirty="0">
                <a:solidFill>
                  <a:srgbClr val="FEFFFF"/>
                </a:solidFill>
              </a:rPr>
              <a:t> </a:t>
            </a:r>
            <a:endParaRPr lang="cs-CZ" sz="4000" b="1" dirty="0">
              <a:solidFill>
                <a:srgbClr val="FEFFFF"/>
              </a:solidFill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2BD37B5B-70E2-888C-0E26-65EF9988ED0F}"/>
              </a:ext>
            </a:extLst>
          </p:cNvPr>
          <p:cNvSpPr txBox="1">
            <a:spLocks/>
          </p:cNvSpPr>
          <p:nvPr/>
        </p:nvSpPr>
        <p:spPr>
          <a:xfrm>
            <a:off x="838200" y="1553151"/>
            <a:ext cx="11044382" cy="51737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Sono principiante assoluto: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semestre: LINGUA FRANCESE (Livello principianti) (dott.ssa Guasco)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(Livello principianti) (dott.ssa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Orione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 semestre : LINGUA FRANCESE (Livello principianti) (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Orione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e II semestre: 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(Livello principianti) </a:t>
            </a:r>
            <a:r>
              <a:rPr lang="fr-FR" sz="1800" dirty="0"/>
              <a:t>ONLINE </a:t>
            </a:r>
            <a:r>
              <a:rPr lang="cs-CZ" sz="1800" dirty="0"/>
              <a:t>(</a:t>
            </a:r>
            <a:r>
              <a:rPr lang="cs-CZ" sz="1800" dirty="0" err="1"/>
              <a:t>dott.ssa</a:t>
            </a:r>
            <a:r>
              <a:rPr lang="cs-CZ" sz="1800" dirty="0"/>
              <a:t> </a:t>
            </a:r>
            <a:r>
              <a:rPr lang="cs-CZ" sz="1800" dirty="0" err="1"/>
              <a:t>Courrier</a:t>
            </a:r>
            <a:r>
              <a:rPr lang="cs-CZ" sz="1800" dirty="0"/>
              <a:t>)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 una conoscenza di base del francese: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semestre: LINGUA FRANCESE (Livello principianti) (dott.ssa Guasco)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(Livello principianti) (dott.ssa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Orione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inserimento graduale dello studente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e II semestre: 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(Livello principianti) </a:t>
            </a:r>
            <a:r>
              <a:rPr lang="fr-FR" sz="1800" dirty="0"/>
              <a:t>ONLINE </a:t>
            </a:r>
            <a:r>
              <a:rPr lang="cs-CZ" sz="1800" dirty="0"/>
              <a:t>(</a:t>
            </a:r>
            <a:r>
              <a:rPr lang="cs-CZ" sz="1800" dirty="0" err="1"/>
              <a:t>dott.ssa</a:t>
            </a:r>
            <a:r>
              <a:rPr lang="cs-CZ" sz="1800" dirty="0"/>
              <a:t> </a:t>
            </a:r>
            <a:r>
              <a:rPr lang="cs-CZ" sz="1800" dirty="0" err="1"/>
              <a:t>Courrier</a:t>
            </a:r>
            <a:r>
              <a:rPr lang="cs-CZ" sz="1800" dirty="0"/>
              <a:t>) 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inserimento graduale dello studente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t-IT" sz="1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 semestre : LINGUA FRANCESE (Livello intermedio) (dott.ssa </a:t>
            </a:r>
            <a:r>
              <a:rPr lang="cs-CZ" sz="1800" b="1" u="sng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Durand</a:t>
            </a:r>
            <a:r>
              <a:rPr lang="it-IT" sz="1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Frequento il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Corso di laurea in Economia e gestione aziendale tardo-pomeridiano serale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 semestre: LINGUA FRANCESE (Corso sezione pomeridiano-serale) (dott.ssa Verrecchia)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student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International Relations and Global Affairs (IRGA), </a:t>
            </a:r>
            <a:r>
              <a:rPr lang="it-IT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Communication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management (COMMA), Finance, </a:t>
            </a:r>
            <a:r>
              <a:rPr lang="it-IT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Undergraduate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</a:t>
            </a:r>
            <a:r>
              <a:rPr lang="it-IT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Psychology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and II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semester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FRENCH LANGUAGE (Ms. Elisa Verrecchia)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altLang="it-IT" sz="1800" noProof="1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altLang="it-IT" noProof="1">
              <a:latin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246007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F3864"/>
      </a:accent1>
      <a:accent2>
        <a:srgbClr val="ED7D31"/>
      </a:accent2>
      <a:accent3>
        <a:srgbClr val="A5A5A5"/>
      </a:accent3>
      <a:accent4>
        <a:srgbClr val="FFC000"/>
      </a:accent4>
      <a:accent5>
        <a:srgbClr val="1F3864"/>
      </a:accent5>
      <a:accent6>
        <a:srgbClr val="70AD47"/>
      </a:accent6>
      <a:hlink>
        <a:srgbClr val="1F3864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2522</TotalTime>
  <Words>1258</Words>
  <Application>Microsoft Office PowerPoint</Application>
  <PresentationFormat>Širokoúhlá obrazovka</PresentationFormat>
  <Paragraphs>220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Corsi di Lingua francese (Milano) a.a. 2025 - 2026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Dankova Klara (klara.dankova)</dc:creator>
  <cp:lastModifiedBy>User</cp:lastModifiedBy>
  <cp:revision>100</cp:revision>
  <dcterms:created xsi:type="dcterms:W3CDTF">2021-04-17T13:24:04Z</dcterms:created>
  <dcterms:modified xsi:type="dcterms:W3CDTF">2025-11-20T12:31:22Z</dcterms:modified>
</cp:coreProperties>
</file>