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2"/>
    <p:sldMasterId id="2147483683" r:id="rId3"/>
    <p:sldMasterId id="2147483696" r:id="rId4"/>
  </p:sldMasterIdLst>
  <p:notesMasterIdLst>
    <p:notesMasterId r:id="rId28"/>
  </p:notesMasterIdLst>
  <p:handoutMasterIdLst>
    <p:handoutMasterId r:id="rId29"/>
  </p:handoutMasterIdLst>
  <p:sldIdLst>
    <p:sldId id="286" r:id="rId5"/>
    <p:sldId id="348" r:id="rId6"/>
    <p:sldId id="351" r:id="rId7"/>
    <p:sldId id="371" r:id="rId8"/>
    <p:sldId id="367" r:id="rId9"/>
    <p:sldId id="370" r:id="rId10"/>
    <p:sldId id="346" r:id="rId11"/>
    <p:sldId id="361" r:id="rId12"/>
    <p:sldId id="355" r:id="rId13"/>
    <p:sldId id="358" r:id="rId14"/>
    <p:sldId id="364" r:id="rId15"/>
    <p:sldId id="343" r:id="rId16"/>
    <p:sldId id="357" r:id="rId17"/>
    <p:sldId id="368" r:id="rId18"/>
    <p:sldId id="339" r:id="rId19"/>
    <p:sldId id="353" r:id="rId20"/>
    <p:sldId id="360" r:id="rId21"/>
    <p:sldId id="356" r:id="rId22"/>
    <p:sldId id="363" r:id="rId23"/>
    <p:sldId id="347" r:id="rId24"/>
    <p:sldId id="352" r:id="rId25"/>
    <p:sldId id="369" r:id="rId26"/>
    <p:sldId id="350" r:id="rId27"/>
  </p:sldIdLst>
  <p:sldSz cx="9144000" cy="6858000" type="screen4x3"/>
  <p:notesSz cx="6797675" cy="9926638"/>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79CC93D-E52E-4D84-901B-11D7331DD495}">
          <p14:sldIdLst>
            <p14:sldId id="286"/>
            <p14:sldId id="348"/>
            <p14:sldId id="351"/>
            <p14:sldId id="371"/>
            <p14:sldId id="367"/>
            <p14:sldId id="370"/>
            <p14:sldId id="346"/>
            <p14:sldId id="361"/>
            <p14:sldId id="355"/>
            <p14:sldId id="358"/>
            <p14:sldId id="364"/>
            <p14:sldId id="343"/>
            <p14:sldId id="357"/>
            <p14:sldId id="368"/>
            <p14:sldId id="339"/>
            <p14:sldId id="353"/>
            <p14:sldId id="360"/>
            <p14:sldId id="356"/>
            <p14:sldId id="363"/>
            <p14:sldId id="347"/>
            <p14:sldId id="352"/>
            <p14:sldId id="369"/>
            <p14:sldId id="35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F6F8"/>
    <a:srgbClr val="F9F9F9"/>
    <a:srgbClr val="003300"/>
    <a:srgbClr val="FFFF66"/>
    <a:srgbClr val="3A6985"/>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p:cViewPr varScale="1">
        <p:scale>
          <a:sx n="107" d="100"/>
          <a:sy n="107" d="100"/>
        </p:scale>
        <p:origin x="17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24/10/2022</a:t>
            </a:fld>
            <a:endParaRPr lang="it-IT"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170650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it-IT" sz="1200"/>
            </a:lvl1pPr>
          </a:lstStyle>
          <a:p>
            <a:fld id="{48AEF76B-3757-4A0B-AF93-28494465C1DD}" type="datetimeFigureOut">
              <a:pPr/>
              <a:t>24/10/2022</a:t>
            </a:fld>
            <a:endParaRPr lang="it-IT"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it-IT" sz="1200"/>
            </a:lvl1pPr>
          </a:lstStyle>
          <a:p>
            <a:endParaRPr lang="it-IT"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it-IT" sz="1200"/>
            </a:lvl1pPr>
          </a:lstStyle>
          <a:p>
            <a:fld id="{75693FD4-8F83-4EF7-AC3F-0DC0388986B0}" type="slidenum">
              <a:pPr/>
              <a:t>‹N›</a:t>
            </a:fld>
            <a:endParaRPr lang="it-IT" dirty="0"/>
          </a:p>
        </p:txBody>
      </p:sp>
    </p:spTree>
    <p:extLst>
      <p:ext uri="{BB962C8B-B14F-4D97-AF65-F5344CB8AC3E}">
        <p14:creationId xmlns:p14="http://schemas.microsoft.com/office/powerpoint/2010/main" val="275672594"/>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a:t>
            </a:fld>
            <a:endParaRPr lang="it-IT" dirty="0"/>
          </a:p>
        </p:txBody>
      </p:sp>
    </p:spTree>
    <p:extLst>
      <p:ext uri="{BB962C8B-B14F-4D97-AF65-F5344CB8AC3E}">
        <p14:creationId xmlns:p14="http://schemas.microsoft.com/office/powerpoint/2010/main" val="165063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10</a:t>
            </a:fld>
            <a:endParaRPr lang="it-IT" dirty="0"/>
          </a:p>
        </p:txBody>
      </p:sp>
    </p:spTree>
    <p:extLst>
      <p:ext uri="{BB962C8B-B14F-4D97-AF65-F5344CB8AC3E}">
        <p14:creationId xmlns:p14="http://schemas.microsoft.com/office/powerpoint/2010/main" val="397158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11</a:t>
            </a:fld>
            <a:endParaRPr lang="it-IT" dirty="0"/>
          </a:p>
        </p:txBody>
      </p:sp>
    </p:spTree>
    <p:extLst>
      <p:ext uri="{BB962C8B-B14F-4D97-AF65-F5344CB8AC3E}">
        <p14:creationId xmlns:p14="http://schemas.microsoft.com/office/powerpoint/2010/main" val="296034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12</a:t>
            </a:fld>
            <a:endParaRPr lang="it-IT" dirty="0"/>
          </a:p>
        </p:txBody>
      </p:sp>
    </p:spTree>
    <p:extLst>
      <p:ext uri="{BB962C8B-B14F-4D97-AF65-F5344CB8AC3E}">
        <p14:creationId xmlns:p14="http://schemas.microsoft.com/office/powerpoint/2010/main" val="87975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13</a:t>
            </a:fld>
            <a:endParaRPr lang="it-IT" dirty="0"/>
          </a:p>
        </p:txBody>
      </p:sp>
    </p:spTree>
    <p:extLst>
      <p:ext uri="{BB962C8B-B14F-4D97-AF65-F5344CB8AC3E}">
        <p14:creationId xmlns:p14="http://schemas.microsoft.com/office/powerpoint/2010/main" val="350809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14</a:t>
            </a:fld>
            <a:endParaRPr lang="it-IT" dirty="0"/>
          </a:p>
        </p:txBody>
      </p:sp>
    </p:spTree>
    <p:extLst>
      <p:ext uri="{BB962C8B-B14F-4D97-AF65-F5344CB8AC3E}">
        <p14:creationId xmlns:p14="http://schemas.microsoft.com/office/powerpoint/2010/main" val="158871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15</a:t>
            </a:fld>
            <a:endParaRPr lang="it-IT" dirty="0"/>
          </a:p>
        </p:txBody>
      </p:sp>
    </p:spTree>
    <p:extLst>
      <p:ext uri="{BB962C8B-B14F-4D97-AF65-F5344CB8AC3E}">
        <p14:creationId xmlns:p14="http://schemas.microsoft.com/office/powerpoint/2010/main" val="3661975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16</a:t>
            </a:fld>
            <a:endParaRPr lang="it-IT" dirty="0"/>
          </a:p>
        </p:txBody>
      </p:sp>
    </p:spTree>
    <p:extLst>
      <p:ext uri="{BB962C8B-B14F-4D97-AF65-F5344CB8AC3E}">
        <p14:creationId xmlns:p14="http://schemas.microsoft.com/office/powerpoint/2010/main" val="260669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17</a:t>
            </a:fld>
            <a:endParaRPr lang="it-IT" dirty="0"/>
          </a:p>
        </p:txBody>
      </p:sp>
    </p:spTree>
    <p:extLst>
      <p:ext uri="{BB962C8B-B14F-4D97-AF65-F5344CB8AC3E}">
        <p14:creationId xmlns:p14="http://schemas.microsoft.com/office/powerpoint/2010/main" val="15237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18</a:t>
            </a:fld>
            <a:endParaRPr lang="it-IT" dirty="0"/>
          </a:p>
        </p:txBody>
      </p:sp>
    </p:spTree>
    <p:extLst>
      <p:ext uri="{BB962C8B-B14F-4D97-AF65-F5344CB8AC3E}">
        <p14:creationId xmlns:p14="http://schemas.microsoft.com/office/powerpoint/2010/main" val="198212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19</a:t>
            </a:fld>
            <a:endParaRPr lang="it-IT" dirty="0"/>
          </a:p>
        </p:txBody>
      </p:sp>
    </p:spTree>
    <p:extLst>
      <p:ext uri="{BB962C8B-B14F-4D97-AF65-F5344CB8AC3E}">
        <p14:creationId xmlns:p14="http://schemas.microsoft.com/office/powerpoint/2010/main" val="25485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a:t>
            </a:fld>
            <a:endParaRPr lang="it-IT" dirty="0"/>
          </a:p>
        </p:txBody>
      </p:sp>
    </p:spTree>
    <p:extLst>
      <p:ext uri="{BB962C8B-B14F-4D97-AF65-F5344CB8AC3E}">
        <p14:creationId xmlns:p14="http://schemas.microsoft.com/office/powerpoint/2010/main" val="175699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20</a:t>
            </a:fld>
            <a:endParaRPr lang="it-IT" dirty="0"/>
          </a:p>
        </p:txBody>
      </p:sp>
    </p:spTree>
    <p:extLst>
      <p:ext uri="{BB962C8B-B14F-4D97-AF65-F5344CB8AC3E}">
        <p14:creationId xmlns:p14="http://schemas.microsoft.com/office/powerpoint/2010/main" val="4161262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21</a:t>
            </a:fld>
            <a:endParaRPr lang="it-IT" dirty="0"/>
          </a:p>
        </p:txBody>
      </p:sp>
    </p:spTree>
    <p:extLst>
      <p:ext uri="{BB962C8B-B14F-4D97-AF65-F5344CB8AC3E}">
        <p14:creationId xmlns:p14="http://schemas.microsoft.com/office/powerpoint/2010/main" val="182224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22</a:t>
            </a:fld>
            <a:endParaRPr lang="it-IT" dirty="0"/>
          </a:p>
        </p:txBody>
      </p:sp>
    </p:spTree>
    <p:extLst>
      <p:ext uri="{BB962C8B-B14F-4D97-AF65-F5344CB8AC3E}">
        <p14:creationId xmlns:p14="http://schemas.microsoft.com/office/powerpoint/2010/main" val="1923980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23</a:t>
            </a:fld>
            <a:endParaRPr lang="it-IT" dirty="0"/>
          </a:p>
        </p:txBody>
      </p:sp>
    </p:spTree>
    <p:extLst>
      <p:ext uri="{BB962C8B-B14F-4D97-AF65-F5344CB8AC3E}">
        <p14:creationId xmlns:p14="http://schemas.microsoft.com/office/powerpoint/2010/main" val="362076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3</a:t>
            </a:fld>
            <a:endParaRPr lang="it-IT" dirty="0"/>
          </a:p>
        </p:txBody>
      </p:sp>
    </p:spTree>
    <p:extLst>
      <p:ext uri="{BB962C8B-B14F-4D97-AF65-F5344CB8AC3E}">
        <p14:creationId xmlns:p14="http://schemas.microsoft.com/office/powerpoint/2010/main" val="414112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4</a:t>
            </a:fld>
            <a:endParaRPr lang="it-IT" dirty="0"/>
          </a:p>
        </p:txBody>
      </p:sp>
    </p:spTree>
    <p:extLst>
      <p:ext uri="{BB962C8B-B14F-4D97-AF65-F5344CB8AC3E}">
        <p14:creationId xmlns:p14="http://schemas.microsoft.com/office/powerpoint/2010/main" val="413642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5</a:t>
            </a:fld>
            <a:endParaRPr lang="it-IT" dirty="0"/>
          </a:p>
        </p:txBody>
      </p:sp>
    </p:spTree>
    <p:extLst>
      <p:ext uri="{BB962C8B-B14F-4D97-AF65-F5344CB8AC3E}">
        <p14:creationId xmlns:p14="http://schemas.microsoft.com/office/powerpoint/2010/main" val="176060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6</a:t>
            </a:fld>
            <a:endParaRPr lang="it-IT" dirty="0"/>
          </a:p>
        </p:txBody>
      </p:sp>
    </p:spTree>
    <p:extLst>
      <p:ext uri="{BB962C8B-B14F-4D97-AF65-F5344CB8AC3E}">
        <p14:creationId xmlns:p14="http://schemas.microsoft.com/office/powerpoint/2010/main" val="231106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7</a:t>
            </a:fld>
            <a:endParaRPr lang="it-IT" dirty="0"/>
          </a:p>
        </p:txBody>
      </p:sp>
    </p:spTree>
    <p:extLst>
      <p:ext uri="{BB962C8B-B14F-4D97-AF65-F5344CB8AC3E}">
        <p14:creationId xmlns:p14="http://schemas.microsoft.com/office/powerpoint/2010/main" val="70020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8</a:t>
            </a:fld>
            <a:endParaRPr lang="it-IT" dirty="0"/>
          </a:p>
        </p:txBody>
      </p:sp>
    </p:spTree>
    <p:extLst>
      <p:ext uri="{BB962C8B-B14F-4D97-AF65-F5344CB8AC3E}">
        <p14:creationId xmlns:p14="http://schemas.microsoft.com/office/powerpoint/2010/main" val="419167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9</a:t>
            </a:fld>
            <a:endParaRPr lang="it-IT" dirty="0"/>
          </a:p>
        </p:txBody>
      </p:sp>
    </p:spTree>
    <p:extLst>
      <p:ext uri="{BB962C8B-B14F-4D97-AF65-F5344CB8AC3E}">
        <p14:creationId xmlns:p14="http://schemas.microsoft.com/office/powerpoint/2010/main" val="207664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411A9-ACEF-4841-B678-DDD41372996B}"/>
              </a:ext>
            </a:extLst>
          </p:cNvPr>
          <p:cNvSpPr>
            <a:spLocks noGrp="1"/>
          </p:cNvSpPr>
          <p:nvPr>
            <p:ph type="title" hasCustomPrompt="1"/>
          </p:nvPr>
        </p:nvSpPr>
        <p:spPr>
          <a:xfrm>
            <a:off x="384497" y="2741476"/>
            <a:ext cx="8507983" cy="1656184"/>
          </a:xfrm>
          <a:prstGeom prst="rect">
            <a:avLst/>
          </a:prstGeom>
        </p:spPr>
        <p:txBody>
          <a:bodyPr anchor="b"/>
          <a:lstStyle>
            <a:lvl1pPr>
              <a:defRPr sz="2700">
                <a:solidFill>
                  <a:schemeClr val="bg1"/>
                </a:solidFill>
                <a:latin typeface="Georgia" panose="02040502050405020303" pitchFamily="18" charset="0"/>
              </a:defRPr>
            </a:lvl1pPr>
          </a:lstStyle>
          <a:p>
            <a:r>
              <a:rPr lang="it-IT" dirty="0"/>
              <a:t>Titolo capitolo</a:t>
            </a:r>
          </a:p>
        </p:txBody>
      </p:sp>
      <p:sp>
        <p:nvSpPr>
          <p:cNvPr id="3" name="Segnaposto testo 2">
            <a:extLst>
              <a:ext uri="{FF2B5EF4-FFF2-40B4-BE49-F238E27FC236}">
                <a16:creationId xmlns:a16="http://schemas.microsoft.com/office/drawing/2014/main" id="{06D4ADF1-376E-4D1E-A69D-F35F1BEDD71C}"/>
              </a:ext>
            </a:extLst>
          </p:cNvPr>
          <p:cNvSpPr>
            <a:spLocks noGrp="1"/>
          </p:cNvSpPr>
          <p:nvPr>
            <p:ph type="body" idx="1" hasCustomPrompt="1"/>
          </p:nvPr>
        </p:nvSpPr>
        <p:spPr>
          <a:xfrm>
            <a:off x="384496" y="4509120"/>
            <a:ext cx="8507983" cy="916378"/>
          </a:xfrm>
        </p:spPr>
        <p:txBody>
          <a:bodyPr>
            <a:normAutofit/>
          </a:bodyPr>
          <a:lstStyle>
            <a:lvl1pPr marL="0" indent="0">
              <a:buNone/>
              <a:defRPr sz="23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Sottotitolo/testo capitolo</a:t>
            </a:r>
          </a:p>
        </p:txBody>
      </p:sp>
      <p:sp>
        <p:nvSpPr>
          <p:cNvPr id="6" name="Segnaposto numero diapositiva 5">
            <a:extLst>
              <a:ext uri="{FF2B5EF4-FFF2-40B4-BE49-F238E27FC236}">
                <a16:creationId xmlns:a16="http://schemas.microsoft.com/office/drawing/2014/main" id="{C799CEC1-6774-47A8-B4EC-E5B7C09205FC}"/>
              </a:ext>
            </a:extLst>
          </p:cNvPr>
          <p:cNvSpPr>
            <a:spLocks noGrp="1"/>
          </p:cNvSpPr>
          <p:nvPr>
            <p:ph type="sldNum" sz="quarter" idx="12"/>
          </p:nvPr>
        </p:nvSpPr>
        <p:spPr>
          <a:xfrm>
            <a:off x="6835080" y="6511002"/>
            <a:ext cx="2057400" cy="337741"/>
          </a:xfrm>
        </p:spPr>
        <p:txBody>
          <a:bodyPr/>
          <a:lstStyle/>
          <a:p>
            <a:fld id="{CECDA79F-33A7-42EB-8C33-64E639F9CDC1}" type="slidenum">
              <a:rPr lang="it-IT" smtClean="0"/>
              <a:t>‹N›</a:t>
            </a:fld>
            <a:endParaRPr lang="it-IT" dirty="0"/>
          </a:p>
        </p:txBody>
      </p:sp>
    </p:spTree>
    <p:extLst>
      <p:ext uri="{BB962C8B-B14F-4D97-AF65-F5344CB8AC3E}">
        <p14:creationId xmlns:p14="http://schemas.microsoft.com/office/powerpoint/2010/main" val="187895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15B749BA-FF20-45E6-8264-F62471FE2C56}"/>
              </a:ext>
            </a:extLst>
          </p:cNvPr>
          <p:cNvSpPr>
            <a:spLocks noGrp="1"/>
          </p:cNvSpPr>
          <p:nvPr>
            <p:ph type="sldNum" sz="quarter" idx="12"/>
          </p:nvPr>
        </p:nvSpPr>
        <p:spPr/>
        <p:txBody>
          <a:bodyPr/>
          <a:lstStyle/>
          <a:p>
            <a:fld id="{CECDA79F-33A7-42EB-8C33-64E639F9CDC1}" type="slidenum">
              <a:rPr lang="it-IT" smtClean="0"/>
              <a:t>‹N›</a:t>
            </a:fld>
            <a:endParaRPr lang="it-IT" dirty="0"/>
          </a:p>
        </p:txBody>
      </p:sp>
    </p:spTree>
    <p:extLst>
      <p:ext uri="{BB962C8B-B14F-4D97-AF65-F5344CB8AC3E}">
        <p14:creationId xmlns:p14="http://schemas.microsoft.com/office/powerpoint/2010/main" val="371006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3037BC1-5CA1-479B-BBEE-AD207A4AE013}"/>
              </a:ext>
            </a:extLst>
          </p:cNvPr>
          <p:cNvSpPr>
            <a:spLocks noGrp="1"/>
          </p:cNvSpPr>
          <p:nvPr>
            <p:ph type="sldNum" sz="quarter" idx="12"/>
          </p:nvPr>
        </p:nvSpPr>
        <p:spPr/>
        <p:txBody>
          <a:bodyPr/>
          <a:lstStyle/>
          <a:p>
            <a:fld id="{14F507C0-A2FF-4299-BAF9-E80DCBBD298B}" type="slidenum">
              <a:rPr lang="it-IT" smtClean="0"/>
              <a:t>‹N›</a:t>
            </a:fld>
            <a:endParaRPr lang="it-IT" dirty="0"/>
          </a:p>
        </p:txBody>
      </p:sp>
      <p:sp>
        <p:nvSpPr>
          <p:cNvPr id="7" name="Segnaposto testo 8">
            <a:extLst>
              <a:ext uri="{FF2B5EF4-FFF2-40B4-BE49-F238E27FC236}">
                <a16:creationId xmlns:a16="http://schemas.microsoft.com/office/drawing/2014/main" id="{3B9B527D-2F53-4696-9AC4-89211087863F}"/>
              </a:ext>
            </a:extLst>
          </p:cNvPr>
          <p:cNvSpPr>
            <a:spLocks noGrp="1"/>
          </p:cNvSpPr>
          <p:nvPr>
            <p:ph type="body" sz="quarter" idx="13" hasCustomPrompt="1"/>
          </p:nvPr>
        </p:nvSpPr>
        <p:spPr>
          <a:xfrm>
            <a:off x="416426" y="1268760"/>
            <a:ext cx="8476054" cy="5040561"/>
          </a:xfrm>
        </p:spPr>
        <p:txBody>
          <a:bodyPr/>
          <a:lstStyle>
            <a:lvl1pPr>
              <a:defRPr baseline="0"/>
            </a:lvl1pPr>
          </a:lstStyle>
          <a:p>
            <a:pPr lvl="0"/>
            <a:r>
              <a:rPr lang="it-IT" dirty="0"/>
              <a:t>Testo</a:t>
            </a:r>
          </a:p>
        </p:txBody>
      </p:sp>
      <p:sp>
        <p:nvSpPr>
          <p:cNvPr id="8" name="Segnaposto titolo 1">
            <a:extLst>
              <a:ext uri="{FF2B5EF4-FFF2-40B4-BE49-F238E27FC236}">
                <a16:creationId xmlns:a16="http://schemas.microsoft.com/office/drawing/2014/main" id="{4530AC1E-8382-43AF-B811-C0222122DF24}"/>
              </a:ext>
            </a:extLst>
          </p:cNvPr>
          <p:cNvSpPr>
            <a:spLocks noGrp="1"/>
          </p:cNvSpPr>
          <p:nvPr>
            <p:ph type="title"/>
          </p:nvPr>
        </p:nvSpPr>
        <p:spPr>
          <a:xfrm>
            <a:off x="391989" y="206121"/>
            <a:ext cx="5620172" cy="630592"/>
          </a:xfrm>
          <a:prstGeom prst="rect">
            <a:avLst/>
          </a:prstGeom>
        </p:spPr>
        <p:txBody>
          <a:bodyPr vert="horz" lIns="91440" tIns="45720" rIns="91440" bIns="45720" rtlCol="0" anchor="ctr">
            <a:normAutofit/>
          </a:bodyPr>
          <a:lstStyle/>
          <a:p>
            <a:r>
              <a:rPr lang="it-IT" dirty="0"/>
              <a:t>Titolo</a:t>
            </a:r>
          </a:p>
        </p:txBody>
      </p:sp>
      <p:sp>
        <p:nvSpPr>
          <p:cNvPr id="9" name="Segnaposto piè di pagina 4">
            <a:extLst>
              <a:ext uri="{FF2B5EF4-FFF2-40B4-BE49-F238E27FC236}">
                <a16:creationId xmlns:a16="http://schemas.microsoft.com/office/drawing/2014/main" id="{116DD68C-36ED-4FC5-B7B9-A345098475DE}"/>
              </a:ext>
            </a:extLst>
          </p:cNvPr>
          <p:cNvSpPr>
            <a:spLocks noGrp="1"/>
          </p:cNvSpPr>
          <p:nvPr>
            <p:ph type="ftr" sz="quarter" idx="3"/>
          </p:nvPr>
        </p:nvSpPr>
        <p:spPr>
          <a:xfrm>
            <a:off x="107505" y="6511002"/>
            <a:ext cx="7992888"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it-IT" dirty="0"/>
              <a:t>Funzione Gestione Carriera e Servizi agli Studenti   -   Report al 12 Novembre 2020</a:t>
            </a:r>
          </a:p>
        </p:txBody>
      </p:sp>
    </p:spTree>
    <p:extLst>
      <p:ext uri="{BB962C8B-B14F-4D97-AF65-F5344CB8AC3E}">
        <p14:creationId xmlns:p14="http://schemas.microsoft.com/office/powerpoint/2010/main" val="5128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D532B7-0178-4513-8CBF-72A1123FE88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C2A69274-D762-4A6F-83E4-9D90B6777D92}"/>
              </a:ext>
            </a:extLst>
          </p:cNvPr>
          <p:cNvSpPr>
            <a:spLocks noGrp="1"/>
          </p:cNvSpPr>
          <p:nvPr>
            <p:ph type="sldNum" sz="quarter" idx="10"/>
          </p:nvPr>
        </p:nvSpPr>
        <p:spPr/>
        <p:txBody>
          <a:bodyPr/>
          <a:lstStyle/>
          <a:p>
            <a:fld id="{14F507C0-A2FF-4299-BAF9-E80DCBBD298B}" type="slidenum">
              <a:rPr lang="it-IT" smtClean="0"/>
              <a:pPr/>
              <a:t>‹N›</a:t>
            </a:fld>
            <a:endParaRPr lang="it-IT" dirty="0"/>
          </a:p>
        </p:txBody>
      </p:sp>
      <p:sp>
        <p:nvSpPr>
          <p:cNvPr id="4" name="Segnaposto piè di pagina 3">
            <a:extLst>
              <a:ext uri="{FF2B5EF4-FFF2-40B4-BE49-F238E27FC236}">
                <a16:creationId xmlns:a16="http://schemas.microsoft.com/office/drawing/2014/main" id="{E87FE604-8207-4B5E-AC17-09E05CBACFA9}"/>
              </a:ext>
            </a:extLst>
          </p:cNvPr>
          <p:cNvSpPr>
            <a:spLocks noGrp="1"/>
          </p:cNvSpPr>
          <p:nvPr>
            <p:ph type="ftr" sz="quarter" idx="11"/>
          </p:nvPr>
        </p:nvSpPr>
        <p:spPr/>
        <p:txBody>
          <a:bodyPr/>
          <a:lstStyle/>
          <a:p>
            <a:r>
              <a:rPr lang="it-IT" dirty="0"/>
              <a:t>Funzione Gestione Carriera e Servizi agli Studenti   -   Report al 12 Novembre 2020</a:t>
            </a:r>
          </a:p>
        </p:txBody>
      </p:sp>
    </p:spTree>
    <p:extLst>
      <p:ext uri="{BB962C8B-B14F-4D97-AF65-F5344CB8AC3E}">
        <p14:creationId xmlns:p14="http://schemas.microsoft.com/office/powerpoint/2010/main" val="347001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3037BC1-5CA1-479B-BBEE-AD207A4AE013}"/>
              </a:ext>
            </a:extLst>
          </p:cNvPr>
          <p:cNvSpPr>
            <a:spLocks noGrp="1"/>
          </p:cNvSpPr>
          <p:nvPr>
            <p:ph type="sldNum" sz="quarter" idx="12"/>
          </p:nvPr>
        </p:nvSpPr>
        <p:spPr>
          <a:xfrm>
            <a:off x="8460432" y="6503203"/>
            <a:ext cx="504056" cy="365125"/>
          </a:xfrm>
        </p:spPr>
        <p:txBody>
          <a:bodyPr/>
          <a:lstStyle>
            <a:lvl1pPr>
              <a:defRPr sz="900">
                <a:solidFill>
                  <a:schemeClr val="bg1"/>
                </a:solidFill>
              </a:defRPr>
            </a:lvl1pPr>
          </a:lstStyle>
          <a:p>
            <a:fld id="{14F507C0-A2FF-4299-BAF9-E80DCBBD298B}" type="slidenum">
              <a:rPr lang="it-IT" smtClean="0"/>
              <a:pPr/>
              <a:t>‹N›</a:t>
            </a:fld>
            <a:endParaRPr lang="it-IT" dirty="0"/>
          </a:p>
        </p:txBody>
      </p:sp>
      <p:sp>
        <p:nvSpPr>
          <p:cNvPr id="6" name="Segnaposto testo 2">
            <a:extLst>
              <a:ext uri="{FF2B5EF4-FFF2-40B4-BE49-F238E27FC236}">
                <a16:creationId xmlns:a16="http://schemas.microsoft.com/office/drawing/2014/main" id="{0109AC62-3AC8-4EE5-9EE3-6F0829CADAD7}"/>
              </a:ext>
            </a:extLst>
          </p:cNvPr>
          <p:cNvSpPr>
            <a:spLocks noGrp="1"/>
          </p:cNvSpPr>
          <p:nvPr>
            <p:ph idx="1" hasCustomPrompt="1"/>
          </p:nvPr>
        </p:nvSpPr>
        <p:spPr>
          <a:xfrm>
            <a:off x="415008" y="1268760"/>
            <a:ext cx="8478942" cy="5002349"/>
          </a:xfrm>
          <a:prstGeom prst="rect">
            <a:avLst/>
          </a:prstGeom>
        </p:spPr>
        <p:txBody>
          <a:bodyPr vert="horz" lIns="91440" tIns="45720" rIns="91440" bIns="45720" rtlCol="0">
            <a:normAutofit/>
          </a:bodyPr>
          <a:lstStyle/>
          <a:p>
            <a:pPr lvl="0"/>
            <a:r>
              <a:rPr lang="it-IT" dirty="0"/>
              <a:t>Testo</a:t>
            </a:r>
          </a:p>
        </p:txBody>
      </p:sp>
      <p:sp>
        <p:nvSpPr>
          <p:cNvPr id="7" name="Segnaposto titolo 1">
            <a:extLst>
              <a:ext uri="{FF2B5EF4-FFF2-40B4-BE49-F238E27FC236}">
                <a16:creationId xmlns:a16="http://schemas.microsoft.com/office/drawing/2014/main" id="{C6138408-8AEA-41EE-885C-A141205FD0F4}"/>
              </a:ext>
            </a:extLst>
          </p:cNvPr>
          <p:cNvSpPr>
            <a:spLocks noGrp="1"/>
          </p:cNvSpPr>
          <p:nvPr>
            <p:ph type="title"/>
          </p:nvPr>
        </p:nvSpPr>
        <p:spPr>
          <a:xfrm>
            <a:off x="391989" y="206121"/>
            <a:ext cx="5620172" cy="630592"/>
          </a:xfrm>
          <a:prstGeom prst="rect">
            <a:avLst/>
          </a:prstGeom>
        </p:spPr>
        <p:txBody>
          <a:bodyPr vert="horz" lIns="91440" tIns="45720" rIns="91440" bIns="45720" rtlCol="0" anchor="ctr">
            <a:normAutofit/>
          </a:bodyPr>
          <a:lstStyle/>
          <a:p>
            <a:r>
              <a:rPr lang="it-IT" dirty="0"/>
              <a:t>Titolo</a:t>
            </a:r>
          </a:p>
        </p:txBody>
      </p:sp>
      <p:sp>
        <p:nvSpPr>
          <p:cNvPr id="9" name="Segnaposto piè di pagina 4">
            <a:extLst>
              <a:ext uri="{FF2B5EF4-FFF2-40B4-BE49-F238E27FC236}">
                <a16:creationId xmlns:a16="http://schemas.microsoft.com/office/drawing/2014/main" id="{BF1D4AFD-8CAC-4DFC-B8F1-7D15BA9F1EB8}"/>
              </a:ext>
            </a:extLst>
          </p:cNvPr>
          <p:cNvSpPr>
            <a:spLocks noGrp="1"/>
          </p:cNvSpPr>
          <p:nvPr>
            <p:ph type="ftr" sz="quarter" idx="3"/>
          </p:nvPr>
        </p:nvSpPr>
        <p:spPr>
          <a:xfrm>
            <a:off x="107505" y="6511002"/>
            <a:ext cx="7992888"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it-IT" dirty="0"/>
              <a:t>Funzione Gestione Carriera e Servizi agli Studenti   -   Report al 12 Novembre 2020</a:t>
            </a:r>
          </a:p>
        </p:txBody>
      </p:sp>
    </p:spTree>
    <p:extLst>
      <p:ext uri="{BB962C8B-B14F-4D97-AF65-F5344CB8AC3E}">
        <p14:creationId xmlns:p14="http://schemas.microsoft.com/office/powerpoint/2010/main" val="422549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79D01-020C-4518-B94E-C92AD531973F}"/>
              </a:ext>
            </a:extLst>
          </p:cNvPr>
          <p:cNvSpPr>
            <a:spLocks noGrp="1"/>
          </p:cNvSpPr>
          <p:nvPr>
            <p:ph type="ctrTitle" hasCustomPrompt="1"/>
          </p:nvPr>
        </p:nvSpPr>
        <p:spPr>
          <a:xfrm>
            <a:off x="413538" y="2420891"/>
            <a:ext cx="6858000" cy="575641"/>
          </a:xfrm>
          <a:prstGeom prst="rect">
            <a:avLst/>
          </a:prstGeom>
        </p:spPr>
        <p:txBody>
          <a:bodyPr anchor="b"/>
          <a:lstStyle>
            <a:lvl1pPr algn="l">
              <a:defRPr sz="3000">
                <a:solidFill>
                  <a:schemeClr val="bg1"/>
                </a:solidFill>
                <a:latin typeface="Georgia" panose="02040502050405020303" pitchFamily="18" charset="0"/>
              </a:defRPr>
            </a:lvl1pPr>
          </a:lstStyle>
          <a:p>
            <a:r>
              <a:rPr lang="it-IT" dirty="0"/>
              <a:t>Area/Funzione proponente</a:t>
            </a:r>
          </a:p>
        </p:txBody>
      </p:sp>
      <p:sp>
        <p:nvSpPr>
          <p:cNvPr id="3" name="Sottotitolo 2">
            <a:extLst>
              <a:ext uri="{FF2B5EF4-FFF2-40B4-BE49-F238E27FC236}">
                <a16:creationId xmlns:a16="http://schemas.microsoft.com/office/drawing/2014/main" id="{4A78231A-1C7E-4822-BB12-7F46B4D3FF70}"/>
              </a:ext>
            </a:extLst>
          </p:cNvPr>
          <p:cNvSpPr>
            <a:spLocks noGrp="1"/>
          </p:cNvSpPr>
          <p:nvPr>
            <p:ph type="subTitle" idx="1" hasCustomPrompt="1"/>
          </p:nvPr>
        </p:nvSpPr>
        <p:spPr>
          <a:xfrm>
            <a:off x="413538" y="3140968"/>
            <a:ext cx="6858000" cy="79208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Report al gg/mm/aa</a:t>
            </a:r>
          </a:p>
        </p:txBody>
      </p:sp>
      <p:sp>
        <p:nvSpPr>
          <p:cNvPr id="5" name="Segnaposto piè di pagina 4">
            <a:extLst>
              <a:ext uri="{FF2B5EF4-FFF2-40B4-BE49-F238E27FC236}">
                <a16:creationId xmlns:a16="http://schemas.microsoft.com/office/drawing/2014/main" id="{DDA51217-E3A5-4E3D-A11A-04F1ED455A56}"/>
              </a:ext>
            </a:extLst>
          </p:cNvPr>
          <p:cNvSpPr>
            <a:spLocks noGrp="1"/>
          </p:cNvSpPr>
          <p:nvPr>
            <p:ph type="ftr" sz="quarter" idx="11"/>
          </p:nvPr>
        </p:nvSpPr>
        <p:spPr>
          <a:xfrm>
            <a:off x="3028950" y="6475635"/>
            <a:ext cx="3086100" cy="337741"/>
          </a:xfrm>
        </p:spPr>
        <p:txBody>
          <a:bodyPr/>
          <a:lstStyle/>
          <a:p>
            <a:r>
              <a:rPr lang="it-IT" dirty="0"/>
              <a:t>Area/Funzione proponente </a:t>
            </a:r>
          </a:p>
        </p:txBody>
      </p:sp>
      <p:sp>
        <p:nvSpPr>
          <p:cNvPr id="6" name="Segnaposto numero diapositiva 5">
            <a:extLst>
              <a:ext uri="{FF2B5EF4-FFF2-40B4-BE49-F238E27FC236}">
                <a16:creationId xmlns:a16="http://schemas.microsoft.com/office/drawing/2014/main" id="{BD6B7012-B5B4-4E91-9E03-C64DF774E1CE}"/>
              </a:ext>
            </a:extLst>
          </p:cNvPr>
          <p:cNvSpPr>
            <a:spLocks noGrp="1"/>
          </p:cNvSpPr>
          <p:nvPr>
            <p:ph type="sldNum" sz="quarter" idx="12"/>
          </p:nvPr>
        </p:nvSpPr>
        <p:spPr>
          <a:xfrm>
            <a:off x="6835080" y="6475634"/>
            <a:ext cx="2057400" cy="337742"/>
          </a:xfrm>
        </p:spPr>
        <p:txBody>
          <a:bodyPr/>
          <a:lstStyle/>
          <a:p>
            <a:fld id="{3AAD3640-1200-45DB-AEE9-3D422C4C4202}" type="slidenum">
              <a:rPr lang="it-IT" smtClean="0"/>
              <a:t>‹N›</a:t>
            </a:fld>
            <a:endParaRPr lang="it-IT" dirty="0"/>
          </a:p>
        </p:txBody>
      </p:sp>
    </p:spTree>
    <p:extLst>
      <p:ext uri="{BB962C8B-B14F-4D97-AF65-F5344CB8AC3E}">
        <p14:creationId xmlns:p14="http://schemas.microsoft.com/office/powerpoint/2010/main" val="51211418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1753780-4B5C-46C5-9A60-6F9DB882BAD9}"/>
              </a:ext>
            </a:extLst>
          </p:cNvPr>
          <p:cNvSpPr>
            <a:spLocks noGrp="1"/>
          </p:cNvSpPr>
          <p:nvPr>
            <p:ph type="body" idx="1"/>
          </p:nvPr>
        </p:nvSpPr>
        <p:spPr>
          <a:xfrm>
            <a:off x="415701" y="2708920"/>
            <a:ext cx="8476780" cy="2506514"/>
          </a:xfrm>
          <a:prstGeom prst="rect">
            <a:avLst/>
          </a:prstGeom>
        </p:spPr>
        <p:txBody>
          <a:bodyPr vert="horz" lIns="91440" tIns="45720" rIns="91440" bIns="45720" rtlCol="0">
            <a:normAutofit/>
          </a:bodyPr>
          <a:lstStyle/>
          <a:p>
            <a:pPr lvl="0"/>
            <a:r>
              <a:rPr lang="it-IT" dirty="0"/>
              <a:t>Titolo</a:t>
            </a:r>
          </a:p>
        </p:txBody>
      </p:sp>
      <p:sp>
        <p:nvSpPr>
          <p:cNvPr id="6" name="Segnaposto numero diapositiva 5">
            <a:extLst>
              <a:ext uri="{FF2B5EF4-FFF2-40B4-BE49-F238E27FC236}">
                <a16:creationId xmlns:a16="http://schemas.microsoft.com/office/drawing/2014/main" id="{DC41E2AE-F643-4959-AED2-FA970A19C0A4}"/>
              </a:ext>
            </a:extLst>
          </p:cNvPr>
          <p:cNvSpPr>
            <a:spLocks noGrp="1"/>
          </p:cNvSpPr>
          <p:nvPr>
            <p:ph type="sldNum" sz="quarter" idx="4"/>
          </p:nvPr>
        </p:nvSpPr>
        <p:spPr>
          <a:xfrm>
            <a:off x="6835080" y="6519240"/>
            <a:ext cx="2057400" cy="33774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CECDA79F-33A7-42EB-8C33-64E639F9CDC1}" type="slidenum">
              <a:rPr lang="it-IT" smtClean="0"/>
              <a:pPr/>
              <a:t>‹N›</a:t>
            </a:fld>
            <a:endParaRPr lang="it-IT" dirty="0"/>
          </a:p>
        </p:txBody>
      </p:sp>
      <p:sp>
        <p:nvSpPr>
          <p:cNvPr id="9" name="Segnaposto piè di pagina 4">
            <a:extLst>
              <a:ext uri="{FF2B5EF4-FFF2-40B4-BE49-F238E27FC236}">
                <a16:creationId xmlns:a16="http://schemas.microsoft.com/office/drawing/2014/main" id="{B9B926BA-3D05-477B-A51C-44D480FAD5C0}"/>
              </a:ext>
            </a:extLst>
          </p:cNvPr>
          <p:cNvSpPr txBox="1">
            <a:spLocks/>
          </p:cNvSpPr>
          <p:nvPr userDrawn="1"/>
        </p:nvSpPr>
        <p:spPr>
          <a:xfrm>
            <a:off x="2843808" y="6503783"/>
            <a:ext cx="3086100" cy="337741"/>
          </a:xfrm>
          <a:prstGeom prst="rect">
            <a:avLst/>
          </a:prstGeom>
        </p:spPr>
        <p:txBody>
          <a:bodyPr vert="horz" lIns="91440" tIns="45720" rIns="91440" bIns="45720" rtlCol="0" anchor="ctr"/>
          <a:lstStyle>
            <a:defPPr>
              <a:defRPr lang="it-IT"/>
            </a:defPPr>
            <a:lvl1pPr marL="0" algn="ctr" defTabSz="914400" rtl="0" eaLnBrk="1" latinLnBrk="0" hangingPunct="1">
              <a:defRPr lang="it-IT"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a:lstStyle>
          <a:p>
            <a:r>
              <a:rPr lang="it-IT" dirty="0"/>
              <a:t>Funzione Gestione Carriera e Servizi agli Studenti </a:t>
            </a:r>
          </a:p>
        </p:txBody>
      </p:sp>
    </p:spTree>
    <p:extLst>
      <p:ext uri="{BB962C8B-B14F-4D97-AF65-F5344CB8AC3E}">
        <p14:creationId xmlns:p14="http://schemas.microsoft.com/office/powerpoint/2010/main" val="2013390395"/>
      </p:ext>
    </p:extLst>
  </p:cSld>
  <p:clrMap bg1="lt1" tx1="dk1" bg2="lt2" tx2="dk2" accent1="accent1" accent2="accent2" accent3="accent3" accent4="accent4" accent5="accent5" accent6="accent6" hlink="hlink" folHlink="folHlink"/>
  <p:sldLayoutIdLst>
    <p:sldLayoutId id="2147483662" r:id="rId1"/>
    <p:sldLayoutId id="2147483665"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700" kern="1200">
          <a:solidFill>
            <a:schemeClr val="bg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A504831-7634-4E27-BCF8-F3420754DDA6}"/>
              </a:ext>
            </a:extLst>
          </p:cNvPr>
          <p:cNvSpPr>
            <a:spLocks noGrp="1"/>
          </p:cNvSpPr>
          <p:nvPr>
            <p:ph type="body" idx="1"/>
          </p:nvPr>
        </p:nvSpPr>
        <p:spPr>
          <a:xfrm>
            <a:off x="408343" y="1268760"/>
            <a:ext cx="8478942" cy="5040560"/>
          </a:xfrm>
          <a:prstGeom prst="rect">
            <a:avLst/>
          </a:prstGeom>
        </p:spPr>
        <p:txBody>
          <a:bodyPr vert="horz" lIns="91440" tIns="45720" rIns="91440" bIns="45720" rtlCol="0">
            <a:normAutofit/>
          </a:bodyPr>
          <a:lstStyle/>
          <a:p>
            <a:pPr lvl="0"/>
            <a:r>
              <a:rPr lang="it-IT" dirty="0"/>
              <a:t>Testo</a:t>
            </a:r>
          </a:p>
        </p:txBody>
      </p:sp>
      <p:sp>
        <p:nvSpPr>
          <p:cNvPr id="6" name="Segnaposto numero diapositiva 5">
            <a:extLst>
              <a:ext uri="{FF2B5EF4-FFF2-40B4-BE49-F238E27FC236}">
                <a16:creationId xmlns:a16="http://schemas.microsoft.com/office/drawing/2014/main" id="{FC10B76D-4617-41EF-B96B-93766D37D927}"/>
              </a:ext>
            </a:extLst>
          </p:cNvPr>
          <p:cNvSpPr>
            <a:spLocks noGrp="1"/>
          </p:cNvSpPr>
          <p:nvPr>
            <p:ph type="sldNum" sz="quarter" idx="4"/>
          </p:nvPr>
        </p:nvSpPr>
        <p:spPr>
          <a:xfrm>
            <a:off x="8460432" y="6511002"/>
            <a:ext cx="432048" cy="33774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14F507C0-A2FF-4299-BAF9-E80DCBBD298B}" type="slidenum">
              <a:rPr lang="it-IT" smtClean="0"/>
              <a:pPr/>
              <a:t>‹N›</a:t>
            </a:fld>
            <a:endParaRPr lang="it-IT" dirty="0"/>
          </a:p>
        </p:txBody>
      </p:sp>
      <p:sp>
        <p:nvSpPr>
          <p:cNvPr id="7" name="Segnaposto titolo 1">
            <a:extLst>
              <a:ext uri="{FF2B5EF4-FFF2-40B4-BE49-F238E27FC236}">
                <a16:creationId xmlns:a16="http://schemas.microsoft.com/office/drawing/2014/main" id="{2AC5BA8F-F3B0-48FA-B13C-16B577658491}"/>
              </a:ext>
            </a:extLst>
          </p:cNvPr>
          <p:cNvSpPr>
            <a:spLocks noGrp="1"/>
          </p:cNvSpPr>
          <p:nvPr>
            <p:ph type="title"/>
          </p:nvPr>
        </p:nvSpPr>
        <p:spPr>
          <a:xfrm>
            <a:off x="391989" y="206121"/>
            <a:ext cx="5620172" cy="630592"/>
          </a:xfrm>
          <a:prstGeom prst="rect">
            <a:avLst/>
          </a:prstGeom>
        </p:spPr>
        <p:txBody>
          <a:bodyPr vert="horz" lIns="91440" tIns="45720" rIns="91440" bIns="45720" rtlCol="0" anchor="ctr">
            <a:normAutofit/>
          </a:bodyPr>
          <a:lstStyle/>
          <a:p>
            <a:r>
              <a:rPr lang="it-IT" dirty="0"/>
              <a:t>Titolo</a:t>
            </a:r>
          </a:p>
        </p:txBody>
      </p:sp>
      <p:sp>
        <p:nvSpPr>
          <p:cNvPr id="8" name="Segnaposto piè di pagina 4">
            <a:extLst>
              <a:ext uri="{FF2B5EF4-FFF2-40B4-BE49-F238E27FC236}">
                <a16:creationId xmlns:a16="http://schemas.microsoft.com/office/drawing/2014/main" id="{888AC6EC-0928-4C40-895F-DD1C134CE283}"/>
              </a:ext>
            </a:extLst>
          </p:cNvPr>
          <p:cNvSpPr>
            <a:spLocks noGrp="1"/>
          </p:cNvSpPr>
          <p:nvPr>
            <p:ph type="ftr" sz="quarter" idx="3"/>
          </p:nvPr>
        </p:nvSpPr>
        <p:spPr>
          <a:xfrm>
            <a:off x="107505" y="6511002"/>
            <a:ext cx="7992888"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it-IT" dirty="0"/>
              <a:t>Funzione Gestione Carriera e Servizi agli Studenti   -   Report al 12 Novembre 2020</a:t>
            </a:r>
          </a:p>
        </p:txBody>
      </p:sp>
    </p:spTree>
    <p:extLst>
      <p:ext uri="{BB962C8B-B14F-4D97-AF65-F5344CB8AC3E}">
        <p14:creationId xmlns:p14="http://schemas.microsoft.com/office/powerpoint/2010/main" val="325054317"/>
      </p:ext>
    </p:extLst>
  </p:cSld>
  <p:clrMap bg1="lt1" tx1="dk1" bg2="lt2" tx2="dk2" accent1="accent1" accent2="accent2" accent3="accent3" accent4="accent4" accent5="accent5" accent6="accent6" hlink="hlink" folHlink="folHlink"/>
  <p:sldLayoutIdLst>
    <p:sldLayoutId id="2147483690" r:id="rId1"/>
    <p:sldLayoutId id="2147483695" r:id="rId2"/>
    <p:sldLayoutId id="2147483684" r:id="rId3"/>
  </p:sldLayoutIdLst>
  <p:hf hdr="0" dt="0"/>
  <p:txStyles>
    <p:titleStyle>
      <a:lvl1pPr algn="l" defTabSz="685800" rtl="0" eaLnBrk="1" latinLnBrk="0" hangingPunct="1">
        <a:lnSpc>
          <a:spcPct val="90000"/>
        </a:lnSpc>
        <a:spcBef>
          <a:spcPct val="0"/>
        </a:spcBef>
        <a:buNone/>
        <a:defRPr sz="1800" kern="1200">
          <a:solidFill>
            <a:srgbClr val="3A6985"/>
          </a:solidFill>
          <a:latin typeface="Georgia" panose="02040502050405020303" pitchFamily="18"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9B7D796-1462-41B2-A0E9-2AB01101BA39}"/>
              </a:ext>
            </a:extLst>
          </p:cNvPr>
          <p:cNvSpPr>
            <a:spLocks noGrp="1"/>
          </p:cNvSpPr>
          <p:nvPr>
            <p:ph type="dt" sz="half" idx="2"/>
          </p:nvPr>
        </p:nvSpPr>
        <p:spPr>
          <a:xfrm>
            <a:off x="413538" y="6453336"/>
            <a:ext cx="2057400"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it-IT" dirty="0"/>
          </a:p>
        </p:txBody>
      </p:sp>
      <p:sp>
        <p:nvSpPr>
          <p:cNvPr id="5" name="Segnaposto piè di pagina 4">
            <a:extLst>
              <a:ext uri="{FF2B5EF4-FFF2-40B4-BE49-F238E27FC236}">
                <a16:creationId xmlns:a16="http://schemas.microsoft.com/office/drawing/2014/main" id="{B9B926BA-3D05-477B-A51C-44D480FAD5C0}"/>
              </a:ext>
            </a:extLst>
          </p:cNvPr>
          <p:cNvSpPr>
            <a:spLocks noGrp="1"/>
          </p:cNvSpPr>
          <p:nvPr>
            <p:ph type="ftr" sz="quarter" idx="3"/>
          </p:nvPr>
        </p:nvSpPr>
        <p:spPr>
          <a:xfrm>
            <a:off x="3028950" y="6453336"/>
            <a:ext cx="3086100" cy="337741"/>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it-IT" dirty="0"/>
              <a:t>Area/Funzione proponente </a:t>
            </a:r>
          </a:p>
        </p:txBody>
      </p:sp>
      <p:sp>
        <p:nvSpPr>
          <p:cNvPr id="6" name="Segnaposto numero diapositiva 5">
            <a:extLst>
              <a:ext uri="{FF2B5EF4-FFF2-40B4-BE49-F238E27FC236}">
                <a16:creationId xmlns:a16="http://schemas.microsoft.com/office/drawing/2014/main" id="{6EC774C8-4C4B-43E1-BBDE-603C1D391100}"/>
              </a:ext>
            </a:extLst>
          </p:cNvPr>
          <p:cNvSpPr>
            <a:spLocks noGrp="1"/>
          </p:cNvSpPr>
          <p:nvPr>
            <p:ph type="sldNum" sz="quarter" idx="4"/>
          </p:nvPr>
        </p:nvSpPr>
        <p:spPr>
          <a:xfrm>
            <a:off x="6835080" y="6453336"/>
            <a:ext cx="2057400" cy="33774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3AAD3640-1200-45DB-AEE9-3D422C4C4202}" type="slidenum">
              <a:rPr lang="it-IT" smtClean="0"/>
              <a:pPr/>
              <a:t>‹N›</a:t>
            </a:fld>
            <a:endParaRPr lang="it-IT" dirty="0"/>
          </a:p>
        </p:txBody>
      </p:sp>
    </p:spTree>
    <p:extLst>
      <p:ext uri="{BB962C8B-B14F-4D97-AF65-F5344CB8AC3E}">
        <p14:creationId xmlns:p14="http://schemas.microsoft.com/office/powerpoint/2010/main" val="408455197"/>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73F30BD1-A295-456E-8773-C1CE24CA00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D3640-1200-45DB-AEE9-3D422C4C4202}"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itolo 1">
            <a:extLst>
              <a:ext uri="{FF2B5EF4-FFF2-40B4-BE49-F238E27FC236}">
                <a16:creationId xmlns:a16="http://schemas.microsoft.com/office/drawing/2014/main" id="{8D8EAEA7-31C9-4960-BFC5-C7617B1E0355}"/>
              </a:ext>
            </a:extLst>
          </p:cNvPr>
          <p:cNvSpPr>
            <a:spLocks noGrp="1"/>
          </p:cNvSpPr>
          <p:nvPr>
            <p:ph type="ctrTitle"/>
          </p:nvPr>
        </p:nvSpPr>
        <p:spPr>
          <a:xfrm>
            <a:off x="413538" y="2276872"/>
            <a:ext cx="7542838" cy="3024336"/>
          </a:xfrm>
        </p:spPr>
        <p:txBody>
          <a:bodyPr/>
          <a:lstStyle/>
          <a:p>
            <a:r>
              <a:rPr lang="it-IT" sz="2700" dirty="0"/>
              <a:t>PORTALE LAUREE</a:t>
            </a:r>
            <a:br>
              <a:rPr lang="it-IT" sz="2700" dirty="0"/>
            </a:br>
            <a:br>
              <a:rPr lang="it-IT" sz="2700" dirty="0"/>
            </a:br>
            <a:r>
              <a:rPr lang="it-IT" sz="2700" dirty="0"/>
              <a:t>Tutorial Studente</a:t>
            </a:r>
            <a:br>
              <a:rPr lang="it-IT" sz="2700" dirty="0"/>
            </a:br>
            <a:br>
              <a:rPr lang="it-IT" sz="2700" dirty="0"/>
            </a:br>
            <a:r>
              <a:rPr lang="it-IT" sz="2700" dirty="0"/>
              <a:t>Facoltà di Sc. Bancarie, finanziarie e assicurative</a:t>
            </a:r>
            <a:br>
              <a:rPr lang="it-IT" sz="2700" dirty="0"/>
            </a:br>
            <a:br>
              <a:rPr lang="it-IT" sz="2700" dirty="0"/>
            </a:br>
            <a:r>
              <a:rPr lang="it-IT" sz="2700" dirty="0"/>
              <a:t>v. 2.1</a:t>
            </a:r>
            <a:br>
              <a:rPr lang="it-IT" sz="2700" dirty="0"/>
            </a:br>
            <a:endParaRPr lang="it-IT" sz="2700" dirty="0"/>
          </a:p>
        </p:txBody>
      </p:sp>
      <p:sp>
        <p:nvSpPr>
          <p:cNvPr id="13" name="Titolo 1">
            <a:extLst>
              <a:ext uri="{FF2B5EF4-FFF2-40B4-BE49-F238E27FC236}">
                <a16:creationId xmlns:a16="http://schemas.microsoft.com/office/drawing/2014/main" id="{BBC5901C-F0B3-4906-B462-E584B53288D6}"/>
              </a:ext>
            </a:extLst>
          </p:cNvPr>
          <p:cNvSpPr txBox="1">
            <a:spLocks/>
          </p:cNvSpPr>
          <p:nvPr/>
        </p:nvSpPr>
        <p:spPr>
          <a:xfrm>
            <a:off x="1547664" y="5408000"/>
            <a:ext cx="6858000" cy="396841"/>
          </a:xfrm>
          <a:prstGeom prst="rect">
            <a:avLst/>
          </a:prstGeom>
        </p:spPr>
        <p:txBody>
          <a:bodyPr anchor="b"/>
          <a:lstStyle>
            <a:lvl1pPr algn="l" defTabSz="685800" rtl="0" eaLnBrk="1" latinLnBrk="0" hangingPunct="1">
              <a:lnSpc>
                <a:spcPct val="90000"/>
              </a:lnSpc>
              <a:spcBef>
                <a:spcPct val="0"/>
              </a:spcBef>
              <a:buNone/>
              <a:defRPr sz="2700" kern="1200">
                <a:solidFill>
                  <a:schemeClr val="bg1"/>
                </a:solidFill>
                <a:latin typeface="Georgia" panose="02040502050405020303" pitchFamily="18" charset="0"/>
                <a:ea typeface="+mj-ea"/>
                <a:cs typeface="+mj-cs"/>
              </a:defRPr>
            </a:lvl1pPr>
          </a:lstStyle>
          <a:p>
            <a:pPr algn="r"/>
            <a:r>
              <a:rPr lang="it-IT" sz="1400" dirty="0">
                <a:solidFill>
                  <a:schemeClr val="accent1">
                    <a:lumMod val="50000"/>
                  </a:schemeClr>
                </a:solidFill>
              </a:rPr>
              <a:t>Ultimo aggiornamento 01/10/2022</a:t>
            </a:r>
          </a:p>
        </p:txBody>
      </p:sp>
      <p:sp>
        <p:nvSpPr>
          <p:cNvPr id="14" name="Segnaposto piè di pagina 4">
            <a:extLst>
              <a:ext uri="{FF2B5EF4-FFF2-40B4-BE49-F238E27FC236}">
                <a16:creationId xmlns:a16="http://schemas.microsoft.com/office/drawing/2014/main" id="{B9B926BA-3D05-477B-A51C-44D480FAD5C0}"/>
              </a:ext>
            </a:extLst>
          </p:cNvPr>
          <p:cNvSpPr txBox="1">
            <a:spLocks/>
          </p:cNvSpPr>
          <p:nvPr/>
        </p:nvSpPr>
        <p:spPr>
          <a:xfrm>
            <a:off x="2843808" y="6503783"/>
            <a:ext cx="3086100" cy="337741"/>
          </a:xfrm>
          <a:prstGeom prst="rect">
            <a:avLst/>
          </a:prstGeom>
        </p:spPr>
        <p:txBody>
          <a:bodyPr vert="horz" lIns="91440" tIns="45720" rIns="91440" bIns="45720" rtlCol="0" anchor="ctr"/>
          <a:lstStyle>
            <a:defPPr>
              <a:defRPr lang="it-IT"/>
            </a:defPPr>
            <a:lvl1pPr marL="0" algn="ctr" defTabSz="914400" rtl="0" eaLnBrk="1" latinLnBrk="0" hangingPunct="1">
              <a:defRPr lang="it-IT"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a:lstStyle>
          <a:p>
            <a:r>
              <a:rPr lang="it-IT" dirty="0"/>
              <a:t>Funzione Gestione Carriera e Servizi agli Studenti </a:t>
            </a:r>
          </a:p>
        </p:txBody>
      </p:sp>
    </p:spTree>
    <p:extLst>
      <p:ext uri="{BB962C8B-B14F-4D97-AF65-F5344CB8AC3E}">
        <p14:creationId xmlns:p14="http://schemas.microsoft.com/office/powerpoint/2010/main" val="405901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AC4B4C7-5BA6-4863-BE99-867B0B83C3B1}"/>
              </a:ext>
            </a:extLst>
          </p:cNvPr>
          <p:cNvPicPr>
            <a:picLocks noChangeAspect="1"/>
          </p:cNvPicPr>
          <p:nvPr/>
        </p:nvPicPr>
        <p:blipFill>
          <a:blip r:embed="rId3"/>
          <a:stretch>
            <a:fillRect/>
          </a:stretch>
        </p:blipFill>
        <p:spPr>
          <a:xfrm>
            <a:off x="7165517" y="1246877"/>
            <a:ext cx="1818380" cy="1999840"/>
          </a:xfrm>
          <a:prstGeom prst="rect">
            <a:avLst/>
          </a:prstGeom>
        </p:spPr>
      </p:pic>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7" y="1392856"/>
            <a:ext cx="6773529" cy="419638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3</a:t>
            </a:r>
          </a:p>
          <a:p>
            <a:pPr>
              <a:lnSpc>
                <a:spcPct val="110000"/>
              </a:lnSpc>
            </a:pPr>
            <a:endParaRPr lang="it-IT" altLang="it-IT" sz="1400" b="1" u="sng" dirty="0">
              <a:solidFill>
                <a:srgbClr val="727272"/>
              </a:solidFill>
            </a:endParaRPr>
          </a:p>
          <a:p>
            <a:pPr marL="342900" indent="-342900">
              <a:lnSpc>
                <a:spcPct val="110000"/>
              </a:lnSpc>
              <a:buFont typeface="+mj-lt"/>
              <a:buAutoNum type="arabicPeriod"/>
            </a:pPr>
            <a:r>
              <a:rPr lang="it-IT" altLang="it-IT" sz="1400" b="1" dirty="0">
                <a:solidFill>
                  <a:srgbClr val="727272"/>
                </a:solidFill>
              </a:rPr>
              <a:t>Verifica i tuoi dati anagrafici e l’indirizzo di spedizione della pergamena</a:t>
            </a:r>
          </a:p>
          <a:p>
            <a:pPr marL="342900" lvl="1" indent="0">
              <a:lnSpc>
                <a:spcPct val="110000"/>
              </a:lnSpc>
              <a:buNone/>
            </a:pPr>
            <a:r>
              <a:rPr lang="it-IT" altLang="it-IT" sz="1000" b="1" dirty="0">
                <a:solidFill>
                  <a:srgbClr val="727272"/>
                </a:solidFill>
              </a:rPr>
              <a:t>Contatta il Polo studenti per la correzione di eventuali errori, modifica on-line l’indirizzo di spedizione della pergamena se diverso da quello registrato nei nostri sistemi</a:t>
            </a:r>
          </a:p>
          <a:p>
            <a:pPr marL="342900" indent="-342900">
              <a:lnSpc>
                <a:spcPct val="110000"/>
              </a:lnSpc>
              <a:buFont typeface="+mj-lt"/>
              <a:buAutoNum type="arabicPeriod" startAt="2"/>
            </a:pPr>
            <a:r>
              <a:rPr lang="it-IT" altLang="it-IT" sz="1400" b="1" dirty="0">
                <a:solidFill>
                  <a:srgbClr val="727272"/>
                </a:solidFill>
              </a:rPr>
              <a:t>Verifica il titolo della prova finale e apporta eventuali modifiche (</a:t>
            </a:r>
            <a:r>
              <a:rPr lang="it-IT" altLang="it-IT" sz="1400" b="1" u="sng" dirty="0">
                <a:solidFill>
                  <a:srgbClr val="727272"/>
                </a:solidFill>
              </a:rPr>
              <a:t>concordate con il docente</a:t>
            </a:r>
            <a:r>
              <a:rPr lang="it-IT" altLang="it-IT" sz="1400" b="1" dirty="0">
                <a:solidFill>
                  <a:srgbClr val="727272"/>
                </a:solidFill>
              </a:rPr>
              <a:t>)</a:t>
            </a:r>
          </a:p>
          <a:p>
            <a:pPr marL="342900" indent="-342900">
              <a:lnSpc>
                <a:spcPct val="110000"/>
              </a:lnSpc>
              <a:buFont typeface="+mj-lt"/>
              <a:buAutoNum type="arabicPeriod" startAt="2"/>
            </a:pPr>
            <a:r>
              <a:rPr lang="it-IT" altLang="it-IT" sz="1400" b="1" dirty="0">
                <a:solidFill>
                  <a:srgbClr val="727272"/>
                </a:solidFill>
              </a:rPr>
              <a:t>Inoltra al docente per l’approvazione e attendi l’esito</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Presentazione domanda ammissione</a:t>
            </a:r>
            <a:endParaRPr lang="it-IT" sz="1400" b="1" dirty="0"/>
          </a:p>
        </p:txBody>
      </p:sp>
      <p:pic>
        <p:nvPicPr>
          <p:cNvPr id="14" name="Immagine 13"/>
          <p:cNvPicPr>
            <a:picLocks noChangeAspect="1"/>
          </p:cNvPicPr>
          <p:nvPr/>
        </p:nvPicPr>
        <p:blipFill>
          <a:blip r:embed="rId4"/>
          <a:stretch>
            <a:fillRect/>
          </a:stretch>
        </p:blipFill>
        <p:spPr>
          <a:xfrm>
            <a:off x="918474" y="4293096"/>
            <a:ext cx="6533846" cy="1186453"/>
          </a:xfrm>
          <a:prstGeom prst="rect">
            <a:avLst/>
          </a:prstGeom>
        </p:spPr>
      </p:pic>
      <p:cxnSp>
        <p:nvCxnSpPr>
          <p:cNvPr id="15" name="Connettore 2 14"/>
          <p:cNvCxnSpPr/>
          <p:nvPr/>
        </p:nvCxnSpPr>
        <p:spPr>
          <a:xfrm flipV="1">
            <a:off x="2267744" y="4886322"/>
            <a:ext cx="1153902" cy="504056"/>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 name="Rettangolo 6">
            <a:extLst>
              <a:ext uri="{FF2B5EF4-FFF2-40B4-BE49-F238E27FC236}">
                <a16:creationId xmlns:a16="http://schemas.microsoft.com/office/drawing/2014/main" id="{D2FFBE5F-1B0B-FD37-DA5D-4BD8C5E33AC7}"/>
              </a:ext>
            </a:extLst>
          </p:cNvPr>
          <p:cNvSpPr/>
          <p:nvPr/>
        </p:nvSpPr>
        <p:spPr>
          <a:xfrm>
            <a:off x="5220072" y="5229200"/>
            <a:ext cx="3312368" cy="91618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1200" dirty="0"/>
              <a:t>ATTENZIONE!</a:t>
            </a:r>
          </a:p>
          <a:p>
            <a:pPr algn="ctr"/>
            <a:r>
              <a:rPr lang="it-IT" sz="1200" dirty="0"/>
              <a:t>Ricordati di presentare la domanda rispettando le scadenze altrimenti non potrai laurearti</a:t>
            </a:r>
          </a:p>
        </p:txBody>
      </p:sp>
    </p:spTree>
    <p:extLst>
      <p:ext uri="{BB962C8B-B14F-4D97-AF65-F5344CB8AC3E}">
        <p14:creationId xmlns:p14="http://schemas.microsoft.com/office/powerpoint/2010/main" val="237842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649DDA42-42A8-40C0-A85D-190392F7304D}"/>
              </a:ext>
            </a:extLst>
          </p:cNvPr>
          <p:cNvPicPr>
            <a:picLocks noChangeAspect="1"/>
          </p:cNvPicPr>
          <p:nvPr/>
        </p:nvPicPr>
        <p:blipFill>
          <a:blip r:embed="rId3"/>
          <a:stretch>
            <a:fillRect/>
          </a:stretch>
        </p:blipFill>
        <p:spPr>
          <a:xfrm>
            <a:off x="7165517" y="1246877"/>
            <a:ext cx="1818380" cy="1999840"/>
          </a:xfrm>
          <a:prstGeom prst="rect">
            <a:avLst/>
          </a:prstGeom>
        </p:spPr>
      </p:pic>
      <p:pic>
        <p:nvPicPr>
          <p:cNvPr id="9" name="Immagine 8">
            <a:extLst>
              <a:ext uri="{FF2B5EF4-FFF2-40B4-BE49-F238E27FC236}">
                <a16:creationId xmlns:a16="http://schemas.microsoft.com/office/drawing/2014/main" id="{32379C17-B6E0-4347-9F66-B656FB94379D}"/>
              </a:ext>
            </a:extLst>
          </p:cNvPr>
          <p:cNvPicPr>
            <a:picLocks noChangeAspect="1"/>
          </p:cNvPicPr>
          <p:nvPr/>
        </p:nvPicPr>
        <p:blipFill>
          <a:blip r:embed="rId4"/>
          <a:stretch>
            <a:fillRect/>
          </a:stretch>
        </p:blipFill>
        <p:spPr>
          <a:xfrm>
            <a:off x="331450" y="3837119"/>
            <a:ext cx="6276364" cy="2539228"/>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Presentazione domanda ammissione [SOLO lauree triennali] </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5764188" cy="419638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3</a:t>
            </a:r>
          </a:p>
          <a:p>
            <a:pPr>
              <a:lnSpc>
                <a:spcPct val="110000"/>
              </a:lnSpc>
            </a:pPr>
            <a:r>
              <a:rPr lang="it-IT" altLang="it-IT" sz="1400" b="1" dirty="0">
                <a:solidFill>
                  <a:srgbClr val="727272"/>
                </a:solidFill>
              </a:rPr>
              <a:t>Indica la modalità REPORT o TESI (verificando i requisiti richiesti) </a:t>
            </a: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pic>
        <p:nvPicPr>
          <p:cNvPr id="4" name="Immagine 3">
            <a:extLst>
              <a:ext uri="{FF2B5EF4-FFF2-40B4-BE49-F238E27FC236}">
                <a16:creationId xmlns:a16="http://schemas.microsoft.com/office/drawing/2014/main" id="{FD91057A-6C4D-4668-9C4E-BABB4C6E2AB7}"/>
              </a:ext>
            </a:extLst>
          </p:cNvPr>
          <p:cNvPicPr>
            <a:picLocks noChangeAspect="1"/>
          </p:cNvPicPr>
          <p:nvPr/>
        </p:nvPicPr>
        <p:blipFill>
          <a:blip r:embed="rId5"/>
          <a:stretch>
            <a:fillRect/>
          </a:stretch>
        </p:blipFill>
        <p:spPr>
          <a:xfrm>
            <a:off x="1691680" y="2434092"/>
            <a:ext cx="4035524" cy="1570972"/>
          </a:xfrm>
          <a:prstGeom prst="rect">
            <a:avLst/>
          </a:prstGeom>
        </p:spPr>
      </p:pic>
      <p:cxnSp>
        <p:nvCxnSpPr>
          <p:cNvPr id="7" name="Connettore 2 6">
            <a:extLst>
              <a:ext uri="{FF2B5EF4-FFF2-40B4-BE49-F238E27FC236}">
                <a16:creationId xmlns:a16="http://schemas.microsoft.com/office/drawing/2014/main" id="{9BAA8F5F-6320-49C4-B6D4-5A7202E038B4}"/>
              </a:ext>
            </a:extLst>
          </p:cNvPr>
          <p:cNvCxnSpPr>
            <a:cxnSpLocks/>
            <a:endCxn id="4" idx="1"/>
          </p:cNvCxnSpPr>
          <p:nvPr/>
        </p:nvCxnSpPr>
        <p:spPr>
          <a:xfrm flipV="1">
            <a:off x="809717" y="3219578"/>
            <a:ext cx="881963" cy="1350166"/>
          </a:xfrm>
          <a:prstGeom prst="straightConnector1">
            <a:avLst/>
          </a:prstGeom>
          <a:ln w="9525" cap="flat" cmpd="sng" algn="ctr">
            <a:solidFill>
              <a:schemeClr val="accent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ttangolo 17">
            <a:extLst>
              <a:ext uri="{FF2B5EF4-FFF2-40B4-BE49-F238E27FC236}">
                <a16:creationId xmlns:a16="http://schemas.microsoft.com/office/drawing/2014/main" id="{3BFF1572-D94A-4882-8918-3073626E7A0B}"/>
              </a:ext>
            </a:extLst>
          </p:cNvPr>
          <p:cNvSpPr/>
          <p:nvPr/>
        </p:nvSpPr>
        <p:spPr>
          <a:xfrm>
            <a:off x="899592" y="4548004"/>
            <a:ext cx="4680520" cy="255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con angoli arrotondati 2">
            <a:extLst>
              <a:ext uri="{FF2B5EF4-FFF2-40B4-BE49-F238E27FC236}">
                <a16:creationId xmlns:a16="http://schemas.microsoft.com/office/drawing/2014/main" id="{28A2F18A-FE63-4708-AE32-451E763B993D}"/>
              </a:ext>
            </a:extLst>
          </p:cNvPr>
          <p:cNvSpPr/>
          <p:nvPr/>
        </p:nvSpPr>
        <p:spPr>
          <a:xfrm>
            <a:off x="539552" y="5589240"/>
            <a:ext cx="2880320" cy="5561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con angoli arrotondati 14">
            <a:extLst>
              <a:ext uri="{FF2B5EF4-FFF2-40B4-BE49-F238E27FC236}">
                <a16:creationId xmlns:a16="http://schemas.microsoft.com/office/drawing/2014/main" id="{AF90A1A2-AC4A-4FEC-AD46-3040F44D8871}"/>
              </a:ext>
            </a:extLst>
          </p:cNvPr>
          <p:cNvSpPr/>
          <p:nvPr/>
        </p:nvSpPr>
        <p:spPr>
          <a:xfrm>
            <a:off x="6228184"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r>
              <a:rPr lang="it-IT" sz="1400" dirty="0">
                <a:solidFill>
                  <a:schemeClr val="tx1"/>
                </a:solidFill>
              </a:rPr>
              <a:t>Se </a:t>
            </a:r>
            <a:r>
              <a:rPr lang="it-IT" sz="1400" b="1" dirty="0">
                <a:solidFill>
                  <a:schemeClr val="tx1"/>
                </a:solidFill>
              </a:rPr>
              <a:t>non hai</a:t>
            </a:r>
            <a:r>
              <a:rPr lang="it-IT" sz="1400" dirty="0">
                <a:solidFill>
                  <a:schemeClr val="tx1"/>
                </a:solidFill>
              </a:rPr>
              <a:t> i requisiti per svolgere la prova finale in modalità </a:t>
            </a:r>
            <a:r>
              <a:rPr lang="it-IT" sz="1400" i="1" dirty="0">
                <a:solidFill>
                  <a:schemeClr val="tx1"/>
                </a:solidFill>
              </a:rPr>
              <a:t>TESI</a:t>
            </a:r>
            <a:r>
              <a:rPr lang="it-IT" sz="1400" dirty="0">
                <a:solidFill>
                  <a:schemeClr val="tx1"/>
                </a:solidFill>
              </a:rPr>
              <a:t>, il sistema ti mostrerà la sola modalità </a:t>
            </a:r>
            <a:r>
              <a:rPr lang="it-IT" sz="1400" i="1" dirty="0">
                <a:solidFill>
                  <a:schemeClr val="tx1"/>
                </a:solidFill>
              </a:rPr>
              <a:t>REPORT</a:t>
            </a:r>
            <a:r>
              <a:rPr lang="it-IT" sz="1400" dirty="0">
                <a:solidFill>
                  <a:schemeClr val="tx1"/>
                </a:solidFill>
              </a:rPr>
              <a:t>.</a:t>
            </a:r>
            <a:endParaRPr lang="it-IT" sz="1400" i="1" dirty="0">
              <a:solidFill>
                <a:schemeClr val="tx1"/>
              </a:solidFill>
            </a:endParaRPr>
          </a:p>
        </p:txBody>
      </p:sp>
      <p:pic>
        <p:nvPicPr>
          <p:cNvPr id="20" name="Immagine 19">
            <a:extLst>
              <a:ext uri="{FF2B5EF4-FFF2-40B4-BE49-F238E27FC236}">
                <a16:creationId xmlns:a16="http://schemas.microsoft.com/office/drawing/2014/main" id="{0D469E90-AE64-41AE-AEB4-197A8D38A05B}"/>
              </a:ext>
            </a:extLst>
          </p:cNvPr>
          <p:cNvPicPr>
            <a:picLocks noChangeAspect="1"/>
          </p:cNvPicPr>
          <p:nvPr/>
        </p:nvPicPr>
        <p:blipFill>
          <a:blip r:embed="rId6"/>
          <a:stretch>
            <a:fillRect/>
          </a:stretch>
        </p:blipFill>
        <p:spPr>
          <a:xfrm>
            <a:off x="6439699" y="4197765"/>
            <a:ext cx="336230" cy="350239"/>
          </a:xfrm>
          <a:prstGeom prst="rect">
            <a:avLst/>
          </a:prstGeom>
        </p:spPr>
      </p:pic>
      <p:sp>
        <p:nvSpPr>
          <p:cNvPr id="17" name="Rettangolo 16">
            <a:extLst>
              <a:ext uri="{FF2B5EF4-FFF2-40B4-BE49-F238E27FC236}">
                <a16:creationId xmlns:a16="http://schemas.microsoft.com/office/drawing/2014/main" id="{44D86216-8DD3-40ED-A98C-6E8F249E71DB}"/>
              </a:ext>
            </a:extLst>
          </p:cNvPr>
          <p:cNvSpPr/>
          <p:nvPr/>
        </p:nvSpPr>
        <p:spPr>
          <a:xfrm>
            <a:off x="4893794" y="1409363"/>
            <a:ext cx="1656184"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000" dirty="0"/>
              <a:t>Solo corsi Triennali</a:t>
            </a:r>
          </a:p>
        </p:txBody>
      </p:sp>
    </p:spTree>
    <p:extLst>
      <p:ext uri="{BB962C8B-B14F-4D97-AF65-F5344CB8AC3E}">
        <p14:creationId xmlns:p14="http://schemas.microsoft.com/office/powerpoint/2010/main" val="301753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E1C1147B-4F59-4A03-A865-E4EE8854CA20}"/>
              </a:ext>
            </a:extLst>
          </p:cNvPr>
          <p:cNvPicPr>
            <a:picLocks noChangeAspect="1"/>
          </p:cNvPicPr>
          <p:nvPr/>
        </p:nvPicPr>
        <p:blipFill>
          <a:blip r:embed="rId3"/>
          <a:stretch>
            <a:fillRect/>
          </a:stretch>
        </p:blipFill>
        <p:spPr>
          <a:xfrm>
            <a:off x="2123728" y="1278274"/>
            <a:ext cx="6657409" cy="2438611"/>
          </a:xfrm>
          <a:prstGeom prst="rect">
            <a:avLst/>
          </a:prstGeom>
        </p:spPr>
      </p:pic>
      <p:pic>
        <p:nvPicPr>
          <p:cNvPr id="15" name="Immagine 14">
            <a:extLst>
              <a:ext uri="{FF2B5EF4-FFF2-40B4-BE49-F238E27FC236}">
                <a16:creationId xmlns:a16="http://schemas.microsoft.com/office/drawing/2014/main" id="{62C849AC-52DE-4199-8E67-DA3C54E830E0}"/>
              </a:ext>
            </a:extLst>
          </p:cNvPr>
          <p:cNvPicPr>
            <a:picLocks noChangeAspect="1"/>
          </p:cNvPicPr>
          <p:nvPr/>
        </p:nvPicPr>
        <p:blipFill>
          <a:blip r:embed="rId4"/>
          <a:stretch>
            <a:fillRect/>
          </a:stretch>
        </p:blipFill>
        <p:spPr>
          <a:xfrm>
            <a:off x="434425" y="4209503"/>
            <a:ext cx="2049344" cy="2217178"/>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Verifica esito domanda ammissione </a:t>
            </a:r>
            <a:endParaRPr lang="it-IT" sz="1400" b="1" dirty="0"/>
          </a:p>
        </p:txBody>
      </p:sp>
      <p:cxnSp>
        <p:nvCxnSpPr>
          <p:cNvPr id="6" name="Connettore 2 5"/>
          <p:cNvCxnSpPr/>
          <p:nvPr/>
        </p:nvCxnSpPr>
        <p:spPr>
          <a:xfrm flipV="1">
            <a:off x="3347864" y="2187198"/>
            <a:ext cx="1440159" cy="223940"/>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Connettore 2 11"/>
          <p:cNvCxnSpPr>
            <a:cxnSpLocks/>
          </p:cNvCxnSpPr>
          <p:nvPr/>
        </p:nvCxnSpPr>
        <p:spPr>
          <a:xfrm flipH="1" flipV="1">
            <a:off x="2267744" y="6043587"/>
            <a:ext cx="1080120" cy="33774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nettore 2 12"/>
          <p:cNvCxnSpPr/>
          <p:nvPr/>
        </p:nvCxnSpPr>
        <p:spPr>
          <a:xfrm flipV="1">
            <a:off x="1475656" y="3398814"/>
            <a:ext cx="1440159" cy="223940"/>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Rettangolo 10"/>
          <p:cNvSpPr/>
          <p:nvPr/>
        </p:nvSpPr>
        <p:spPr>
          <a:xfrm>
            <a:off x="6084168" y="4867824"/>
            <a:ext cx="2880321" cy="936502"/>
          </a:xfrm>
          <a:prstGeom prst="rect">
            <a:avLst/>
          </a:prstGeom>
          <a:noFill/>
          <a:ln w="381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i="1" dirty="0">
                <a:solidFill>
                  <a:schemeClr val="tx1"/>
                </a:solidFill>
              </a:rPr>
              <a:t>OGGETTO: Conferma domanda di laurea</a:t>
            </a:r>
          </a:p>
          <a:p>
            <a:endParaRPr lang="it-IT" sz="1100" i="1" dirty="0">
              <a:solidFill>
                <a:schemeClr val="tx1"/>
              </a:solidFill>
            </a:endParaRPr>
          </a:p>
          <a:p>
            <a:r>
              <a:rPr lang="it-IT" sz="1100" i="1" dirty="0">
                <a:solidFill>
                  <a:schemeClr val="tx1"/>
                </a:solidFill>
              </a:rPr>
              <a:t>Gentile Studente/ssa,</a:t>
            </a:r>
          </a:p>
          <a:p>
            <a:r>
              <a:rPr lang="it-IT" sz="1100" i="1" dirty="0">
                <a:solidFill>
                  <a:schemeClr val="tx1"/>
                </a:solidFill>
              </a:rPr>
              <a:t>La tua domanda di laurea è stata accettata.</a:t>
            </a:r>
          </a:p>
          <a:p>
            <a:r>
              <a:rPr lang="it-IT" sz="1100" i="1" dirty="0">
                <a:solidFill>
                  <a:schemeClr val="tx1"/>
                </a:solidFill>
              </a:rPr>
              <a:t> </a:t>
            </a:r>
          </a:p>
        </p:txBody>
      </p:sp>
      <p:pic>
        <p:nvPicPr>
          <p:cNvPr id="14" name="Immagine 13"/>
          <p:cNvPicPr>
            <a:picLocks noChangeAspect="1"/>
          </p:cNvPicPr>
          <p:nvPr/>
        </p:nvPicPr>
        <p:blipFill>
          <a:blip r:embed="rId5"/>
          <a:stretch>
            <a:fillRect/>
          </a:stretch>
        </p:blipFill>
        <p:spPr>
          <a:xfrm>
            <a:off x="8172399" y="5618967"/>
            <a:ext cx="936105" cy="759825"/>
          </a:xfrm>
          <a:prstGeom prst="rect">
            <a:avLst/>
          </a:prstGeom>
        </p:spPr>
      </p:pic>
      <p:pic>
        <p:nvPicPr>
          <p:cNvPr id="8" name="Immagine 7">
            <a:extLst>
              <a:ext uri="{FF2B5EF4-FFF2-40B4-BE49-F238E27FC236}">
                <a16:creationId xmlns:a16="http://schemas.microsoft.com/office/drawing/2014/main" id="{5FCFCA53-DE45-432F-95DE-76E8285A8E45}"/>
              </a:ext>
            </a:extLst>
          </p:cNvPr>
          <p:cNvPicPr>
            <a:picLocks noChangeAspect="1"/>
          </p:cNvPicPr>
          <p:nvPr/>
        </p:nvPicPr>
        <p:blipFill>
          <a:blip r:embed="rId6"/>
          <a:stretch>
            <a:fillRect/>
          </a:stretch>
        </p:blipFill>
        <p:spPr>
          <a:xfrm>
            <a:off x="630045" y="5877272"/>
            <a:ext cx="773603" cy="339917"/>
          </a:xfrm>
          <a:prstGeom prst="rect">
            <a:avLst/>
          </a:prstGeom>
        </p:spPr>
      </p:pic>
      <p:pic>
        <p:nvPicPr>
          <p:cNvPr id="9" name="Immagine 8">
            <a:extLst>
              <a:ext uri="{FF2B5EF4-FFF2-40B4-BE49-F238E27FC236}">
                <a16:creationId xmlns:a16="http://schemas.microsoft.com/office/drawing/2014/main" id="{4F7D5F6D-1A58-48E7-8671-1817B55DA095}"/>
              </a:ext>
            </a:extLst>
          </p:cNvPr>
          <p:cNvPicPr>
            <a:picLocks noChangeAspect="1"/>
          </p:cNvPicPr>
          <p:nvPr/>
        </p:nvPicPr>
        <p:blipFill>
          <a:blip r:embed="rId7"/>
          <a:stretch>
            <a:fillRect/>
          </a:stretch>
        </p:blipFill>
        <p:spPr>
          <a:xfrm>
            <a:off x="1979712" y="5853270"/>
            <a:ext cx="288032" cy="384042"/>
          </a:xfrm>
          <a:prstGeom prst="rect">
            <a:avLst/>
          </a:prstGeom>
        </p:spPr>
      </p:pic>
      <p:pic>
        <p:nvPicPr>
          <p:cNvPr id="7" name="Immagine 6">
            <a:extLst>
              <a:ext uri="{FF2B5EF4-FFF2-40B4-BE49-F238E27FC236}">
                <a16:creationId xmlns:a16="http://schemas.microsoft.com/office/drawing/2014/main" id="{391B2C69-DED0-4BB5-85E4-7294FB64CD27}"/>
              </a:ext>
            </a:extLst>
          </p:cNvPr>
          <p:cNvPicPr>
            <a:picLocks noChangeAspect="1"/>
          </p:cNvPicPr>
          <p:nvPr/>
        </p:nvPicPr>
        <p:blipFill>
          <a:blip r:embed="rId8"/>
          <a:stretch>
            <a:fillRect/>
          </a:stretch>
        </p:blipFill>
        <p:spPr>
          <a:xfrm>
            <a:off x="683568" y="4413865"/>
            <a:ext cx="476274" cy="190510"/>
          </a:xfrm>
          <a:prstGeom prst="rect">
            <a:avLst/>
          </a:prstGeom>
        </p:spPr>
      </p:pic>
      <p:pic>
        <p:nvPicPr>
          <p:cNvPr id="19" name="Immagine 18">
            <a:extLst>
              <a:ext uri="{FF2B5EF4-FFF2-40B4-BE49-F238E27FC236}">
                <a16:creationId xmlns:a16="http://schemas.microsoft.com/office/drawing/2014/main" id="{25C16C88-3379-4BE7-932D-2ACC698FAB6C}"/>
              </a:ext>
            </a:extLst>
          </p:cNvPr>
          <p:cNvPicPr>
            <a:picLocks noChangeAspect="1"/>
          </p:cNvPicPr>
          <p:nvPr/>
        </p:nvPicPr>
        <p:blipFill>
          <a:blip r:embed="rId9"/>
          <a:stretch>
            <a:fillRect/>
          </a:stretch>
        </p:blipFill>
        <p:spPr>
          <a:xfrm>
            <a:off x="630044" y="4320786"/>
            <a:ext cx="1709709" cy="1469749"/>
          </a:xfrm>
          <a:prstGeom prst="rect">
            <a:avLst/>
          </a:prstGeom>
        </p:spPr>
      </p:pic>
      <p:sp>
        <p:nvSpPr>
          <p:cNvPr id="4" name="CasellaDiTesto 3">
            <a:extLst>
              <a:ext uri="{FF2B5EF4-FFF2-40B4-BE49-F238E27FC236}">
                <a16:creationId xmlns:a16="http://schemas.microsoft.com/office/drawing/2014/main" id="{F437DC53-E418-4A7F-83AF-E624661A6149}"/>
              </a:ext>
            </a:extLst>
          </p:cNvPr>
          <p:cNvSpPr txBox="1"/>
          <p:nvPr/>
        </p:nvSpPr>
        <p:spPr>
          <a:xfrm>
            <a:off x="2535371" y="4320786"/>
            <a:ext cx="6573133" cy="307777"/>
          </a:xfrm>
          <a:prstGeom prst="rect">
            <a:avLst/>
          </a:prstGeom>
          <a:noFill/>
        </p:spPr>
        <p:txBody>
          <a:bodyPr wrap="square" rtlCol="0">
            <a:spAutoFit/>
          </a:bodyPr>
          <a:lstStyle/>
          <a:p>
            <a:r>
              <a:rPr lang="it-IT" sz="1400" b="1" dirty="0">
                <a:solidFill>
                  <a:srgbClr val="727272"/>
                </a:solidFill>
                <a:latin typeface="Arial" panose="020B0604020202020204" pitchFamily="34" charset="0"/>
                <a:cs typeface="Arial" panose="020B0604020202020204" pitchFamily="34" charset="0"/>
              </a:rPr>
              <a:t>Riceverai anche una notifica via mail di conferma sulla tua casella @icatt.it</a:t>
            </a:r>
          </a:p>
        </p:txBody>
      </p:sp>
    </p:spTree>
    <p:extLst>
      <p:ext uri="{BB962C8B-B14F-4D97-AF65-F5344CB8AC3E}">
        <p14:creationId xmlns:p14="http://schemas.microsoft.com/office/powerpoint/2010/main" val="35037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Deposito domanda concluso </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124228" cy="511814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dirty="0">
                <a:solidFill>
                  <a:srgbClr val="727272"/>
                </a:solidFill>
              </a:rPr>
              <a:t>Al termine della procedura</a:t>
            </a:r>
          </a:p>
          <a:p>
            <a:pPr marL="285750" indent="-285750">
              <a:lnSpc>
                <a:spcPct val="110000"/>
              </a:lnSpc>
              <a:buFont typeface="Wingdings" panose="05000000000000000000" pitchFamily="2" charset="2"/>
              <a:buChar char="ü"/>
            </a:pPr>
            <a:r>
              <a:rPr lang="it-IT" altLang="it-IT" sz="1400" b="1" dirty="0">
                <a:solidFill>
                  <a:srgbClr val="727272"/>
                </a:solidFill>
              </a:rPr>
              <a:t>Pagamento del contributo di laurea effettuato</a:t>
            </a:r>
          </a:p>
          <a:p>
            <a:pPr marL="285750" indent="-285750">
              <a:lnSpc>
                <a:spcPct val="110000"/>
              </a:lnSpc>
              <a:buFont typeface="Wingdings" panose="05000000000000000000" pitchFamily="2" charset="2"/>
              <a:buChar char="ü"/>
            </a:pPr>
            <a:r>
              <a:rPr lang="it-IT" altLang="it-IT" sz="1400" b="1" dirty="0">
                <a:solidFill>
                  <a:srgbClr val="727272"/>
                </a:solidFill>
              </a:rPr>
              <a:t>Domanda accettata/autorizzata dal docente</a:t>
            </a:r>
          </a:p>
          <a:p>
            <a:pPr>
              <a:lnSpc>
                <a:spcPct val="110000"/>
              </a:lnSpc>
            </a:pPr>
            <a:r>
              <a:rPr lang="it-IT" altLang="it-IT" sz="1400" b="1" i="1" dirty="0">
                <a:solidFill>
                  <a:srgbClr val="727272"/>
                </a:solidFill>
              </a:rPr>
              <a:t>riceverai una mail automatica di conferma</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spcBef>
                <a:spcPts val="0"/>
              </a:spcBef>
            </a:pPr>
            <a:r>
              <a:rPr lang="it-IT" altLang="it-IT" sz="1400" b="1" dirty="0">
                <a:solidFill>
                  <a:srgbClr val="727272"/>
                </a:solidFill>
              </a:rPr>
              <a:t>Attendi la convocazione che ti verrà notificata tramite iCatt</a:t>
            </a:r>
          </a:p>
          <a:p>
            <a:pPr>
              <a:lnSpc>
                <a:spcPct val="110000"/>
              </a:lnSpc>
              <a:spcBef>
                <a:spcPts val="0"/>
              </a:spcBef>
            </a:pPr>
            <a:r>
              <a:rPr lang="it-IT" altLang="it-IT" sz="1400" b="1" dirty="0">
                <a:solidFill>
                  <a:srgbClr val="727272"/>
                </a:solidFill>
              </a:rPr>
              <a:t>circa 10 gg prima della data prevista per la laurea</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pic>
        <p:nvPicPr>
          <p:cNvPr id="3" name="Immagine 2"/>
          <p:cNvPicPr>
            <a:picLocks noChangeAspect="1"/>
          </p:cNvPicPr>
          <p:nvPr/>
        </p:nvPicPr>
        <p:blipFill>
          <a:blip r:embed="rId3"/>
          <a:stretch>
            <a:fillRect/>
          </a:stretch>
        </p:blipFill>
        <p:spPr>
          <a:xfrm>
            <a:off x="8207895" y="2433585"/>
            <a:ext cx="936105" cy="759825"/>
          </a:xfrm>
          <a:prstGeom prst="rect">
            <a:avLst/>
          </a:prstGeom>
        </p:spPr>
      </p:pic>
      <p:pic>
        <p:nvPicPr>
          <p:cNvPr id="16" name="Immagine 15"/>
          <p:cNvPicPr>
            <a:picLocks noChangeAspect="1"/>
          </p:cNvPicPr>
          <p:nvPr/>
        </p:nvPicPr>
        <p:blipFill>
          <a:blip r:embed="rId4"/>
          <a:stretch>
            <a:fillRect/>
          </a:stretch>
        </p:blipFill>
        <p:spPr>
          <a:xfrm>
            <a:off x="92169" y="5746081"/>
            <a:ext cx="336230" cy="350239"/>
          </a:xfrm>
          <a:prstGeom prst="rect">
            <a:avLst/>
          </a:prstGeom>
        </p:spPr>
      </p:pic>
      <p:sp>
        <p:nvSpPr>
          <p:cNvPr id="11" name="Rettangolo 10">
            <a:extLst>
              <a:ext uri="{FF2B5EF4-FFF2-40B4-BE49-F238E27FC236}">
                <a16:creationId xmlns:a16="http://schemas.microsoft.com/office/drawing/2014/main" id="{53344A5C-E3D8-40BF-8AA6-CD2A5739641F}"/>
              </a:ext>
            </a:extLst>
          </p:cNvPr>
          <p:cNvSpPr/>
          <p:nvPr/>
        </p:nvSpPr>
        <p:spPr>
          <a:xfrm>
            <a:off x="3275856" y="2813498"/>
            <a:ext cx="5476156" cy="2775741"/>
          </a:xfrm>
          <a:prstGeom prst="rect">
            <a:avLst/>
          </a:prstGeom>
          <a:noFill/>
          <a:ln w="381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it-IT" sz="900" i="1" dirty="0">
                <a:solidFill>
                  <a:schemeClr val="tx1"/>
                </a:solidFill>
              </a:rPr>
              <a:t>OGGETTO: Conclusione </a:t>
            </a:r>
            <a:r>
              <a:rPr lang="it-IT" sz="900" dirty="0">
                <a:solidFill>
                  <a:schemeClr val="tx1"/>
                </a:solidFill>
              </a:rPr>
              <a:t>Presentazione domanda di laurea  </a:t>
            </a:r>
            <a:endParaRPr lang="it-IT" sz="900" i="1" dirty="0">
              <a:solidFill>
                <a:schemeClr val="tx1"/>
              </a:solidFill>
            </a:endParaRPr>
          </a:p>
          <a:p>
            <a:pPr>
              <a:spcAft>
                <a:spcPts val="0"/>
              </a:spcAft>
            </a:pPr>
            <a:endParaRPr lang="it-IT" sz="900" dirty="0">
              <a:solidFill>
                <a:srgbClr val="000000"/>
              </a:solidFill>
              <a:latin typeface="Times New Roman" panose="02020603050405020304" pitchFamily="18" charset="0"/>
              <a:ea typeface="Calibri" panose="020F0502020204030204" pitchFamily="34" charset="0"/>
            </a:endParaRPr>
          </a:p>
          <a:p>
            <a:pPr>
              <a:spcAft>
                <a:spcPts val="0"/>
              </a:spcAft>
            </a:pPr>
            <a:r>
              <a:rPr lang="it-IT" sz="900" i="1" dirty="0">
                <a:solidFill>
                  <a:schemeClr val="tx1"/>
                </a:solidFill>
              </a:rPr>
              <a:t>Gentile PAOLO ROSSI, </a:t>
            </a:r>
          </a:p>
          <a:p>
            <a:pPr>
              <a:spcAft>
                <a:spcPts val="0"/>
              </a:spcAft>
            </a:pPr>
            <a:r>
              <a:rPr lang="it-IT" sz="900" i="1" dirty="0">
                <a:solidFill>
                  <a:schemeClr val="tx1"/>
                </a:solidFill>
              </a:rPr>
              <a:t>La tua domanda di laurea è stata approvata dal docente e il pagamento</a:t>
            </a:r>
          </a:p>
          <a:p>
            <a:pPr>
              <a:spcAft>
                <a:spcPts val="0"/>
              </a:spcAft>
            </a:pPr>
            <a:r>
              <a:rPr lang="it-IT" sz="900" i="1" dirty="0">
                <a:solidFill>
                  <a:schemeClr val="tx1"/>
                </a:solidFill>
              </a:rPr>
              <a:t>del contributo dovuto per la tua seduta di laurea è andato a buon fine. </a:t>
            </a:r>
          </a:p>
          <a:p>
            <a:pPr>
              <a:spcAft>
                <a:spcPts val="0"/>
              </a:spcAft>
            </a:pPr>
            <a:r>
              <a:rPr lang="it-IT" sz="900" i="1" dirty="0">
                <a:solidFill>
                  <a:schemeClr val="tx1"/>
                </a:solidFill>
              </a:rPr>
              <a:t>Hai compiuto tutti gli adempimenti previsti</a:t>
            </a:r>
          </a:p>
          <a:p>
            <a:pPr>
              <a:spcAft>
                <a:spcPts val="0"/>
              </a:spcAft>
            </a:pPr>
            <a:r>
              <a:rPr lang="it-IT" sz="900" i="1" dirty="0">
                <a:solidFill>
                  <a:schemeClr val="tx1"/>
                </a:solidFill>
              </a:rPr>
              <a:t>Riceverai la convocazione esclusivamente attraverso la pagina</a:t>
            </a:r>
          </a:p>
          <a:p>
            <a:pPr>
              <a:spcAft>
                <a:spcPts val="0"/>
              </a:spcAft>
            </a:pPr>
            <a:r>
              <a:rPr lang="it-IT" sz="900" i="1" dirty="0">
                <a:solidFill>
                  <a:schemeClr val="tx1"/>
                </a:solidFill>
              </a:rPr>
              <a:t>Personale Icatt circa 10 gg prima della data prevista per la laurea. </a:t>
            </a:r>
          </a:p>
          <a:p>
            <a:pPr>
              <a:spcAft>
                <a:spcPts val="0"/>
              </a:spcAft>
            </a:pPr>
            <a:r>
              <a:rPr lang="it-IT" sz="900" i="1" dirty="0">
                <a:solidFill>
                  <a:schemeClr val="tx1"/>
                </a:solidFill>
              </a:rPr>
              <a:t> </a:t>
            </a:r>
          </a:p>
          <a:p>
            <a:pPr>
              <a:spcAft>
                <a:spcPts val="0"/>
              </a:spcAft>
            </a:pPr>
            <a:r>
              <a:rPr lang="it-IT" sz="900" i="1" dirty="0">
                <a:solidFill>
                  <a:schemeClr val="tx1"/>
                </a:solidFill>
              </a:rPr>
              <a:t>Polo Studenti - online</a:t>
            </a:r>
          </a:p>
          <a:p>
            <a:pPr>
              <a:spcAft>
                <a:spcPts val="0"/>
              </a:spcAft>
            </a:pPr>
            <a:endParaRPr lang="it-IT" sz="900" i="1" dirty="0">
              <a:solidFill>
                <a:schemeClr val="tx1"/>
              </a:solidFill>
            </a:endParaRPr>
          </a:p>
          <a:p>
            <a:pPr>
              <a:spcAft>
                <a:spcPts val="0"/>
              </a:spcAft>
            </a:pPr>
            <a:r>
              <a:rPr lang="it-IT" sz="900" i="1" dirty="0">
                <a:solidFill>
                  <a:schemeClr val="tx1"/>
                </a:solidFill>
              </a:rPr>
              <a:t>Dear Student PAOLO ROSSI, </a:t>
            </a:r>
          </a:p>
          <a:p>
            <a:pPr>
              <a:spcAft>
                <a:spcPts val="0"/>
              </a:spcAft>
            </a:pPr>
            <a:r>
              <a:rPr lang="it-IT" sz="900" i="1" dirty="0">
                <a:solidFill>
                  <a:schemeClr val="tx1"/>
                </a:solidFill>
              </a:rPr>
              <a:t>Your graduation application has been approved by the professor and the payment</a:t>
            </a:r>
          </a:p>
          <a:p>
            <a:pPr>
              <a:spcAft>
                <a:spcPts val="0"/>
              </a:spcAft>
            </a:pPr>
            <a:r>
              <a:rPr lang="it-IT" sz="900" i="1" dirty="0">
                <a:solidFill>
                  <a:schemeClr val="tx1"/>
                </a:solidFill>
              </a:rPr>
              <a:t>of the contribution due for your graduation session has been successfully completed. </a:t>
            </a:r>
          </a:p>
          <a:p>
            <a:pPr>
              <a:spcAft>
                <a:spcPts val="0"/>
              </a:spcAft>
            </a:pPr>
            <a:r>
              <a:rPr lang="it-IT" sz="900" i="1" dirty="0">
                <a:solidFill>
                  <a:schemeClr val="tx1"/>
                </a:solidFill>
              </a:rPr>
              <a:t>You have completed all the required steps. </a:t>
            </a:r>
          </a:p>
          <a:p>
            <a:pPr>
              <a:spcAft>
                <a:spcPts val="0"/>
              </a:spcAft>
            </a:pPr>
            <a:r>
              <a:rPr lang="it-IT" sz="900" i="1" dirty="0">
                <a:solidFill>
                  <a:schemeClr val="tx1"/>
                </a:solidFill>
              </a:rPr>
              <a:t>You will receive the invitation exclusively through your personal iCatt page</a:t>
            </a:r>
          </a:p>
          <a:p>
            <a:pPr>
              <a:spcAft>
                <a:spcPts val="0"/>
              </a:spcAft>
            </a:pPr>
            <a:r>
              <a:rPr lang="it-IT" sz="900" i="1" dirty="0">
                <a:solidFill>
                  <a:schemeClr val="tx1"/>
                </a:solidFill>
              </a:rPr>
              <a:t>bout 10 days before the date scheduled for graduation.</a:t>
            </a:r>
          </a:p>
          <a:p>
            <a:pPr>
              <a:spcAft>
                <a:spcPts val="0"/>
              </a:spcAft>
            </a:pPr>
            <a:endParaRPr lang="it-IT" sz="900" i="1" dirty="0">
              <a:solidFill>
                <a:schemeClr val="tx1"/>
              </a:solidFill>
            </a:endParaRPr>
          </a:p>
          <a:p>
            <a:pPr>
              <a:spcAft>
                <a:spcPts val="0"/>
              </a:spcAft>
            </a:pPr>
            <a:r>
              <a:rPr lang="it-IT" sz="900" i="1" dirty="0">
                <a:solidFill>
                  <a:schemeClr val="tx1"/>
                </a:solidFill>
              </a:rPr>
              <a:t>Polo Studenti - online</a:t>
            </a:r>
          </a:p>
        </p:txBody>
      </p:sp>
    </p:spTree>
    <p:extLst>
      <p:ext uri="{BB962C8B-B14F-4D97-AF65-F5344CB8AC3E}">
        <p14:creationId xmlns:p14="http://schemas.microsoft.com/office/powerpoint/2010/main" val="215506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04E3F1FC-FDE2-4C36-9BFF-881EDAA325B3}"/>
              </a:ext>
            </a:extLst>
          </p:cNvPr>
          <p:cNvPicPr>
            <a:picLocks noChangeAspect="1"/>
          </p:cNvPicPr>
          <p:nvPr/>
        </p:nvPicPr>
        <p:blipFill>
          <a:blip r:embed="rId3"/>
          <a:stretch>
            <a:fillRect/>
          </a:stretch>
        </p:blipFill>
        <p:spPr>
          <a:xfrm>
            <a:off x="4704855" y="1152606"/>
            <a:ext cx="4368003" cy="3356514"/>
          </a:xfrm>
          <a:prstGeom prst="rect">
            <a:avLst/>
          </a:prstGeom>
          <a:ln w="28575">
            <a:noFill/>
          </a:ln>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Deposito domanda concluso </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428399" y="1392856"/>
            <a:ext cx="6124228" cy="511814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dirty="0">
                <a:solidFill>
                  <a:srgbClr val="727272"/>
                </a:solidFill>
              </a:rPr>
              <a:t>Accedendo al portale è possibile controllare se </a:t>
            </a:r>
          </a:p>
          <a:p>
            <a:pPr>
              <a:lnSpc>
                <a:spcPct val="110000"/>
              </a:lnSpc>
            </a:pPr>
            <a:r>
              <a:rPr lang="it-IT" altLang="it-IT" sz="1400" b="1" dirty="0">
                <a:solidFill>
                  <a:srgbClr val="727272"/>
                </a:solidFill>
              </a:rPr>
              <a:t>tutti gli adempimenti sono andati a buon fine:  </a:t>
            </a:r>
          </a:p>
          <a:p>
            <a:pPr marL="285750" indent="-285750">
              <a:lnSpc>
                <a:spcPct val="110000"/>
              </a:lnSpc>
              <a:buFont typeface="Wingdings" panose="05000000000000000000" pitchFamily="2" charset="2"/>
              <a:buChar char="ü"/>
            </a:pPr>
            <a:r>
              <a:rPr lang="it-IT" altLang="it-IT" sz="1400" b="1" dirty="0">
                <a:solidFill>
                  <a:srgbClr val="727272"/>
                </a:solidFill>
              </a:rPr>
              <a:t>Pagamento del contributo di laurea effettuato</a:t>
            </a:r>
          </a:p>
          <a:p>
            <a:pPr marL="285750" indent="-285750">
              <a:lnSpc>
                <a:spcPct val="110000"/>
              </a:lnSpc>
              <a:buFont typeface="Wingdings" panose="05000000000000000000" pitchFamily="2" charset="2"/>
              <a:buChar char="ü"/>
            </a:pPr>
            <a:r>
              <a:rPr lang="it-IT" altLang="it-IT" sz="1400" b="1" dirty="0">
                <a:solidFill>
                  <a:srgbClr val="727272"/>
                </a:solidFill>
              </a:rPr>
              <a:t>Domanda accettata/autorizzata dal docente</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sp>
        <p:nvSpPr>
          <p:cNvPr id="7" name="Rettangolo arrotondato 6"/>
          <p:cNvSpPr/>
          <p:nvPr/>
        </p:nvSpPr>
        <p:spPr>
          <a:xfrm>
            <a:off x="5076056" y="2564904"/>
            <a:ext cx="3744950" cy="4170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arrotondato 13"/>
          <p:cNvSpPr/>
          <p:nvPr/>
        </p:nvSpPr>
        <p:spPr>
          <a:xfrm>
            <a:off x="6516216" y="1628800"/>
            <a:ext cx="771187" cy="3417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arrotondato 6">
            <a:extLst>
              <a:ext uri="{FF2B5EF4-FFF2-40B4-BE49-F238E27FC236}">
                <a16:creationId xmlns:a16="http://schemas.microsoft.com/office/drawing/2014/main" id="{76D97909-D991-4198-83AE-B80B3F454144}"/>
              </a:ext>
            </a:extLst>
          </p:cNvPr>
          <p:cNvSpPr/>
          <p:nvPr/>
        </p:nvSpPr>
        <p:spPr>
          <a:xfrm>
            <a:off x="6156176" y="2996952"/>
            <a:ext cx="2664296" cy="1455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9" name="Connettore 2 8"/>
          <p:cNvCxnSpPr>
            <a:cxnSpLocks/>
          </p:cNvCxnSpPr>
          <p:nvPr/>
        </p:nvCxnSpPr>
        <p:spPr>
          <a:xfrm flipV="1">
            <a:off x="8221565" y="4293096"/>
            <a:ext cx="249428" cy="230988"/>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Connettore 2 24">
            <a:extLst>
              <a:ext uri="{FF2B5EF4-FFF2-40B4-BE49-F238E27FC236}">
                <a16:creationId xmlns:a16="http://schemas.microsoft.com/office/drawing/2014/main" id="{3239E891-0DF5-4F70-ABCA-57F2C7DB3D50}"/>
              </a:ext>
            </a:extLst>
          </p:cNvPr>
          <p:cNvCxnSpPr>
            <a:cxnSpLocks/>
          </p:cNvCxnSpPr>
          <p:nvPr/>
        </p:nvCxnSpPr>
        <p:spPr>
          <a:xfrm flipV="1">
            <a:off x="6948264" y="4278132"/>
            <a:ext cx="249428" cy="230988"/>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0700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Cancellazione domanda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3" name="Immagine 2"/>
          <p:cNvPicPr>
            <a:picLocks noChangeAspect="1"/>
          </p:cNvPicPr>
          <p:nvPr/>
        </p:nvPicPr>
        <p:blipFill>
          <a:blip r:embed="rId3"/>
          <a:stretch>
            <a:fillRect/>
          </a:stretch>
        </p:blipFill>
        <p:spPr>
          <a:xfrm>
            <a:off x="2333525" y="1649300"/>
            <a:ext cx="6342931" cy="4475584"/>
          </a:xfrm>
          <a:prstGeom prst="rect">
            <a:avLst/>
          </a:prstGeom>
        </p:spPr>
      </p:pic>
      <p:pic>
        <p:nvPicPr>
          <p:cNvPr id="6" name="Immagine 5">
            <a:extLst>
              <a:ext uri="{FF2B5EF4-FFF2-40B4-BE49-F238E27FC236}">
                <a16:creationId xmlns:a16="http://schemas.microsoft.com/office/drawing/2014/main" id="{F20A0A59-8287-49EB-8BDB-08A6BE20B98D}"/>
              </a:ext>
            </a:extLst>
          </p:cNvPr>
          <p:cNvPicPr>
            <a:picLocks noChangeAspect="1"/>
          </p:cNvPicPr>
          <p:nvPr/>
        </p:nvPicPr>
        <p:blipFill>
          <a:blip r:embed="rId4"/>
          <a:stretch>
            <a:fillRect/>
          </a:stretch>
        </p:blipFill>
        <p:spPr>
          <a:xfrm>
            <a:off x="7995792" y="5699299"/>
            <a:ext cx="536648" cy="321989"/>
          </a:xfrm>
          <a:prstGeom prst="rect">
            <a:avLst/>
          </a:prstGeom>
        </p:spPr>
      </p:pic>
      <p:sp>
        <p:nvSpPr>
          <p:cNvPr id="4" name="Rettangolo 3">
            <a:extLst>
              <a:ext uri="{FF2B5EF4-FFF2-40B4-BE49-F238E27FC236}">
                <a16:creationId xmlns:a16="http://schemas.microsoft.com/office/drawing/2014/main" id="{6F0CE6E1-6D9F-479F-AF4F-17E856372332}"/>
              </a:ext>
            </a:extLst>
          </p:cNvPr>
          <p:cNvSpPr/>
          <p:nvPr/>
        </p:nvSpPr>
        <p:spPr>
          <a:xfrm>
            <a:off x="2807804" y="3899099"/>
            <a:ext cx="5580620" cy="32198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it-IT" sz="1000" b="1" dirty="0">
                <a:solidFill>
                  <a:schemeClr val="bg1">
                    <a:lumMod val="65000"/>
                  </a:schemeClr>
                </a:solidFill>
              </a:rPr>
              <a:t>Aspetti finanziari dell'evoluzione del mercato immobiliare.</a:t>
            </a:r>
            <a:endParaRPr lang="it-IT" sz="1000" dirty="0">
              <a:solidFill>
                <a:schemeClr val="bg1">
                  <a:lumMod val="65000"/>
                </a:schemeClr>
              </a:solidFill>
            </a:endParaRPr>
          </a:p>
        </p:txBody>
      </p:sp>
      <p:sp>
        <p:nvSpPr>
          <p:cNvPr id="9" name="Rettangolo con angoli arrotondati 8">
            <a:extLst>
              <a:ext uri="{FF2B5EF4-FFF2-40B4-BE49-F238E27FC236}">
                <a16:creationId xmlns:a16="http://schemas.microsoft.com/office/drawing/2014/main" id="{82C17D41-B56E-4DAE-B459-142983A5EE42}"/>
              </a:ext>
            </a:extLst>
          </p:cNvPr>
          <p:cNvSpPr/>
          <p:nvPr/>
        </p:nvSpPr>
        <p:spPr>
          <a:xfrm>
            <a:off x="35496" y="292494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ATTENZIONE</a:t>
            </a:r>
            <a:endParaRPr lang="it-IT" sz="1400" b="1" u="sng" dirty="0">
              <a:solidFill>
                <a:srgbClr val="FF0000"/>
              </a:solidFill>
            </a:endParaRPr>
          </a:p>
          <a:p>
            <a:endParaRPr lang="it-IT" sz="1400" dirty="0">
              <a:solidFill>
                <a:schemeClr val="tx1"/>
              </a:solidFill>
            </a:endParaRPr>
          </a:p>
          <a:p>
            <a:r>
              <a:rPr lang="it-IT" sz="1400" dirty="0">
                <a:solidFill>
                  <a:schemeClr val="tx1"/>
                </a:solidFill>
              </a:rPr>
              <a:t>Se il Docente ha già approvato la domanda </a:t>
            </a:r>
            <a:r>
              <a:rPr lang="it-IT" sz="1400" b="1" dirty="0">
                <a:solidFill>
                  <a:schemeClr val="tx1"/>
                </a:solidFill>
              </a:rPr>
              <a:t>NON POTRAI </a:t>
            </a:r>
            <a:r>
              <a:rPr lang="it-IT" sz="1400" dirty="0">
                <a:solidFill>
                  <a:schemeClr val="tx1"/>
                </a:solidFill>
              </a:rPr>
              <a:t>cancellarla in autonomia. </a:t>
            </a:r>
          </a:p>
          <a:p>
            <a:endParaRPr lang="it-IT" sz="1400" dirty="0">
              <a:solidFill>
                <a:schemeClr val="tx1"/>
              </a:solidFill>
            </a:endParaRPr>
          </a:p>
          <a:p>
            <a:r>
              <a:rPr lang="it-IT" sz="1400" dirty="0">
                <a:solidFill>
                  <a:schemeClr val="tx1"/>
                </a:solidFill>
              </a:rPr>
              <a:t>Prendi contatto con il Polo tramite iCatt. </a:t>
            </a:r>
          </a:p>
        </p:txBody>
      </p:sp>
      <p:pic>
        <p:nvPicPr>
          <p:cNvPr id="12" name="Immagine 11">
            <a:extLst>
              <a:ext uri="{FF2B5EF4-FFF2-40B4-BE49-F238E27FC236}">
                <a16:creationId xmlns:a16="http://schemas.microsoft.com/office/drawing/2014/main" id="{491D37AA-0066-4281-B1B4-AB68CE6478D0}"/>
              </a:ext>
            </a:extLst>
          </p:cNvPr>
          <p:cNvPicPr>
            <a:picLocks noChangeAspect="1"/>
          </p:cNvPicPr>
          <p:nvPr/>
        </p:nvPicPr>
        <p:blipFill>
          <a:blip r:embed="rId5"/>
          <a:stretch>
            <a:fillRect/>
          </a:stretch>
        </p:blipFill>
        <p:spPr>
          <a:xfrm>
            <a:off x="299429" y="3284984"/>
            <a:ext cx="336230" cy="350239"/>
          </a:xfrm>
          <a:prstGeom prst="rect">
            <a:avLst/>
          </a:prstGeom>
        </p:spPr>
      </p:pic>
    </p:spTree>
    <p:extLst>
      <p:ext uri="{BB962C8B-B14F-4D97-AF65-F5344CB8AC3E}">
        <p14:creationId xmlns:p14="http://schemas.microsoft.com/office/powerpoint/2010/main" val="17796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2277148" y="1181038"/>
            <a:ext cx="6848475" cy="3181350"/>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Titolo prova finale </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cxnSp>
        <p:nvCxnSpPr>
          <p:cNvPr id="14" name="Connettore 2 13"/>
          <p:cNvCxnSpPr/>
          <p:nvPr/>
        </p:nvCxnSpPr>
        <p:spPr>
          <a:xfrm flipV="1">
            <a:off x="1528102" y="2471751"/>
            <a:ext cx="1080120" cy="1098549"/>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8" name="Immagine 7"/>
          <p:cNvPicPr>
            <a:picLocks noChangeAspect="1"/>
          </p:cNvPicPr>
          <p:nvPr/>
        </p:nvPicPr>
        <p:blipFill>
          <a:blip r:embed="rId4"/>
          <a:stretch>
            <a:fillRect/>
          </a:stretch>
        </p:blipFill>
        <p:spPr>
          <a:xfrm>
            <a:off x="4691207" y="4437112"/>
            <a:ext cx="3486150" cy="1514475"/>
          </a:xfrm>
          <a:prstGeom prst="rect">
            <a:avLst/>
          </a:prstGeom>
        </p:spPr>
      </p:pic>
      <p:sp>
        <p:nvSpPr>
          <p:cNvPr id="13" name="Rettangolo arrotondato 12"/>
          <p:cNvSpPr/>
          <p:nvPr/>
        </p:nvSpPr>
        <p:spPr>
          <a:xfrm>
            <a:off x="3275856" y="1898403"/>
            <a:ext cx="2304256" cy="756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arrotondato 14"/>
          <p:cNvSpPr/>
          <p:nvPr/>
        </p:nvSpPr>
        <p:spPr>
          <a:xfrm>
            <a:off x="3275856" y="2690491"/>
            <a:ext cx="2304256" cy="1170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arrotondato 15"/>
          <p:cNvSpPr/>
          <p:nvPr/>
        </p:nvSpPr>
        <p:spPr>
          <a:xfrm>
            <a:off x="6516216" y="1772817"/>
            <a:ext cx="230425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arrotondato 16"/>
          <p:cNvSpPr/>
          <p:nvPr/>
        </p:nvSpPr>
        <p:spPr>
          <a:xfrm>
            <a:off x="6516216" y="2652996"/>
            <a:ext cx="2304256" cy="703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con angoli arrotondati 17">
            <a:extLst>
              <a:ext uri="{FF2B5EF4-FFF2-40B4-BE49-F238E27FC236}">
                <a16:creationId xmlns:a16="http://schemas.microsoft.com/office/drawing/2014/main" id="{FE8AF2A8-596F-4F96-8C50-24F5C6BDA70E}"/>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endParaRPr lang="it-IT" sz="1400" dirty="0">
              <a:solidFill>
                <a:schemeClr val="tx1"/>
              </a:solidFill>
            </a:endParaRPr>
          </a:p>
          <a:p>
            <a:r>
              <a:rPr lang="it-IT" sz="1400" dirty="0">
                <a:solidFill>
                  <a:schemeClr val="tx1"/>
                </a:solidFill>
              </a:rPr>
              <a:t>Inserire il titolo rispettando le regole indicate.</a:t>
            </a:r>
          </a:p>
        </p:txBody>
      </p:sp>
      <p:pic>
        <p:nvPicPr>
          <p:cNvPr id="9" name="Immagine 8"/>
          <p:cNvPicPr>
            <a:picLocks noChangeAspect="1"/>
          </p:cNvPicPr>
          <p:nvPr/>
        </p:nvPicPr>
        <p:blipFill>
          <a:blip r:embed="rId5"/>
          <a:stretch>
            <a:fillRect/>
          </a:stretch>
        </p:blipFill>
        <p:spPr>
          <a:xfrm>
            <a:off x="252319" y="4427190"/>
            <a:ext cx="336230" cy="350239"/>
          </a:xfrm>
          <a:prstGeom prst="rect">
            <a:avLst/>
          </a:prstGeom>
        </p:spPr>
      </p:pic>
    </p:spTree>
    <p:extLst>
      <p:ext uri="{BB962C8B-B14F-4D97-AF65-F5344CB8AC3E}">
        <p14:creationId xmlns:p14="http://schemas.microsoft.com/office/powerpoint/2010/main" val="51775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D38683B-79AE-46C6-AFBB-E56C304482B7}"/>
              </a:ext>
            </a:extLst>
          </p:cNvPr>
          <p:cNvPicPr>
            <a:picLocks noChangeAspect="1"/>
          </p:cNvPicPr>
          <p:nvPr/>
        </p:nvPicPr>
        <p:blipFill>
          <a:blip r:embed="rId3"/>
          <a:stretch>
            <a:fillRect/>
          </a:stretch>
        </p:blipFill>
        <p:spPr>
          <a:xfrm>
            <a:off x="2925187" y="1556792"/>
            <a:ext cx="5826825" cy="2413970"/>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Indirizzo di spedizione pergamena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13" name="Rettangolo con angoli arrotondati 12">
            <a:extLst>
              <a:ext uri="{FF2B5EF4-FFF2-40B4-BE49-F238E27FC236}">
                <a16:creationId xmlns:a16="http://schemas.microsoft.com/office/drawing/2014/main" id="{1E4F9E4B-3613-4A5F-9F9D-3EEA3653F816}"/>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endParaRPr lang="it-IT" sz="1400" dirty="0">
              <a:solidFill>
                <a:schemeClr val="tx1"/>
              </a:solidFill>
            </a:endParaRPr>
          </a:p>
          <a:p>
            <a:r>
              <a:rPr lang="it-IT" sz="1400" dirty="0">
                <a:solidFill>
                  <a:schemeClr val="tx1"/>
                </a:solidFill>
              </a:rPr>
              <a:t>Verifica la correttezza dell’indirizzo registrato nei nostri sistemi ed eventualmente apporta le opportune variazioni.  </a:t>
            </a:r>
          </a:p>
        </p:txBody>
      </p:sp>
      <p:pic>
        <p:nvPicPr>
          <p:cNvPr id="9" name="Immagine 8"/>
          <p:cNvPicPr>
            <a:picLocks noChangeAspect="1"/>
          </p:cNvPicPr>
          <p:nvPr/>
        </p:nvPicPr>
        <p:blipFill>
          <a:blip r:embed="rId4"/>
          <a:stretch>
            <a:fillRect/>
          </a:stretch>
        </p:blipFill>
        <p:spPr>
          <a:xfrm>
            <a:off x="395536" y="4149080"/>
            <a:ext cx="336230" cy="350239"/>
          </a:xfrm>
          <a:prstGeom prst="rect">
            <a:avLst/>
          </a:prstGeom>
        </p:spPr>
      </p:pic>
    </p:spTree>
    <p:extLst>
      <p:ext uri="{BB962C8B-B14F-4D97-AF65-F5344CB8AC3E}">
        <p14:creationId xmlns:p14="http://schemas.microsoft.com/office/powerpoint/2010/main" val="217739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Punteggio di Laurea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6" name="Immagine 5"/>
          <p:cNvPicPr>
            <a:picLocks noChangeAspect="1"/>
          </p:cNvPicPr>
          <p:nvPr/>
        </p:nvPicPr>
        <p:blipFill>
          <a:blip r:embed="rId3"/>
          <a:stretch>
            <a:fillRect/>
          </a:stretch>
        </p:blipFill>
        <p:spPr>
          <a:xfrm>
            <a:off x="2555776" y="1516015"/>
            <a:ext cx="6264696" cy="2394761"/>
          </a:xfrm>
          <a:prstGeom prst="rect">
            <a:avLst/>
          </a:prstGeom>
        </p:spPr>
      </p:pic>
      <p:sp>
        <p:nvSpPr>
          <p:cNvPr id="8" name="Rettangolo con angoli arrotondati 7">
            <a:extLst>
              <a:ext uri="{FF2B5EF4-FFF2-40B4-BE49-F238E27FC236}">
                <a16:creationId xmlns:a16="http://schemas.microsoft.com/office/drawing/2014/main" id="{392A5BF8-926B-439B-8802-FD5134B5F71B}"/>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chemeClr val="tx1"/>
                </a:solidFill>
              </a:rPr>
              <a:t>    </a:t>
            </a:r>
            <a:r>
              <a:rPr lang="it-IT" sz="1400" b="1" u="sng" dirty="0">
                <a:solidFill>
                  <a:schemeClr val="tx1"/>
                </a:solidFill>
              </a:rPr>
              <a:t>PUNTEGGIO DI LAUREA</a:t>
            </a:r>
          </a:p>
          <a:p>
            <a:endParaRPr lang="it-IT" sz="1400" dirty="0">
              <a:solidFill>
                <a:schemeClr val="tx1"/>
              </a:solidFill>
            </a:endParaRPr>
          </a:p>
          <a:p>
            <a:r>
              <a:rPr lang="it-IT" sz="1400" dirty="0">
                <a:solidFill>
                  <a:schemeClr val="tx1"/>
                </a:solidFill>
              </a:rPr>
              <a:t>A seguito dell’approvazione della domanda da parte del Docente, in iCatt sarà possibile visualizzare IL TUO PUNTEGGIO DI LAUREA</a:t>
            </a:r>
          </a:p>
        </p:txBody>
      </p:sp>
    </p:spTree>
    <p:extLst>
      <p:ext uri="{BB962C8B-B14F-4D97-AF65-F5344CB8AC3E}">
        <p14:creationId xmlns:p14="http://schemas.microsoft.com/office/powerpoint/2010/main" val="365265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Notifiche automatiche</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3" name="Immagine 2">
            <a:extLst>
              <a:ext uri="{FF2B5EF4-FFF2-40B4-BE49-F238E27FC236}">
                <a16:creationId xmlns:a16="http://schemas.microsoft.com/office/drawing/2014/main" id="{1F1A72CC-BFEA-4261-AE50-78D92F58BBAE}"/>
              </a:ext>
            </a:extLst>
          </p:cNvPr>
          <p:cNvPicPr>
            <a:picLocks noChangeAspect="1"/>
          </p:cNvPicPr>
          <p:nvPr/>
        </p:nvPicPr>
        <p:blipFill>
          <a:blip r:embed="rId3"/>
          <a:stretch>
            <a:fillRect/>
          </a:stretch>
        </p:blipFill>
        <p:spPr>
          <a:xfrm>
            <a:off x="539552" y="1196752"/>
            <a:ext cx="2543175" cy="1428750"/>
          </a:xfrm>
          <a:prstGeom prst="rect">
            <a:avLst/>
          </a:prstGeom>
        </p:spPr>
      </p:pic>
      <p:sp>
        <p:nvSpPr>
          <p:cNvPr id="13" name="CasellaDiTesto 12">
            <a:extLst>
              <a:ext uri="{FF2B5EF4-FFF2-40B4-BE49-F238E27FC236}">
                <a16:creationId xmlns:a16="http://schemas.microsoft.com/office/drawing/2014/main" id="{D710D5FF-4485-4D2E-BAA8-EDA611C2FDE6}"/>
              </a:ext>
            </a:extLst>
          </p:cNvPr>
          <p:cNvSpPr txBox="1"/>
          <p:nvPr/>
        </p:nvSpPr>
        <p:spPr>
          <a:xfrm>
            <a:off x="3351413" y="1375023"/>
            <a:ext cx="5688631" cy="4462760"/>
          </a:xfrm>
          <a:prstGeom prst="rect">
            <a:avLst/>
          </a:prstGeom>
          <a:noFill/>
        </p:spPr>
        <p:txBody>
          <a:bodyPr wrap="square" rtlCol="0">
            <a:spAutoFit/>
          </a:bodyPr>
          <a:lstStyle/>
          <a:p>
            <a:r>
              <a:rPr lang="it-IT" sz="1400" b="1" dirty="0">
                <a:effectLst/>
                <a:latin typeface="Calibri" panose="020F0502020204030204" pitchFamily="34" charset="0"/>
                <a:ea typeface="Times New Roman" panose="02020603050405020304" pitchFamily="18" charset="0"/>
              </a:rPr>
              <a:t>Da:</a:t>
            </a:r>
            <a:r>
              <a:rPr lang="it-IT" sz="1400" dirty="0">
                <a:effectLst/>
                <a:latin typeface="Calibri" panose="020F0502020204030204" pitchFamily="34" charset="0"/>
                <a:ea typeface="Times New Roman" panose="02020603050405020304" pitchFamily="18" charset="0"/>
              </a:rPr>
              <a:t> noreply@unicatt.it &lt;noreply@unicatt.it&gt; </a:t>
            </a:r>
            <a:br>
              <a:rPr lang="it-IT" sz="1400" dirty="0">
                <a:effectLst/>
                <a:latin typeface="Calibri" panose="020F0502020204030204" pitchFamily="34" charset="0"/>
                <a:ea typeface="Times New Roman" panose="02020603050405020304" pitchFamily="18" charset="0"/>
              </a:rPr>
            </a:br>
            <a:endParaRPr lang="it-IT" sz="1400" dirty="0">
              <a:effectLst/>
              <a:latin typeface="Calibri" panose="020F0502020204030204" pitchFamily="34" charset="0"/>
              <a:ea typeface="Times New Roman" panose="02020603050405020304" pitchFamily="18" charset="0"/>
            </a:endParaRPr>
          </a:p>
          <a:p>
            <a:endParaRPr lang="it-IT" sz="1400" dirty="0">
              <a:solidFill>
                <a:srgbClr val="000000"/>
              </a:solidFill>
              <a:effectLst/>
              <a:latin typeface="Times New Roman" panose="02020603050405020304" pitchFamily="18" charset="0"/>
              <a:ea typeface="Times New Roman" panose="02020603050405020304" pitchFamily="18" charset="0"/>
            </a:endParaRPr>
          </a:p>
          <a:p>
            <a:r>
              <a:rPr lang="it-IT" sz="1400" b="1" dirty="0">
                <a:latin typeface="Calibri" panose="020F0502020204030204" pitchFamily="34" charset="0"/>
              </a:rPr>
              <a:t>OGGETTO</a:t>
            </a:r>
            <a:r>
              <a:rPr lang="it-IT" sz="1400" dirty="0">
                <a:latin typeface="Calibri" panose="020F0502020204030204" pitchFamily="34" charset="0"/>
              </a:rPr>
              <a:t>: Conferma argomento/titolo prova finale</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Rifiuto argomento/titolo prova finale </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Conferma domanda di laurea </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Rifiuto domanda di laurea </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Conclusione presentazione domanda di laurea</a:t>
            </a:r>
          </a:p>
          <a:p>
            <a:endParaRPr lang="it-IT" sz="1400" dirty="0">
              <a:latin typeface="Calibri" panose="020F0502020204030204" pitchFamily="34" charset="0"/>
            </a:endParaRPr>
          </a:p>
          <a:p>
            <a:endParaRPr lang="it-IT" sz="1400" dirty="0">
              <a:latin typeface="Calibri" panose="020F0502020204030204" pitchFamily="34" charset="0"/>
            </a:endParaRPr>
          </a:p>
          <a:p>
            <a:endParaRPr lang="it-IT" sz="1400" dirty="0">
              <a:latin typeface="Calibri" panose="020F0502020204030204" pitchFamily="34" charset="0"/>
            </a:endParaRPr>
          </a:p>
          <a:p>
            <a:r>
              <a:rPr lang="it-IT" sz="1400" dirty="0">
                <a:solidFill>
                  <a:srgbClr val="000000"/>
                </a:solidFill>
                <a:effectLst/>
                <a:latin typeface="Times New Roman" panose="02020603050405020304" pitchFamily="18" charset="0"/>
                <a:ea typeface="Calibri" panose="020F0502020204030204" pitchFamily="34" charset="0"/>
              </a:rPr>
              <a:t>Polo Studenti – Online</a:t>
            </a:r>
            <a:endParaRPr lang="it-IT" sz="1400" dirty="0">
              <a:effectLst/>
              <a:latin typeface="Times New Roman" panose="02020603050405020304" pitchFamily="18" charset="0"/>
              <a:ea typeface="Calibri" panose="020F0502020204030204" pitchFamily="34" charset="0"/>
            </a:endParaRPr>
          </a:p>
          <a:p>
            <a:r>
              <a:rPr lang="it-IT" sz="1400" dirty="0">
                <a:solidFill>
                  <a:srgbClr val="000000"/>
                </a:solidFill>
                <a:effectLst/>
                <a:latin typeface="Times New Roman" panose="02020603050405020304" pitchFamily="18" charset="0"/>
                <a:ea typeface="Calibri" panose="020F0502020204030204" pitchFamily="34" charset="0"/>
              </a:rPr>
              <a:t> </a:t>
            </a:r>
            <a:endParaRPr lang="it-IT" sz="1400" dirty="0">
              <a:effectLst/>
              <a:latin typeface="Times New Roman" panose="02020603050405020304" pitchFamily="18" charset="0"/>
              <a:ea typeface="Calibri" panose="020F0502020204030204" pitchFamily="34" charset="0"/>
            </a:endParaRPr>
          </a:p>
          <a:p>
            <a:r>
              <a:rPr lang="it-IT" sz="1400" dirty="0">
                <a:solidFill>
                  <a:srgbClr val="000000"/>
                </a:solidFill>
                <a:effectLst/>
                <a:latin typeface="Times New Roman" panose="02020603050405020304" pitchFamily="18" charset="0"/>
                <a:ea typeface="Calibri" panose="020F0502020204030204" pitchFamily="34" charset="0"/>
              </a:rPr>
              <a:t>MESSAGGIO AUTOMATICO generato da un indirizzo di posta elettronica di solo invio. Non rispondere a questa e-mail.</a:t>
            </a:r>
            <a:endParaRPr lang="it-IT" sz="1400" dirty="0">
              <a:effectLst/>
              <a:latin typeface="Times New Roman" panose="02020603050405020304" pitchFamily="18" charset="0"/>
              <a:ea typeface="Calibri" panose="020F0502020204030204" pitchFamily="34" charset="0"/>
            </a:endParaRPr>
          </a:p>
          <a:p>
            <a:endParaRPr lang="it-IT" dirty="0">
              <a:latin typeface="Calibri" panose="020F0502020204030204" pitchFamily="34" charset="0"/>
            </a:endParaRPr>
          </a:p>
        </p:txBody>
      </p:sp>
      <p:sp>
        <p:nvSpPr>
          <p:cNvPr id="14" name="CasellaDiTesto 13">
            <a:extLst>
              <a:ext uri="{FF2B5EF4-FFF2-40B4-BE49-F238E27FC236}">
                <a16:creationId xmlns:a16="http://schemas.microsoft.com/office/drawing/2014/main" id="{649054A1-AAA7-4A44-B78A-2184632BC003}"/>
              </a:ext>
            </a:extLst>
          </p:cNvPr>
          <p:cNvSpPr txBox="1"/>
          <p:nvPr/>
        </p:nvSpPr>
        <p:spPr>
          <a:xfrm>
            <a:off x="539552" y="5714672"/>
            <a:ext cx="8212460" cy="738664"/>
          </a:xfrm>
          <a:prstGeom prst="rect">
            <a:avLst/>
          </a:prstGeom>
          <a:noFill/>
        </p:spPr>
        <p:txBody>
          <a:bodyPr wrap="square" rtlCol="0">
            <a:spAutoFit/>
          </a:bodyPr>
          <a:lstStyle/>
          <a:p>
            <a:r>
              <a:rPr lang="it-IT" sz="1400" dirty="0">
                <a:solidFill>
                  <a:schemeClr val="bg2">
                    <a:lumMod val="50000"/>
                  </a:schemeClr>
                </a:solidFill>
              </a:rPr>
              <a:t>Se hai problemi e devi contattare il Polo studenti Area Esami e </a:t>
            </a:r>
            <a:r>
              <a:rPr lang="it-IT" sz="1400">
                <a:solidFill>
                  <a:schemeClr val="bg2">
                    <a:lumMod val="50000"/>
                  </a:schemeClr>
                </a:solidFill>
              </a:rPr>
              <a:t>prova finale, </a:t>
            </a:r>
            <a:r>
              <a:rPr lang="it-IT" sz="1400" dirty="0">
                <a:solidFill>
                  <a:schemeClr val="bg2">
                    <a:lumMod val="50000"/>
                  </a:schemeClr>
                </a:solidFill>
              </a:rPr>
              <a:t>utilizza la pagina personale </a:t>
            </a:r>
            <a:r>
              <a:rPr lang="it-IT" sz="1400" b="1" dirty="0">
                <a:solidFill>
                  <a:schemeClr val="bg2">
                    <a:lumMod val="50000"/>
                  </a:schemeClr>
                </a:solidFill>
              </a:rPr>
              <a:t>iCatt</a:t>
            </a:r>
            <a:r>
              <a:rPr lang="it-IT" sz="1400" dirty="0">
                <a:solidFill>
                  <a:schemeClr val="bg2">
                    <a:lumMod val="50000"/>
                  </a:schemeClr>
                </a:solidFill>
              </a:rPr>
              <a:t> Home Page &gt; RICHIESTA INFORMAZIONE </a:t>
            </a:r>
          </a:p>
          <a:p>
            <a:r>
              <a:rPr lang="it-IT" sz="1400" dirty="0">
                <a:solidFill>
                  <a:schemeClr val="bg2">
                    <a:lumMod val="50000"/>
                  </a:schemeClr>
                </a:solidFill>
              </a:rPr>
              <a:t>		*Si riferisce a LEZIONE, ESAMI E PROVA FINALE</a:t>
            </a:r>
            <a:endParaRPr lang="it-IT" sz="1800" dirty="0">
              <a:solidFill>
                <a:schemeClr val="bg2">
                  <a:lumMod val="50000"/>
                </a:schemeClr>
              </a:solidFill>
            </a:endParaRPr>
          </a:p>
        </p:txBody>
      </p:sp>
      <p:sp>
        <p:nvSpPr>
          <p:cNvPr id="15" name="Rettangolo con angoli arrotondati 14">
            <a:extLst>
              <a:ext uri="{FF2B5EF4-FFF2-40B4-BE49-F238E27FC236}">
                <a16:creationId xmlns:a16="http://schemas.microsoft.com/office/drawing/2014/main" id="{7BCB60C2-5AA9-49DB-A006-972C9D37D9C9}"/>
              </a:ext>
            </a:extLst>
          </p:cNvPr>
          <p:cNvSpPr/>
          <p:nvPr/>
        </p:nvSpPr>
        <p:spPr>
          <a:xfrm>
            <a:off x="35496" y="2642491"/>
            <a:ext cx="3315917" cy="301875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Sulla tua casella @icatt.it riceverai una notifica automatica con l’esito della richiesta (approvata/rifiutata) oppure la conclusione delle attività inerenti alla presentazione della domanda di laurea.</a:t>
            </a:r>
          </a:p>
          <a:p>
            <a:endParaRPr lang="it-IT" sz="1200" b="1" dirty="0">
              <a:solidFill>
                <a:schemeClr val="tx1"/>
              </a:solidFill>
            </a:endParaRPr>
          </a:p>
          <a:p>
            <a:r>
              <a:rPr lang="it-IT" sz="1400" b="1" dirty="0">
                <a:solidFill>
                  <a:schemeClr val="tx1"/>
                </a:solidFill>
              </a:rPr>
              <a:t>N.B. </a:t>
            </a:r>
          </a:p>
          <a:p>
            <a:r>
              <a:rPr lang="it-IT" sz="1400" dirty="0">
                <a:solidFill>
                  <a:schemeClr val="tx1"/>
                </a:solidFill>
              </a:rPr>
              <a:t>La notifica viene generata automaticamente da un indirizzo di posta elettronica </a:t>
            </a:r>
            <a:r>
              <a:rPr lang="it-IT" sz="1400" b="1" dirty="0">
                <a:solidFill>
                  <a:schemeClr val="tx1"/>
                </a:solidFill>
              </a:rPr>
              <a:t>di solo invio</a:t>
            </a:r>
            <a:r>
              <a:rPr lang="it-IT" sz="1400" dirty="0">
                <a:solidFill>
                  <a:schemeClr val="tx1"/>
                </a:solidFill>
              </a:rPr>
              <a:t>.</a:t>
            </a:r>
          </a:p>
          <a:p>
            <a:r>
              <a:rPr lang="it-IT" sz="1400" dirty="0">
                <a:solidFill>
                  <a:schemeClr val="tx1"/>
                </a:solidFill>
              </a:rPr>
              <a:t>Non è possibile rispondere a questa mail, la casella non è monitorata.</a:t>
            </a:r>
          </a:p>
        </p:txBody>
      </p:sp>
    </p:spTree>
    <p:extLst>
      <p:ext uri="{BB962C8B-B14F-4D97-AF65-F5344CB8AC3E}">
        <p14:creationId xmlns:p14="http://schemas.microsoft.com/office/powerpoint/2010/main" val="424891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391988" y="1214437"/>
            <a:ext cx="8642474" cy="4288955"/>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PORTALE LAUREE - Accesso</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6" name="Rettangolo 5"/>
          <p:cNvSpPr/>
          <p:nvPr/>
        </p:nvSpPr>
        <p:spPr>
          <a:xfrm>
            <a:off x="7524328" y="2060848"/>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p:cNvSpPr/>
          <p:nvPr/>
        </p:nvSpPr>
        <p:spPr>
          <a:xfrm>
            <a:off x="1741715" y="2338920"/>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p:cNvSpPr/>
          <p:nvPr/>
        </p:nvSpPr>
        <p:spPr>
          <a:xfrm>
            <a:off x="5724128" y="2780928"/>
            <a:ext cx="2664296"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p:cNvCxnSpPr/>
          <p:nvPr/>
        </p:nvCxnSpPr>
        <p:spPr>
          <a:xfrm>
            <a:off x="6949893" y="1737507"/>
            <a:ext cx="551767" cy="310037"/>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Connettore 2 15"/>
          <p:cNvCxnSpPr/>
          <p:nvPr/>
        </p:nvCxnSpPr>
        <p:spPr>
          <a:xfrm>
            <a:off x="5174377" y="2445890"/>
            <a:ext cx="551767" cy="310037"/>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ttore 2 16"/>
          <p:cNvCxnSpPr/>
          <p:nvPr/>
        </p:nvCxnSpPr>
        <p:spPr>
          <a:xfrm>
            <a:off x="1189948" y="1984928"/>
            <a:ext cx="551767" cy="310037"/>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 name="Rettangolo con angoli arrotondati 2">
            <a:extLst>
              <a:ext uri="{FF2B5EF4-FFF2-40B4-BE49-F238E27FC236}">
                <a16:creationId xmlns:a16="http://schemas.microsoft.com/office/drawing/2014/main" id="{6B70A4C5-3CA4-4AEB-827F-8F021A4C2C70}"/>
              </a:ext>
            </a:extLst>
          </p:cNvPr>
          <p:cNvSpPr/>
          <p:nvPr/>
        </p:nvSpPr>
        <p:spPr>
          <a:xfrm>
            <a:off x="179512" y="3140968"/>
            <a:ext cx="4392488" cy="9355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chemeClr val="tx1"/>
                </a:solidFill>
              </a:rPr>
              <a:t>iCatt</a:t>
            </a:r>
            <a:r>
              <a:rPr lang="it-IT" sz="1400" dirty="0">
                <a:solidFill>
                  <a:schemeClr val="tx1"/>
                </a:solidFill>
              </a:rPr>
              <a:t> &gt; Segreteria Online &gt; Prova Finale &gt; DOMANDA DI LAUREA &gt;</a:t>
            </a:r>
          </a:p>
          <a:p>
            <a:r>
              <a:rPr lang="it-IT" sz="1400" dirty="0">
                <a:solidFill>
                  <a:schemeClr val="tx1"/>
                </a:solidFill>
              </a:rPr>
              <a:t>Presenta l'argomento della tesi / la domanda di laurea</a:t>
            </a:r>
          </a:p>
        </p:txBody>
      </p:sp>
    </p:spTree>
    <p:extLst>
      <p:ext uri="{BB962C8B-B14F-4D97-AF65-F5344CB8AC3E}">
        <p14:creationId xmlns:p14="http://schemas.microsoft.com/office/powerpoint/2010/main" val="757786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tentativo di deposito in mancanza di requisiti</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4" name="Immagine 3"/>
          <p:cNvPicPr>
            <a:picLocks noChangeAspect="1"/>
          </p:cNvPicPr>
          <p:nvPr/>
        </p:nvPicPr>
        <p:blipFill>
          <a:blip r:embed="rId3"/>
          <a:stretch>
            <a:fillRect/>
          </a:stretch>
        </p:blipFill>
        <p:spPr>
          <a:xfrm>
            <a:off x="1192169" y="1209054"/>
            <a:ext cx="6912768" cy="3843326"/>
          </a:xfrm>
          <a:prstGeom prst="rect">
            <a:avLst/>
          </a:prstGeom>
        </p:spPr>
      </p:pic>
      <p:cxnSp>
        <p:nvCxnSpPr>
          <p:cNvPr id="9" name="Connettore 2 8"/>
          <p:cNvCxnSpPr/>
          <p:nvPr/>
        </p:nvCxnSpPr>
        <p:spPr>
          <a:xfrm flipV="1">
            <a:off x="2843808" y="2774021"/>
            <a:ext cx="1153902" cy="504056"/>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Rettangolo con angoli arrotondati 11">
            <a:extLst>
              <a:ext uri="{FF2B5EF4-FFF2-40B4-BE49-F238E27FC236}">
                <a16:creationId xmlns:a16="http://schemas.microsoft.com/office/drawing/2014/main" id="{D04158D2-5FC7-46CF-AB1A-4CCBC70D60C4}"/>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Non sei in possesso dei requisiti curriculari necessari</a:t>
            </a:r>
          </a:p>
        </p:txBody>
      </p:sp>
    </p:spTree>
    <p:extLst>
      <p:ext uri="{BB962C8B-B14F-4D97-AF65-F5344CB8AC3E}">
        <p14:creationId xmlns:p14="http://schemas.microsoft.com/office/powerpoint/2010/main" val="380770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187624" y="1181496"/>
            <a:ext cx="6192688" cy="4490316"/>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tentativo di deposito al di fuori dei termini (anticipo/ritardo)</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4" name="Rettangolo 3"/>
          <p:cNvSpPr/>
          <p:nvPr/>
        </p:nvSpPr>
        <p:spPr>
          <a:xfrm>
            <a:off x="6516216" y="1260220"/>
            <a:ext cx="360040" cy="129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9" name="Connettore 2 8"/>
          <p:cNvCxnSpPr>
            <a:cxnSpLocks/>
          </p:cNvCxnSpPr>
          <p:nvPr/>
        </p:nvCxnSpPr>
        <p:spPr>
          <a:xfrm flipV="1">
            <a:off x="2483768" y="2492896"/>
            <a:ext cx="1368152" cy="980305"/>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ttangolo con angoli arrotondati 12">
            <a:extLst>
              <a:ext uri="{FF2B5EF4-FFF2-40B4-BE49-F238E27FC236}">
                <a16:creationId xmlns:a16="http://schemas.microsoft.com/office/drawing/2014/main" id="{A8667D45-4A62-4CE6-9333-1A0EB1C7F74E}"/>
              </a:ext>
            </a:extLst>
          </p:cNvPr>
          <p:cNvSpPr/>
          <p:nvPr/>
        </p:nvSpPr>
        <p:spPr>
          <a:xfrm>
            <a:off x="1475656" y="3602875"/>
            <a:ext cx="3238587"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La domanda di ammissione si presenta, entro i termini stabiliti per ciascuna sessione.</a:t>
            </a:r>
          </a:p>
          <a:p>
            <a:endParaRPr lang="it-IT" sz="1400" dirty="0">
              <a:solidFill>
                <a:schemeClr val="tx1"/>
              </a:solidFill>
            </a:endParaRPr>
          </a:p>
          <a:p>
            <a:r>
              <a:rPr lang="it-IT" sz="1400" dirty="0">
                <a:solidFill>
                  <a:schemeClr val="tx1"/>
                </a:solidFill>
              </a:rPr>
              <a:t>Le scadenze e i calendari sono diverse a seconda del corso di laurea.</a:t>
            </a:r>
            <a:br>
              <a:rPr lang="it-IT" sz="1400" dirty="0">
                <a:solidFill>
                  <a:schemeClr val="tx1"/>
                </a:solidFill>
              </a:rPr>
            </a:br>
            <a:endParaRPr lang="it-IT" sz="1400" dirty="0">
              <a:solidFill>
                <a:schemeClr val="tx1"/>
              </a:solidFill>
            </a:endParaRPr>
          </a:p>
          <a:p>
            <a:r>
              <a:rPr lang="it-IT" sz="1400" dirty="0">
                <a:solidFill>
                  <a:schemeClr val="tx1"/>
                </a:solidFill>
              </a:rPr>
              <a:t>Per conoscere le scadenze consulta nel </a:t>
            </a:r>
            <a:r>
              <a:rPr lang="it-IT" sz="1400" b="1" dirty="0">
                <a:solidFill>
                  <a:schemeClr val="tx1"/>
                </a:solidFill>
              </a:rPr>
              <a:t>PORTALE STUDENTI </a:t>
            </a:r>
            <a:r>
              <a:rPr lang="it-IT" sz="1400" dirty="0">
                <a:solidFill>
                  <a:schemeClr val="tx1"/>
                </a:solidFill>
              </a:rPr>
              <a:t>la sezione </a:t>
            </a:r>
            <a:r>
              <a:rPr lang="it-IT" sz="1400" i="1" dirty="0">
                <a:solidFill>
                  <a:schemeClr val="tx1"/>
                </a:solidFill>
              </a:rPr>
              <a:t>Laurea e prova finale</a:t>
            </a:r>
            <a:r>
              <a:rPr lang="it-IT" sz="1400" dirty="0">
                <a:solidFill>
                  <a:schemeClr val="tx1"/>
                </a:solidFill>
              </a:rPr>
              <a:t> &gt; Verifica requisiti  e procedure. </a:t>
            </a:r>
          </a:p>
        </p:txBody>
      </p:sp>
    </p:spTree>
    <p:extLst>
      <p:ext uri="{BB962C8B-B14F-4D97-AF65-F5344CB8AC3E}">
        <p14:creationId xmlns:p14="http://schemas.microsoft.com/office/powerpoint/2010/main" val="164186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530CED2-B928-41B7-98DA-D918554B79C3}"/>
              </a:ext>
            </a:extLst>
          </p:cNvPr>
          <p:cNvPicPr>
            <a:picLocks noChangeAspect="1"/>
          </p:cNvPicPr>
          <p:nvPr/>
        </p:nvPicPr>
        <p:blipFill>
          <a:blip r:embed="rId3"/>
          <a:stretch>
            <a:fillRect/>
          </a:stretch>
        </p:blipFill>
        <p:spPr>
          <a:xfrm>
            <a:off x="714432" y="1413434"/>
            <a:ext cx="7577921" cy="4779798"/>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Richiesta in bozza (sospesa)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cxnSp>
        <p:nvCxnSpPr>
          <p:cNvPr id="9" name="Connettore 2 8"/>
          <p:cNvCxnSpPr>
            <a:cxnSpLocks/>
          </p:cNvCxnSpPr>
          <p:nvPr/>
        </p:nvCxnSpPr>
        <p:spPr>
          <a:xfrm flipV="1">
            <a:off x="3347864" y="3212976"/>
            <a:ext cx="504056" cy="3537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9" name="Immagine 18">
            <a:extLst>
              <a:ext uri="{FF2B5EF4-FFF2-40B4-BE49-F238E27FC236}">
                <a16:creationId xmlns:a16="http://schemas.microsoft.com/office/drawing/2014/main" id="{F8392101-D2F6-43CF-93ED-15BB6EA04C51}"/>
              </a:ext>
            </a:extLst>
          </p:cNvPr>
          <p:cNvPicPr>
            <a:picLocks noChangeAspect="1"/>
          </p:cNvPicPr>
          <p:nvPr/>
        </p:nvPicPr>
        <p:blipFill>
          <a:blip r:embed="rId4"/>
          <a:stretch>
            <a:fillRect/>
          </a:stretch>
        </p:blipFill>
        <p:spPr>
          <a:xfrm>
            <a:off x="5540768" y="4315235"/>
            <a:ext cx="1450196" cy="1427298"/>
          </a:xfrm>
          <a:prstGeom prst="rect">
            <a:avLst/>
          </a:prstGeom>
        </p:spPr>
      </p:pic>
      <p:pic>
        <p:nvPicPr>
          <p:cNvPr id="21" name="Immagine 20">
            <a:extLst>
              <a:ext uri="{FF2B5EF4-FFF2-40B4-BE49-F238E27FC236}">
                <a16:creationId xmlns:a16="http://schemas.microsoft.com/office/drawing/2014/main" id="{73F57901-16A9-431F-A75C-39A4F966E946}"/>
              </a:ext>
            </a:extLst>
          </p:cNvPr>
          <p:cNvPicPr>
            <a:picLocks noChangeAspect="1"/>
          </p:cNvPicPr>
          <p:nvPr/>
        </p:nvPicPr>
        <p:blipFill>
          <a:blip r:embed="rId5"/>
          <a:stretch>
            <a:fillRect/>
          </a:stretch>
        </p:blipFill>
        <p:spPr>
          <a:xfrm>
            <a:off x="5616411" y="5373217"/>
            <a:ext cx="1483360" cy="599492"/>
          </a:xfrm>
          <a:prstGeom prst="rect">
            <a:avLst/>
          </a:prstGeom>
        </p:spPr>
      </p:pic>
      <p:sp>
        <p:nvSpPr>
          <p:cNvPr id="13" name="Rettangolo con angoli arrotondati 12">
            <a:extLst>
              <a:ext uri="{FF2B5EF4-FFF2-40B4-BE49-F238E27FC236}">
                <a16:creationId xmlns:a16="http://schemas.microsoft.com/office/drawing/2014/main" id="{646E2487-E1D6-4A29-954E-1182654146C2}"/>
              </a:ext>
            </a:extLst>
          </p:cNvPr>
          <p:cNvSpPr/>
          <p:nvPr/>
        </p:nvSpPr>
        <p:spPr>
          <a:xfrm>
            <a:off x="2555776" y="3645024"/>
            <a:ext cx="3024336"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La richiesta (in bozza) sospesa (non finalizzata)</a:t>
            </a: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r>
              <a:rPr lang="it-IT" sz="1400" dirty="0">
                <a:solidFill>
                  <a:schemeClr val="tx1"/>
                </a:solidFill>
              </a:rPr>
              <a:t>può essere ripresa in un momento successivo</a:t>
            </a:r>
          </a:p>
        </p:txBody>
      </p:sp>
      <p:pic>
        <p:nvPicPr>
          <p:cNvPr id="17" name="Immagine 16">
            <a:extLst>
              <a:ext uri="{FF2B5EF4-FFF2-40B4-BE49-F238E27FC236}">
                <a16:creationId xmlns:a16="http://schemas.microsoft.com/office/drawing/2014/main" id="{39C21D45-7A83-46B0-B18C-407C80335DC1}"/>
              </a:ext>
            </a:extLst>
          </p:cNvPr>
          <p:cNvPicPr>
            <a:picLocks noChangeAspect="1"/>
          </p:cNvPicPr>
          <p:nvPr/>
        </p:nvPicPr>
        <p:blipFill>
          <a:blip r:embed="rId6"/>
          <a:stretch>
            <a:fillRect/>
          </a:stretch>
        </p:blipFill>
        <p:spPr>
          <a:xfrm>
            <a:off x="2954602" y="4441839"/>
            <a:ext cx="2046786" cy="1103764"/>
          </a:xfrm>
          <a:prstGeom prst="rect">
            <a:avLst/>
          </a:prstGeom>
        </p:spPr>
      </p:pic>
    </p:spTree>
    <p:extLst>
      <p:ext uri="{BB962C8B-B14F-4D97-AF65-F5344CB8AC3E}">
        <p14:creationId xmlns:p14="http://schemas.microsoft.com/office/powerpoint/2010/main" val="156750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07504" y="1214159"/>
            <a:ext cx="8784975" cy="3863405"/>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In caso di problemi</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4" name="Immagine 3"/>
          <p:cNvPicPr>
            <a:picLocks noChangeAspect="1"/>
          </p:cNvPicPr>
          <p:nvPr/>
        </p:nvPicPr>
        <p:blipFill>
          <a:blip r:embed="rId4"/>
          <a:stretch>
            <a:fillRect/>
          </a:stretch>
        </p:blipFill>
        <p:spPr>
          <a:xfrm>
            <a:off x="3995936" y="2617747"/>
            <a:ext cx="4949881" cy="2638514"/>
          </a:xfrm>
          <a:prstGeom prst="rect">
            <a:avLst/>
          </a:prstGeom>
        </p:spPr>
      </p:pic>
      <p:sp>
        <p:nvSpPr>
          <p:cNvPr id="7" name="Rettangolo 6"/>
          <p:cNvSpPr/>
          <p:nvPr/>
        </p:nvSpPr>
        <p:spPr>
          <a:xfrm>
            <a:off x="323528" y="1700808"/>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con angoli arrotondati 12">
            <a:extLst>
              <a:ext uri="{FF2B5EF4-FFF2-40B4-BE49-F238E27FC236}">
                <a16:creationId xmlns:a16="http://schemas.microsoft.com/office/drawing/2014/main" id="{0219505E-A737-4AC4-B5D1-0D6F038773F6}"/>
              </a:ext>
            </a:extLst>
          </p:cNvPr>
          <p:cNvSpPr/>
          <p:nvPr/>
        </p:nvSpPr>
        <p:spPr>
          <a:xfrm>
            <a:off x="35496" y="3356992"/>
            <a:ext cx="3315917" cy="301875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In caso di problemi:</a:t>
            </a:r>
          </a:p>
          <a:p>
            <a:endParaRPr lang="it-IT" sz="1400" dirty="0">
              <a:solidFill>
                <a:schemeClr val="tx1"/>
              </a:solidFill>
            </a:endParaRPr>
          </a:p>
          <a:p>
            <a:r>
              <a:rPr lang="it-IT" sz="1400" dirty="0">
                <a:solidFill>
                  <a:schemeClr val="tx1"/>
                </a:solidFill>
              </a:rPr>
              <a:t>Prendi contatto con  il Polo studenti </a:t>
            </a:r>
            <a:r>
              <a:rPr lang="it-IT" sz="1400" b="1" dirty="0">
                <a:solidFill>
                  <a:schemeClr val="tx1"/>
                </a:solidFill>
              </a:rPr>
              <a:t>Area Esami e prova finale </a:t>
            </a:r>
            <a:r>
              <a:rPr lang="it-IT" sz="1400" dirty="0">
                <a:solidFill>
                  <a:schemeClr val="tx1"/>
                </a:solidFill>
              </a:rPr>
              <a:t>utilizzando la pagina personale </a:t>
            </a:r>
            <a:r>
              <a:rPr lang="it-IT" sz="1400" b="1" dirty="0">
                <a:solidFill>
                  <a:schemeClr val="tx1"/>
                </a:solidFill>
              </a:rPr>
              <a:t>iCatt</a:t>
            </a:r>
          </a:p>
          <a:p>
            <a:r>
              <a:rPr lang="it-IT" sz="1400" dirty="0">
                <a:solidFill>
                  <a:schemeClr val="tx1"/>
                </a:solidFill>
              </a:rPr>
              <a:t>Home Page &gt; RICHIESTA INFORMAZIONE </a:t>
            </a:r>
          </a:p>
          <a:p>
            <a:endParaRPr lang="it-IT" sz="1400" dirty="0">
              <a:solidFill>
                <a:schemeClr val="tx1"/>
              </a:solidFill>
            </a:endParaRPr>
          </a:p>
          <a:p>
            <a:r>
              <a:rPr lang="it-IT" sz="1400" dirty="0">
                <a:solidFill>
                  <a:schemeClr val="tx1"/>
                </a:solidFill>
              </a:rPr>
              <a:t>*Si riferisce a LEZIONE, ESAMI E PROVA FINALE  </a:t>
            </a:r>
          </a:p>
        </p:txBody>
      </p:sp>
    </p:spTree>
    <p:extLst>
      <p:ext uri="{BB962C8B-B14F-4D97-AF65-F5344CB8AC3E}">
        <p14:creationId xmlns:p14="http://schemas.microsoft.com/office/powerpoint/2010/main" val="35560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2D01A9-2017-4A1F-B73D-E35A303605C7}"/>
              </a:ext>
            </a:extLst>
          </p:cNvPr>
          <p:cNvPicPr>
            <a:picLocks noChangeAspect="1"/>
          </p:cNvPicPr>
          <p:nvPr/>
        </p:nvPicPr>
        <p:blipFill>
          <a:blip r:embed="rId3"/>
          <a:stretch>
            <a:fillRect/>
          </a:stretch>
        </p:blipFill>
        <p:spPr>
          <a:xfrm>
            <a:off x="950472" y="1112097"/>
            <a:ext cx="8154484" cy="4936181"/>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lstStyle/>
          <a:p>
            <a:r>
              <a:rPr lang="it-IT" b="1" dirty="0"/>
              <a:t>PORTALE LAUREE argomento/titolo e domanda di ammissione</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14" name="Rettangolo 13">
            <a:extLst>
              <a:ext uri="{FF2B5EF4-FFF2-40B4-BE49-F238E27FC236}">
                <a16:creationId xmlns:a16="http://schemas.microsoft.com/office/drawing/2014/main" id="{ADB972E2-476F-4221-A832-399905038D39}"/>
              </a:ext>
            </a:extLst>
          </p:cNvPr>
          <p:cNvSpPr/>
          <p:nvPr/>
        </p:nvSpPr>
        <p:spPr>
          <a:xfrm>
            <a:off x="121536" y="1235948"/>
            <a:ext cx="1656184"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000" dirty="0"/>
              <a:t>Corsi Triennali e Magistrali </a:t>
            </a:r>
          </a:p>
        </p:txBody>
      </p:sp>
      <p:sp>
        <p:nvSpPr>
          <p:cNvPr id="4" name="Rettangolo con angoli arrotondati 3">
            <a:extLst>
              <a:ext uri="{FF2B5EF4-FFF2-40B4-BE49-F238E27FC236}">
                <a16:creationId xmlns:a16="http://schemas.microsoft.com/office/drawing/2014/main" id="{12A01931-C453-4A04-BF09-8A7147D7D074}"/>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r>
              <a:rPr lang="it-IT" sz="1400" b="1" dirty="0">
                <a:solidFill>
                  <a:srgbClr val="FF0000"/>
                </a:solidFill>
              </a:rPr>
              <a:t> </a:t>
            </a:r>
          </a:p>
          <a:p>
            <a:endParaRPr lang="it-IT" sz="1400" b="1" dirty="0">
              <a:solidFill>
                <a:srgbClr val="FF0000"/>
              </a:solidFill>
            </a:endParaRPr>
          </a:p>
          <a:p>
            <a:r>
              <a:rPr lang="it-IT" sz="1400" b="1" dirty="0">
                <a:solidFill>
                  <a:schemeClr val="tx1"/>
                </a:solidFill>
              </a:rPr>
              <a:t>Prima di inoltrare la richiesta</a:t>
            </a:r>
            <a:r>
              <a:rPr lang="it-IT" sz="1400" dirty="0">
                <a:solidFill>
                  <a:schemeClr val="tx1"/>
                </a:solidFill>
              </a:rPr>
              <a:t>:  </a:t>
            </a:r>
          </a:p>
          <a:p>
            <a:pPr marL="285750" lvl="0" indent="-285750">
              <a:buFont typeface="Arial" panose="020B0604020202020204" pitchFamily="34" charset="0"/>
              <a:buChar char="•"/>
            </a:pPr>
            <a:r>
              <a:rPr lang="it-IT" sz="1400" dirty="0">
                <a:solidFill>
                  <a:schemeClr val="tx1"/>
                </a:solidFill>
              </a:rPr>
              <a:t>Controlla le scadenze di presentazione</a:t>
            </a:r>
          </a:p>
          <a:p>
            <a:pPr marL="285750" lvl="0" indent="-285750">
              <a:buFont typeface="Arial" panose="020B0604020202020204" pitchFamily="34" charset="0"/>
              <a:buChar char="•"/>
            </a:pPr>
            <a:r>
              <a:rPr lang="it-IT" sz="1400" dirty="0">
                <a:solidFill>
                  <a:schemeClr val="tx1"/>
                </a:solidFill>
              </a:rPr>
              <a:t>prendi contatto con un Docente;  </a:t>
            </a:r>
          </a:p>
          <a:p>
            <a:pPr marL="285750" lvl="0" indent="-285750">
              <a:buFont typeface="Arial" panose="020B0604020202020204" pitchFamily="34" charset="0"/>
              <a:buChar char="•"/>
            </a:pPr>
            <a:r>
              <a:rPr lang="it-IT" sz="1400" dirty="0">
                <a:solidFill>
                  <a:schemeClr val="tx1"/>
                </a:solidFill>
              </a:rPr>
              <a:t>verifica la sua disponibilità;</a:t>
            </a:r>
          </a:p>
          <a:p>
            <a:pPr marL="285750" lvl="0" indent="-285750">
              <a:buFont typeface="Arial" panose="020B0604020202020204" pitchFamily="34" charset="0"/>
              <a:buChar char="•"/>
            </a:pPr>
            <a:r>
              <a:rPr lang="it-IT" sz="1400" dirty="0">
                <a:solidFill>
                  <a:schemeClr val="tx1"/>
                </a:solidFill>
              </a:rPr>
              <a:t>concorda l’argomento.  </a:t>
            </a:r>
          </a:p>
        </p:txBody>
      </p:sp>
      <p:pic>
        <p:nvPicPr>
          <p:cNvPr id="15" name="Immagine 14">
            <a:extLst>
              <a:ext uri="{FF2B5EF4-FFF2-40B4-BE49-F238E27FC236}">
                <a16:creationId xmlns:a16="http://schemas.microsoft.com/office/drawing/2014/main" id="{BFCE2D8C-BB9F-4B56-A6C0-C8CFDA24823D}"/>
              </a:ext>
            </a:extLst>
          </p:cNvPr>
          <p:cNvPicPr>
            <a:picLocks noChangeAspect="1"/>
          </p:cNvPicPr>
          <p:nvPr/>
        </p:nvPicPr>
        <p:blipFill>
          <a:blip r:embed="rId4"/>
          <a:stretch>
            <a:fillRect/>
          </a:stretch>
        </p:blipFill>
        <p:spPr>
          <a:xfrm>
            <a:off x="395536" y="3973960"/>
            <a:ext cx="336230" cy="350239"/>
          </a:xfrm>
          <a:prstGeom prst="rect">
            <a:avLst/>
          </a:prstGeom>
        </p:spPr>
      </p:pic>
      <p:sp>
        <p:nvSpPr>
          <p:cNvPr id="16" name="Rettangolo con angoli arrotondati 15">
            <a:extLst>
              <a:ext uri="{FF2B5EF4-FFF2-40B4-BE49-F238E27FC236}">
                <a16:creationId xmlns:a16="http://schemas.microsoft.com/office/drawing/2014/main" id="{581709C8-838F-4286-AC6C-0FC56E630A8E}"/>
              </a:ext>
            </a:extLst>
          </p:cNvPr>
          <p:cNvSpPr/>
          <p:nvPr/>
        </p:nvSpPr>
        <p:spPr>
          <a:xfrm>
            <a:off x="3294890" y="3477430"/>
            <a:ext cx="5453574" cy="7173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6265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2D01A9-2017-4A1F-B73D-E35A303605C7}"/>
              </a:ext>
            </a:extLst>
          </p:cNvPr>
          <p:cNvPicPr>
            <a:picLocks noChangeAspect="1"/>
          </p:cNvPicPr>
          <p:nvPr/>
        </p:nvPicPr>
        <p:blipFill>
          <a:blip r:embed="rId3"/>
          <a:stretch>
            <a:fillRect/>
          </a:stretch>
        </p:blipFill>
        <p:spPr>
          <a:xfrm>
            <a:off x="2327285" y="1149835"/>
            <a:ext cx="4629897" cy="2802631"/>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lstStyle/>
          <a:p>
            <a:r>
              <a:rPr lang="it-IT" b="1" dirty="0"/>
              <a:t>PORTALE LAUREE argomento/titolo e domanda di ammissione</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4" name="Rettangolo con angoli arrotondati 3">
            <a:extLst>
              <a:ext uri="{FF2B5EF4-FFF2-40B4-BE49-F238E27FC236}">
                <a16:creationId xmlns:a16="http://schemas.microsoft.com/office/drawing/2014/main" id="{12A01931-C453-4A04-BF09-8A7147D7D074}"/>
              </a:ext>
            </a:extLst>
          </p:cNvPr>
          <p:cNvSpPr/>
          <p:nvPr/>
        </p:nvSpPr>
        <p:spPr>
          <a:xfrm>
            <a:off x="107505" y="328498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100" b="1" dirty="0">
                <a:solidFill>
                  <a:schemeClr val="tx1"/>
                </a:solidFill>
              </a:rPr>
              <a:t>Presenta l’argomento/titolo</a:t>
            </a: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pic>
        <p:nvPicPr>
          <p:cNvPr id="8" name="Immagine 7">
            <a:extLst>
              <a:ext uri="{FF2B5EF4-FFF2-40B4-BE49-F238E27FC236}">
                <a16:creationId xmlns:a16="http://schemas.microsoft.com/office/drawing/2014/main" id="{C745534A-3D50-4FCB-84B9-75366A8BBB63}"/>
              </a:ext>
            </a:extLst>
          </p:cNvPr>
          <p:cNvPicPr>
            <a:picLocks noChangeAspect="1"/>
          </p:cNvPicPr>
          <p:nvPr/>
        </p:nvPicPr>
        <p:blipFill>
          <a:blip r:embed="rId4"/>
          <a:stretch>
            <a:fillRect/>
          </a:stretch>
        </p:blipFill>
        <p:spPr>
          <a:xfrm>
            <a:off x="644065" y="3789040"/>
            <a:ext cx="1695687" cy="1971950"/>
          </a:xfrm>
          <a:prstGeom prst="rect">
            <a:avLst/>
          </a:prstGeom>
        </p:spPr>
      </p:pic>
      <p:sp>
        <p:nvSpPr>
          <p:cNvPr id="17" name="Rettangolo con angoli arrotondati 16">
            <a:extLst>
              <a:ext uri="{FF2B5EF4-FFF2-40B4-BE49-F238E27FC236}">
                <a16:creationId xmlns:a16="http://schemas.microsoft.com/office/drawing/2014/main" id="{D1CEADDA-9D3E-453D-A864-71ED288A1F2D}"/>
              </a:ext>
            </a:extLst>
          </p:cNvPr>
          <p:cNvSpPr/>
          <p:nvPr/>
        </p:nvSpPr>
        <p:spPr>
          <a:xfrm>
            <a:off x="3131840" y="3501008"/>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100" b="1" dirty="0">
                <a:solidFill>
                  <a:schemeClr val="tx1"/>
                </a:solidFill>
              </a:rPr>
              <a:t>Effettua il pagamento del contributo</a:t>
            </a: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sp>
        <p:nvSpPr>
          <p:cNvPr id="18" name="Rettangolo con angoli arrotondati 17">
            <a:extLst>
              <a:ext uri="{FF2B5EF4-FFF2-40B4-BE49-F238E27FC236}">
                <a16:creationId xmlns:a16="http://schemas.microsoft.com/office/drawing/2014/main" id="{6D4A0D79-E3DF-4102-B8EE-EBE05D6E86AB}"/>
              </a:ext>
            </a:extLst>
          </p:cNvPr>
          <p:cNvSpPr/>
          <p:nvPr/>
        </p:nvSpPr>
        <p:spPr>
          <a:xfrm>
            <a:off x="6228184" y="3717032"/>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000" b="1" dirty="0">
                <a:solidFill>
                  <a:schemeClr val="tx1"/>
                </a:solidFill>
              </a:rPr>
              <a:t>Presenta la domanda di laurea</a:t>
            </a:r>
          </a:p>
          <a:p>
            <a:pPr algn="ctr"/>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pic>
        <p:nvPicPr>
          <p:cNvPr id="12" name="Immagine 11">
            <a:extLst>
              <a:ext uri="{FF2B5EF4-FFF2-40B4-BE49-F238E27FC236}">
                <a16:creationId xmlns:a16="http://schemas.microsoft.com/office/drawing/2014/main" id="{6ABF1227-5D02-43D2-BDC8-AE579C431762}"/>
              </a:ext>
            </a:extLst>
          </p:cNvPr>
          <p:cNvPicPr>
            <a:picLocks noChangeAspect="1"/>
          </p:cNvPicPr>
          <p:nvPr/>
        </p:nvPicPr>
        <p:blipFill>
          <a:blip r:embed="rId5"/>
          <a:stretch>
            <a:fillRect/>
          </a:stretch>
        </p:blipFill>
        <p:spPr>
          <a:xfrm>
            <a:off x="3615445" y="4005064"/>
            <a:ext cx="1772963" cy="1944216"/>
          </a:xfrm>
          <a:prstGeom prst="rect">
            <a:avLst/>
          </a:prstGeom>
        </p:spPr>
      </p:pic>
      <p:pic>
        <p:nvPicPr>
          <p:cNvPr id="20" name="Immagine 19">
            <a:extLst>
              <a:ext uri="{FF2B5EF4-FFF2-40B4-BE49-F238E27FC236}">
                <a16:creationId xmlns:a16="http://schemas.microsoft.com/office/drawing/2014/main" id="{57D98C35-CA56-4C9E-9BBC-4C11DDCF448E}"/>
              </a:ext>
            </a:extLst>
          </p:cNvPr>
          <p:cNvPicPr>
            <a:picLocks noChangeAspect="1"/>
          </p:cNvPicPr>
          <p:nvPr/>
        </p:nvPicPr>
        <p:blipFill>
          <a:blip r:embed="rId6"/>
          <a:stretch>
            <a:fillRect/>
          </a:stretch>
        </p:blipFill>
        <p:spPr>
          <a:xfrm>
            <a:off x="6742679" y="4221088"/>
            <a:ext cx="1789761" cy="1967748"/>
          </a:xfrm>
          <a:prstGeom prst="rect">
            <a:avLst/>
          </a:prstGeom>
        </p:spPr>
      </p:pic>
      <p:sp>
        <p:nvSpPr>
          <p:cNvPr id="21" name="Stella a 24 punte 20">
            <a:extLst>
              <a:ext uri="{FF2B5EF4-FFF2-40B4-BE49-F238E27FC236}">
                <a16:creationId xmlns:a16="http://schemas.microsoft.com/office/drawing/2014/main" id="{38F1BCCA-0B84-4AE5-A627-321F96445ED1}"/>
              </a:ext>
            </a:extLst>
          </p:cNvPr>
          <p:cNvSpPr/>
          <p:nvPr/>
        </p:nvSpPr>
        <p:spPr>
          <a:xfrm>
            <a:off x="-14808" y="5517232"/>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1</a:t>
            </a:r>
          </a:p>
        </p:txBody>
      </p:sp>
      <p:sp>
        <p:nvSpPr>
          <p:cNvPr id="22" name="Stella a 24 punte 21">
            <a:extLst>
              <a:ext uri="{FF2B5EF4-FFF2-40B4-BE49-F238E27FC236}">
                <a16:creationId xmlns:a16="http://schemas.microsoft.com/office/drawing/2014/main" id="{34990396-81E8-4CAC-B406-2C310CEEC3CC}"/>
              </a:ext>
            </a:extLst>
          </p:cNvPr>
          <p:cNvSpPr/>
          <p:nvPr/>
        </p:nvSpPr>
        <p:spPr>
          <a:xfrm>
            <a:off x="2987824" y="5733256"/>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2</a:t>
            </a:r>
          </a:p>
        </p:txBody>
      </p:sp>
      <p:sp>
        <p:nvSpPr>
          <p:cNvPr id="23" name="Stella a 24 punte 22">
            <a:extLst>
              <a:ext uri="{FF2B5EF4-FFF2-40B4-BE49-F238E27FC236}">
                <a16:creationId xmlns:a16="http://schemas.microsoft.com/office/drawing/2014/main" id="{E2CD810D-DF69-47EF-A53C-049F1D159F36}"/>
              </a:ext>
            </a:extLst>
          </p:cNvPr>
          <p:cNvSpPr/>
          <p:nvPr/>
        </p:nvSpPr>
        <p:spPr>
          <a:xfrm>
            <a:off x="6105872" y="5949280"/>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3</a:t>
            </a:r>
          </a:p>
        </p:txBody>
      </p:sp>
    </p:spTree>
    <p:extLst>
      <p:ext uri="{BB962C8B-B14F-4D97-AF65-F5344CB8AC3E}">
        <p14:creationId xmlns:p14="http://schemas.microsoft.com/office/powerpoint/2010/main" val="313396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849CCE2-3133-4B29-8EF4-15998283D8D6}"/>
              </a:ext>
            </a:extLst>
          </p:cNvPr>
          <p:cNvPicPr>
            <a:picLocks noChangeAspect="1"/>
          </p:cNvPicPr>
          <p:nvPr/>
        </p:nvPicPr>
        <p:blipFill>
          <a:blip r:embed="rId3"/>
          <a:stretch>
            <a:fillRect/>
          </a:stretch>
        </p:blipFill>
        <p:spPr>
          <a:xfrm>
            <a:off x="91168" y="3573016"/>
            <a:ext cx="3112680" cy="1397785"/>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normAutofit/>
          </a:bodyPr>
          <a:lstStyle/>
          <a:p>
            <a:r>
              <a:rPr lang="it-IT" b="1" dirty="0"/>
              <a:t>PROVA FINALE - Presentazione argomento/titolo  prova finale </a:t>
            </a:r>
            <a:r>
              <a:rPr lang="it-IT" sz="1400" b="1" dirty="0"/>
              <a:t>[SOLO lauree TRIENNALI] </a:t>
            </a:r>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268244" cy="419638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1</a:t>
            </a:r>
          </a:p>
          <a:p>
            <a:pPr marL="342900" indent="-342900">
              <a:lnSpc>
                <a:spcPct val="110000"/>
              </a:lnSpc>
              <a:buFont typeface="+mj-lt"/>
              <a:buAutoNum type="arabicPeriod"/>
            </a:pPr>
            <a:r>
              <a:rPr lang="it-IT" altLang="it-IT" sz="1400" b="1" dirty="0">
                <a:solidFill>
                  <a:srgbClr val="727272"/>
                </a:solidFill>
              </a:rPr>
              <a:t>Verifica i tuoi dati anagrafici </a:t>
            </a:r>
          </a:p>
          <a:p>
            <a:pPr>
              <a:lnSpc>
                <a:spcPct val="110000"/>
              </a:lnSpc>
              <a:spcBef>
                <a:spcPts val="0"/>
              </a:spcBef>
            </a:pPr>
            <a:r>
              <a:rPr lang="it-IT" altLang="it-IT" sz="1400" b="1" dirty="0">
                <a:solidFill>
                  <a:srgbClr val="727272"/>
                </a:solidFill>
              </a:rPr>
              <a:t>	</a:t>
            </a:r>
            <a:r>
              <a:rPr lang="it-IT" altLang="it-IT" sz="1000" b="1" dirty="0">
                <a:solidFill>
                  <a:srgbClr val="727272"/>
                </a:solidFill>
              </a:rPr>
              <a:t>Contatta il Polo studenti per la correzione di eventuali errori</a:t>
            </a:r>
          </a:p>
          <a:p>
            <a:pPr marL="342900" indent="-342900">
              <a:lnSpc>
                <a:spcPct val="110000"/>
              </a:lnSpc>
              <a:buFont typeface="+mj-lt"/>
              <a:buAutoNum type="arabicPeriod" startAt="2"/>
            </a:pPr>
            <a:r>
              <a:rPr lang="it-IT" altLang="it-IT" sz="1400" b="1" dirty="0">
                <a:solidFill>
                  <a:srgbClr val="727272"/>
                </a:solidFill>
              </a:rPr>
              <a:t>Seleziona l’insegnamento e il docente relatore </a:t>
            </a:r>
          </a:p>
          <a:p>
            <a:pPr marL="342900" indent="-342900">
              <a:lnSpc>
                <a:spcPct val="110000"/>
              </a:lnSpc>
              <a:buFont typeface="+mj-lt"/>
              <a:buAutoNum type="arabicPeriod" startAt="2"/>
            </a:pPr>
            <a:r>
              <a:rPr lang="it-IT" altLang="it-IT" sz="1400" b="1" dirty="0">
                <a:solidFill>
                  <a:srgbClr val="727272"/>
                </a:solidFill>
              </a:rPr>
              <a:t>Scegli l’argomento/titolo della prova finale</a:t>
            </a:r>
          </a:p>
          <a:p>
            <a:pPr marL="342900" indent="-342900">
              <a:lnSpc>
                <a:spcPct val="110000"/>
              </a:lnSpc>
              <a:buFont typeface="+mj-lt"/>
              <a:buAutoNum type="arabicPeriod" startAt="2"/>
            </a:pPr>
            <a:r>
              <a:rPr lang="it-IT" altLang="it-IT" sz="1400" b="1" dirty="0">
                <a:solidFill>
                  <a:srgbClr val="727272"/>
                </a:solidFill>
              </a:rPr>
              <a:t>Indica la modalità della prova finale Report o Tesi (se hai i requisiti)</a:t>
            </a:r>
          </a:p>
          <a:p>
            <a:pPr marL="342900" indent="-342900">
              <a:lnSpc>
                <a:spcPct val="110000"/>
              </a:lnSpc>
              <a:buFont typeface="+mj-lt"/>
              <a:buAutoNum type="arabicPeriod" startAt="2"/>
            </a:pPr>
            <a:r>
              <a:rPr lang="it-IT" altLang="it-IT" sz="1400" b="1" dirty="0">
                <a:solidFill>
                  <a:srgbClr val="727272"/>
                </a:solidFill>
              </a:rPr>
              <a:t>Inoltra al docente per l’approvazione e attendi l’esito</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pic>
        <p:nvPicPr>
          <p:cNvPr id="6" name="Immagine 5">
            <a:extLst>
              <a:ext uri="{FF2B5EF4-FFF2-40B4-BE49-F238E27FC236}">
                <a16:creationId xmlns:a16="http://schemas.microsoft.com/office/drawing/2014/main" id="{B9862007-C862-4591-BA4B-01C78541A156}"/>
              </a:ext>
            </a:extLst>
          </p:cNvPr>
          <p:cNvPicPr>
            <a:picLocks noChangeAspect="1"/>
          </p:cNvPicPr>
          <p:nvPr/>
        </p:nvPicPr>
        <p:blipFill>
          <a:blip r:embed="rId4"/>
          <a:stretch>
            <a:fillRect/>
          </a:stretch>
        </p:blipFill>
        <p:spPr>
          <a:xfrm>
            <a:off x="7077820" y="1196752"/>
            <a:ext cx="1958671" cy="2088232"/>
          </a:xfrm>
          <a:prstGeom prst="rect">
            <a:avLst/>
          </a:prstGeom>
        </p:spPr>
      </p:pic>
      <p:pic>
        <p:nvPicPr>
          <p:cNvPr id="9" name="Immagine 8">
            <a:extLst>
              <a:ext uri="{FF2B5EF4-FFF2-40B4-BE49-F238E27FC236}">
                <a16:creationId xmlns:a16="http://schemas.microsoft.com/office/drawing/2014/main" id="{D78A4593-1B79-4292-AE80-1526A9B4E7ED}"/>
              </a:ext>
            </a:extLst>
          </p:cNvPr>
          <p:cNvPicPr>
            <a:picLocks noChangeAspect="1"/>
          </p:cNvPicPr>
          <p:nvPr/>
        </p:nvPicPr>
        <p:blipFill>
          <a:blip r:embed="rId5"/>
          <a:stretch>
            <a:fillRect/>
          </a:stretch>
        </p:blipFill>
        <p:spPr>
          <a:xfrm>
            <a:off x="4046951" y="3880082"/>
            <a:ext cx="5006054" cy="2428351"/>
          </a:xfrm>
          <a:prstGeom prst="rect">
            <a:avLst/>
          </a:prstGeom>
        </p:spPr>
      </p:pic>
      <p:sp>
        <p:nvSpPr>
          <p:cNvPr id="13" name="Rettangolo con angoli arrotondati 12">
            <a:extLst>
              <a:ext uri="{FF2B5EF4-FFF2-40B4-BE49-F238E27FC236}">
                <a16:creationId xmlns:a16="http://schemas.microsoft.com/office/drawing/2014/main" id="{354E8238-E893-4E94-9066-71595DEF67E6}"/>
              </a:ext>
            </a:extLst>
          </p:cNvPr>
          <p:cNvSpPr/>
          <p:nvPr/>
        </p:nvSpPr>
        <p:spPr>
          <a:xfrm>
            <a:off x="179511" y="4899211"/>
            <a:ext cx="3449851" cy="155412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LAUREA TRIENNALE</a:t>
            </a:r>
            <a:endParaRPr lang="it-IT" sz="1400" b="1" u="sng" dirty="0">
              <a:solidFill>
                <a:srgbClr val="FF0000"/>
              </a:solidFill>
            </a:endParaRPr>
          </a:p>
          <a:p>
            <a:endParaRPr lang="it-IT" sz="1400" dirty="0">
              <a:solidFill>
                <a:srgbClr val="FF0000"/>
              </a:solidFill>
            </a:endParaRPr>
          </a:p>
          <a:p>
            <a:r>
              <a:rPr lang="it-IT" sz="1400" dirty="0">
                <a:solidFill>
                  <a:schemeClr val="tx1"/>
                </a:solidFill>
              </a:rPr>
              <a:t>In questa fase la scelta della modalità di svolgimento è indicativa. Se scegli la modalità Tesi dovrai mantenere il requisito di media anche all’atto della presentazione della domanda di laurea.</a:t>
            </a:r>
          </a:p>
        </p:txBody>
      </p:sp>
      <p:pic>
        <p:nvPicPr>
          <p:cNvPr id="4" name="Immagine 3">
            <a:extLst>
              <a:ext uri="{FF2B5EF4-FFF2-40B4-BE49-F238E27FC236}">
                <a16:creationId xmlns:a16="http://schemas.microsoft.com/office/drawing/2014/main" id="{D0721924-C24F-44F0-85F4-70727B53FEC9}"/>
              </a:ext>
            </a:extLst>
          </p:cNvPr>
          <p:cNvPicPr>
            <a:picLocks noChangeAspect="1"/>
          </p:cNvPicPr>
          <p:nvPr/>
        </p:nvPicPr>
        <p:blipFill>
          <a:blip r:embed="rId6"/>
          <a:stretch>
            <a:fillRect/>
          </a:stretch>
        </p:blipFill>
        <p:spPr>
          <a:xfrm>
            <a:off x="361937" y="4875743"/>
            <a:ext cx="341406" cy="347502"/>
          </a:xfrm>
          <a:prstGeom prst="rect">
            <a:avLst/>
          </a:prstGeom>
        </p:spPr>
      </p:pic>
      <p:sp>
        <p:nvSpPr>
          <p:cNvPr id="12" name="Rettangolo 11">
            <a:extLst>
              <a:ext uri="{FF2B5EF4-FFF2-40B4-BE49-F238E27FC236}">
                <a16:creationId xmlns:a16="http://schemas.microsoft.com/office/drawing/2014/main" id="{2EDFB752-63EF-4081-9223-FB8DEB8E7314}"/>
              </a:ext>
            </a:extLst>
          </p:cNvPr>
          <p:cNvSpPr/>
          <p:nvPr/>
        </p:nvSpPr>
        <p:spPr>
          <a:xfrm>
            <a:off x="4893794" y="1409363"/>
            <a:ext cx="1656184"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000" dirty="0"/>
              <a:t>Solo corsi Triennali</a:t>
            </a:r>
          </a:p>
        </p:txBody>
      </p:sp>
    </p:spTree>
    <p:extLst>
      <p:ext uri="{BB962C8B-B14F-4D97-AF65-F5344CB8AC3E}">
        <p14:creationId xmlns:p14="http://schemas.microsoft.com/office/powerpoint/2010/main" val="260212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6157F11-E361-4DF1-A6F3-25C159A9C695}"/>
              </a:ext>
            </a:extLst>
          </p:cNvPr>
          <p:cNvPicPr>
            <a:picLocks noChangeAspect="1"/>
          </p:cNvPicPr>
          <p:nvPr/>
        </p:nvPicPr>
        <p:blipFill>
          <a:blip r:embed="rId3"/>
          <a:stretch>
            <a:fillRect/>
          </a:stretch>
        </p:blipFill>
        <p:spPr>
          <a:xfrm>
            <a:off x="111375" y="3198501"/>
            <a:ext cx="4472567" cy="1597647"/>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normAutofit/>
          </a:bodyPr>
          <a:lstStyle/>
          <a:p>
            <a:r>
              <a:rPr lang="it-IT" b="1" dirty="0"/>
              <a:t>PROVA FINALE - Presentazione argomento/titolo  prova finale </a:t>
            </a:r>
            <a:r>
              <a:rPr lang="it-IT" sz="1400" b="1" dirty="0"/>
              <a:t>[lauree MAGISTRALI] </a:t>
            </a:r>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268244" cy="419638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1</a:t>
            </a:r>
          </a:p>
          <a:p>
            <a:pPr marL="342900" indent="-342900">
              <a:lnSpc>
                <a:spcPct val="110000"/>
              </a:lnSpc>
              <a:buFont typeface="+mj-lt"/>
              <a:buAutoNum type="arabicPeriod"/>
            </a:pPr>
            <a:r>
              <a:rPr lang="it-IT" altLang="it-IT" sz="1400" b="1" dirty="0">
                <a:solidFill>
                  <a:srgbClr val="727272"/>
                </a:solidFill>
              </a:rPr>
              <a:t>Verifica i tuoi dati anagrafici e l’indirizzo di residenza</a:t>
            </a:r>
          </a:p>
          <a:p>
            <a:pPr marL="342900" indent="-342900">
              <a:lnSpc>
                <a:spcPct val="110000"/>
              </a:lnSpc>
              <a:buFont typeface="+mj-lt"/>
              <a:buAutoNum type="arabicPeriod"/>
            </a:pPr>
            <a:r>
              <a:rPr lang="it-IT" altLang="it-IT" sz="1400" b="1" dirty="0">
                <a:solidFill>
                  <a:srgbClr val="727272"/>
                </a:solidFill>
              </a:rPr>
              <a:t>Seleziona l’insegnamento e il docente relatore </a:t>
            </a:r>
          </a:p>
          <a:p>
            <a:pPr marL="342900" indent="-342900">
              <a:lnSpc>
                <a:spcPct val="110000"/>
              </a:lnSpc>
              <a:buFont typeface="+mj-lt"/>
              <a:buAutoNum type="arabicPeriod"/>
            </a:pPr>
            <a:r>
              <a:rPr lang="it-IT" altLang="it-IT" sz="1400" b="1" dirty="0">
                <a:solidFill>
                  <a:srgbClr val="727272"/>
                </a:solidFill>
              </a:rPr>
              <a:t>Scegli l’argomento/titolo della prova finale</a:t>
            </a:r>
          </a:p>
          <a:p>
            <a:pPr marL="342900" indent="-342900">
              <a:lnSpc>
                <a:spcPct val="110000"/>
              </a:lnSpc>
              <a:buFont typeface="+mj-lt"/>
              <a:buAutoNum type="arabicPeriod"/>
            </a:pPr>
            <a:r>
              <a:rPr lang="it-IT" altLang="it-IT" sz="1400" b="1" dirty="0">
                <a:solidFill>
                  <a:srgbClr val="727272"/>
                </a:solidFill>
              </a:rPr>
              <a:t>Inoltra al docente per l’approvazione e attendi l’esito</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pic>
        <p:nvPicPr>
          <p:cNvPr id="6" name="Immagine 5">
            <a:extLst>
              <a:ext uri="{FF2B5EF4-FFF2-40B4-BE49-F238E27FC236}">
                <a16:creationId xmlns:a16="http://schemas.microsoft.com/office/drawing/2014/main" id="{B9862007-C862-4591-BA4B-01C78541A156}"/>
              </a:ext>
            </a:extLst>
          </p:cNvPr>
          <p:cNvPicPr>
            <a:picLocks noChangeAspect="1"/>
          </p:cNvPicPr>
          <p:nvPr/>
        </p:nvPicPr>
        <p:blipFill>
          <a:blip r:embed="rId4"/>
          <a:stretch>
            <a:fillRect/>
          </a:stretch>
        </p:blipFill>
        <p:spPr>
          <a:xfrm>
            <a:off x="7077820" y="1196752"/>
            <a:ext cx="1958671" cy="2088232"/>
          </a:xfrm>
          <a:prstGeom prst="rect">
            <a:avLst/>
          </a:prstGeom>
        </p:spPr>
      </p:pic>
      <p:pic>
        <p:nvPicPr>
          <p:cNvPr id="9" name="Immagine 8">
            <a:extLst>
              <a:ext uri="{FF2B5EF4-FFF2-40B4-BE49-F238E27FC236}">
                <a16:creationId xmlns:a16="http://schemas.microsoft.com/office/drawing/2014/main" id="{D78A4593-1B79-4292-AE80-1526A9B4E7ED}"/>
              </a:ext>
            </a:extLst>
          </p:cNvPr>
          <p:cNvPicPr>
            <a:picLocks noChangeAspect="1"/>
          </p:cNvPicPr>
          <p:nvPr/>
        </p:nvPicPr>
        <p:blipFill>
          <a:blip r:embed="rId5"/>
          <a:stretch>
            <a:fillRect/>
          </a:stretch>
        </p:blipFill>
        <p:spPr>
          <a:xfrm>
            <a:off x="4028527" y="4039988"/>
            <a:ext cx="5006054" cy="2428351"/>
          </a:xfrm>
          <a:prstGeom prst="rect">
            <a:avLst/>
          </a:prstGeom>
        </p:spPr>
      </p:pic>
      <p:pic>
        <p:nvPicPr>
          <p:cNvPr id="12" name="Immagine 11">
            <a:extLst>
              <a:ext uri="{FF2B5EF4-FFF2-40B4-BE49-F238E27FC236}">
                <a16:creationId xmlns:a16="http://schemas.microsoft.com/office/drawing/2014/main" id="{CA24F0F4-EF20-4957-925D-FC20F7F5D17C}"/>
              </a:ext>
            </a:extLst>
          </p:cNvPr>
          <p:cNvPicPr>
            <a:picLocks noChangeAspect="1"/>
          </p:cNvPicPr>
          <p:nvPr/>
        </p:nvPicPr>
        <p:blipFill>
          <a:blip r:embed="rId6"/>
          <a:stretch>
            <a:fillRect/>
          </a:stretch>
        </p:blipFill>
        <p:spPr>
          <a:xfrm>
            <a:off x="213643" y="4400303"/>
            <a:ext cx="2846190" cy="2046364"/>
          </a:xfrm>
          <a:prstGeom prst="rect">
            <a:avLst/>
          </a:prstGeom>
        </p:spPr>
      </p:pic>
      <p:sp>
        <p:nvSpPr>
          <p:cNvPr id="13" name="Rettangolo 12">
            <a:extLst>
              <a:ext uri="{FF2B5EF4-FFF2-40B4-BE49-F238E27FC236}">
                <a16:creationId xmlns:a16="http://schemas.microsoft.com/office/drawing/2014/main" id="{7EE1E983-5D97-4030-B01B-C5D73C48EB1D}"/>
              </a:ext>
            </a:extLst>
          </p:cNvPr>
          <p:cNvSpPr/>
          <p:nvPr/>
        </p:nvSpPr>
        <p:spPr>
          <a:xfrm>
            <a:off x="4893794" y="1409363"/>
            <a:ext cx="1656184"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000" dirty="0"/>
              <a:t>corsi Magistrali</a:t>
            </a:r>
          </a:p>
        </p:txBody>
      </p:sp>
    </p:spTree>
    <p:extLst>
      <p:ext uri="{BB962C8B-B14F-4D97-AF65-F5344CB8AC3E}">
        <p14:creationId xmlns:p14="http://schemas.microsoft.com/office/powerpoint/2010/main" val="396743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8855C531-FFB1-4C64-8564-2C75B5B25E0C}"/>
              </a:ext>
            </a:extLst>
          </p:cNvPr>
          <p:cNvPicPr>
            <a:picLocks noChangeAspect="1"/>
          </p:cNvPicPr>
          <p:nvPr/>
        </p:nvPicPr>
        <p:blipFill>
          <a:blip r:embed="rId3"/>
          <a:stretch>
            <a:fillRect/>
          </a:stretch>
        </p:blipFill>
        <p:spPr>
          <a:xfrm>
            <a:off x="239625" y="1239227"/>
            <a:ext cx="6500543" cy="2003031"/>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Scelta dell’insegnamento</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674209"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8" name="Immagine 7">
            <a:extLst>
              <a:ext uri="{FF2B5EF4-FFF2-40B4-BE49-F238E27FC236}">
                <a16:creationId xmlns:a16="http://schemas.microsoft.com/office/drawing/2014/main" id="{8D252972-EC3F-42F0-8E04-4EFB767660B7}"/>
              </a:ext>
            </a:extLst>
          </p:cNvPr>
          <p:cNvPicPr>
            <a:picLocks noChangeAspect="1"/>
          </p:cNvPicPr>
          <p:nvPr/>
        </p:nvPicPr>
        <p:blipFill>
          <a:blip r:embed="rId4"/>
          <a:stretch>
            <a:fillRect/>
          </a:stretch>
        </p:blipFill>
        <p:spPr>
          <a:xfrm>
            <a:off x="4840955" y="2663197"/>
            <a:ext cx="4195540" cy="3782968"/>
          </a:xfrm>
          <a:prstGeom prst="rect">
            <a:avLst/>
          </a:prstGeom>
        </p:spPr>
      </p:pic>
      <p:cxnSp>
        <p:nvCxnSpPr>
          <p:cNvPr id="13" name="Connettore 2 12"/>
          <p:cNvCxnSpPr>
            <a:cxnSpLocks/>
          </p:cNvCxnSpPr>
          <p:nvPr/>
        </p:nvCxnSpPr>
        <p:spPr>
          <a:xfrm>
            <a:off x="3542523" y="3190560"/>
            <a:ext cx="1605541" cy="238440"/>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9" name="Parentesi graffa chiusa 28">
            <a:extLst>
              <a:ext uri="{FF2B5EF4-FFF2-40B4-BE49-F238E27FC236}">
                <a16:creationId xmlns:a16="http://schemas.microsoft.com/office/drawing/2014/main" id="{D46E14FD-4C33-432F-80C2-BAB35E6602CF}"/>
              </a:ext>
            </a:extLst>
          </p:cNvPr>
          <p:cNvSpPr/>
          <p:nvPr/>
        </p:nvSpPr>
        <p:spPr>
          <a:xfrm rot="5400000">
            <a:off x="3342616" y="2559656"/>
            <a:ext cx="305393" cy="857230"/>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it-IT" dirty="0">
              <a:solidFill>
                <a:srgbClr val="FF0000"/>
              </a:solidFill>
            </a:endParaRPr>
          </a:p>
        </p:txBody>
      </p:sp>
      <p:sp>
        <p:nvSpPr>
          <p:cNvPr id="34" name="Rettangolo 33">
            <a:extLst>
              <a:ext uri="{FF2B5EF4-FFF2-40B4-BE49-F238E27FC236}">
                <a16:creationId xmlns:a16="http://schemas.microsoft.com/office/drawing/2014/main" id="{7F9915F6-5B97-401A-933F-C01F7787DBC7}"/>
              </a:ext>
            </a:extLst>
          </p:cNvPr>
          <p:cNvSpPr/>
          <p:nvPr/>
        </p:nvSpPr>
        <p:spPr>
          <a:xfrm>
            <a:off x="515662" y="4581128"/>
            <a:ext cx="959994" cy="1337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rPr>
              <a:t>ESPANDI  RICERCA</a:t>
            </a:r>
          </a:p>
        </p:txBody>
      </p:sp>
      <p:sp>
        <p:nvSpPr>
          <p:cNvPr id="19" name="Rettangolo con angoli arrotondati 18">
            <a:extLst>
              <a:ext uri="{FF2B5EF4-FFF2-40B4-BE49-F238E27FC236}">
                <a16:creationId xmlns:a16="http://schemas.microsoft.com/office/drawing/2014/main" id="{9AB6544A-1F2A-4490-AD71-9DE220795883}"/>
              </a:ext>
            </a:extLst>
          </p:cNvPr>
          <p:cNvSpPr/>
          <p:nvPr/>
        </p:nvSpPr>
        <p:spPr>
          <a:xfrm>
            <a:off x="74334" y="3329357"/>
            <a:ext cx="4667253" cy="301875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it-IT" sz="1400" dirty="0">
              <a:solidFill>
                <a:schemeClr val="tx1"/>
              </a:solidFill>
            </a:endParaRPr>
          </a:p>
          <a:p>
            <a:endParaRPr lang="it-IT" sz="1400" dirty="0">
              <a:solidFill>
                <a:schemeClr val="tx1"/>
              </a:solidFill>
            </a:endParaRPr>
          </a:p>
          <a:p>
            <a:r>
              <a:rPr lang="it-IT" sz="1400" dirty="0">
                <a:solidFill>
                  <a:schemeClr val="tx1"/>
                </a:solidFill>
              </a:rPr>
              <a:t>oppure</a:t>
            </a: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r>
              <a:rPr lang="it-IT" sz="1400" dirty="0">
                <a:solidFill>
                  <a:schemeClr val="tx1"/>
                </a:solidFill>
              </a:rPr>
              <a:t>Consente di ricercare in un ulteriore lista secondo quanto previsto dalla Facoltà. (Ad es. se sei uno studente magistrale, con carriera triennale in Università Cattolica, all’interno della lista degli insegnamenti troverai anche gli insegnamenti della tua carriera triennale)</a:t>
            </a:r>
          </a:p>
        </p:txBody>
      </p:sp>
      <p:pic>
        <p:nvPicPr>
          <p:cNvPr id="36" name="Immagine 35">
            <a:extLst>
              <a:ext uri="{FF2B5EF4-FFF2-40B4-BE49-F238E27FC236}">
                <a16:creationId xmlns:a16="http://schemas.microsoft.com/office/drawing/2014/main" id="{F298E82D-011D-47B9-A978-3A7A4E8395FB}"/>
              </a:ext>
            </a:extLst>
          </p:cNvPr>
          <p:cNvPicPr>
            <a:picLocks noChangeAspect="1"/>
          </p:cNvPicPr>
          <p:nvPr/>
        </p:nvPicPr>
        <p:blipFill>
          <a:blip r:embed="rId5"/>
          <a:stretch>
            <a:fillRect/>
          </a:stretch>
        </p:blipFill>
        <p:spPr>
          <a:xfrm>
            <a:off x="290944" y="3603394"/>
            <a:ext cx="1514686" cy="438211"/>
          </a:xfrm>
          <a:prstGeom prst="rect">
            <a:avLst/>
          </a:prstGeom>
        </p:spPr>
      </p:pic>
      <p:sp>
        <p:nvSpPr>
          <p:cNvPr id="20" name="Rettangolo con angoli arrotondati 19">
            <a:extLst>
              <a:ext uri="{FF2B5EF4-FFF2-40B4-BE49-F238E27FC236}">
                <a16:creationId xmlns:a16="http://schemas.microsoft.com/office/drawing/2014/main" id="{89709ACF-11CA-4BD2-A69C-4AAA51AF7899}"/>
              </a:ext>
            </a:extLst>
          </p:cNvPr>
          <p:cNvSpPr/>
          <p:nvPr/>
        </p:nvSpPr>
        <p:spPr>
          <a:xfrm>
            <a:off x="448466" y="1722371"/>
            <a:ext cx="6391069" cy="7540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altLang="it-IT" sz="1400" b="1" dirty="0">
                <a:solidFill>
                  <a:schemeClr val="tx1"/>
                </a:solidFill>
              </a:rPr>
              <a:t>Scegli l’argomento della prova finale tra gli insegnamenti inserito nel piano studi dopo aver concordato il titolo con il docente di riferimento</a:t>
            </a:r>
            <a:endParaRPr lang="it-IT" sz="1400" b="1" dirty="0">
              <a:solidFill>
                <a:schemeClr val="tx1"/>
              </a:solidFill>
            </a:endParaRPr>
          </a:p>
        </p:txBody>
      </p:sp>
      <p:pic>
        <p:nvPicPr>
          <p:cNvPr id="15" name="Immagine 14">
            <a:extLst>
              <a:ext uri="{FF2B5EF4-FFF2-40B4-BE49-F238E27FC236}">
                <a16:creationId xmlns:a16="http://schemas.microsoft.com/office/drawing/2014/main" id="{A9FD5BE1-8C1A-408D-B549-C8FFFC09131E}"/>
              </a:ext>
            </a:extLst>
          </p:cNvPr>
          <p:cNvPicPr>
            <a:picLocks noChangeAspect="1"/>
          </p:cNvPicPr>
          <p:nvPr/>
        </p:nvPicPr>
        <p:blipFill>
          <a:blip r:embed="rId6"/>
          <a:stretch>
            <a:fillRect/>
          </a:stretch>
        </p:blipFill>
        <p:spPr>
          <a:xfrm>
            <a:off x="290944" y="4315642"/>
            <a:ext cx="1457528" cy="533474"/>
          </a:xfrm>
          <a:prstGeom prst="rect">
            <a:avLst/>
          </a:prstGeom>
        </p:spPr>
      </p:pic>
    </p:spTree>
    <p:extLst>
      <p:ext uri="{BB962C8B-B14F-4D97-AF65-F5344CB8AC3E}">
        <p14:creationId xmlns:p14="http://schemas.microsoft.com/office/powerpoint/2010/main" val="55232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EF37F04-0A28-4E36-B87E-3B9DA076BDA1}"/>
              </a:ext>
            </a:extLst>
          </p:cNvPr>
          <p:cNvPicPr>
            <a:picLocks noChangeAspect="1"/>
          </p:cNvPicPr>
          <p:nvPr/>
        </p:nvPicPr>
        <p:blipFill>
          <a:blip r:embed="rId3"/>
          <a:stretch>
            <a:fillRect/>
          </a:stretch>
        </p:blipFill>
        <p:spPr>
          <a:xfrm>
            <a:off x="7154547" y="1228035"/>
            <a:ext cx="1868206" cy="2014218"/>
          </a:xfrm>
          <a:prstGeom prst="rect">
            <a:avLst/>
          </a:prstGeom>
          <a:effectLst>
            <a:softEdge rad="31750"/>
          </a:effectLst>
        </p:spPr>
      </p:pic>
      <p:pic>
        <p:nvPicPr>
          <p:cNvPr id="17" name="Immagine 16">
            <a:extLst>
              <a:ext uri="{FF2B5EF4-FFF2-40B4-BE49-F238E27FC236}">
                <a16:creationId xmlns:a16="http://schemas.microsoft.com/office/drawing/2014/main" id="{354FC2B1-D627-490B-8BE5-4C13B90777AA}"/>
              </a:ext>
            </a:extLst>
          </p:cNvPr>
          <p:cNvPicPr>
            <a:picLocks noChangeAspect="1"/>
          </p:cNvPicPr>
          <p:nvPr/>
        </p:nvPicPr>
        <p:blipFill>
          <a:blip r:embed="rId4"/>
          <a:stretch>
            <a:fillRect/>
          </a:stretch>
        </p:blipFill>
        <p:spPr>
          <a:xfrm>
            <a:off x="1584554" y="2949990"/>
            <a:ext cx="4427608" cy="2063186"/>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Presentazione domanda ammissione [contributo di laurea]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052220"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2</a:t>
            </a:r>
          </a:p>
          <a:p>
            <a:pPr>
              <a:lnSpc>
                <a:spcPct val="110000"/>
              </a:lnSpc>
            </a:pPr>
            <a:endParaRPr lang="it-IT" altLang="it-IT" sz="1400" b="1" u="sng" dirty="0">
              <a:solidFill>
                <a:srgbClr val="727272"/>
              </a:solidFill>
            </a:endParaRPr>
          </a:p>
          <a:p>
            <a:pPr marL="342900" indent="-342900">
              <a:lnSpc>
                <a:spcPct val="100000"/>
              </a:lnSpc>
              <a:buFont typeface="+mj-lt"/>
              <a:buAutoNum type="arabicPeriod"/>
            </a:pPr>
            <a:r>
              <a:rPr lang="it-IT" altLang="it-IT" sz="1400" b="1" dirty="0">
                <a:solidFill>
                  <a:srgbClr val="727272"/>
                </a:solidFill>
              </a:rPr>
              <a:t>Effettua il versamento del contributo di laurea </a:t>
            </a:r>
            <a:r>
              <a:rPr lang="it-IT" altLang="it-IT" sz="1000" dirty="0">
                <a:solidFill>
                  <a:srgbClr val="727272"/>
                </a:solidFill>
              </a:rPr>
              <a:t>(*) </a:t>
            </a:r>
            <a:r>
              <a:rPr lang="it-IT" altLang="it-IT" sz="1400" b="1" dirty="0">
                <a:solidFill>
                  <a:srgbClr val="727272"/>
                </a:solidFill>
              </a:rPr>
              <a:t>e dell’imposta di bollo </a:t>
            </a:r>
            <a:r>
              <a:rPr lang="it-IT" altLang="it-IT" sz="1400" dirty="0">
                <a:solidFill>
                  <a:srgbClr val="727272"/>
                </a:solidFill>
              </a:rPr>
              <a:t>(16,00 euro)</a:t>
            </a:r>
            <a:r>
              <a:rPr lang="it-IT" altLang="it-IT" sz="1400" b="1" dirty="0">
                <a:solidFill>
                  <a:srgbClr val="727272"/>
                </a:solidFill>
              </a:rPr>
              <a:t> tramite PagoPA </a:t>
            </a:r>
          </a:p>
          <a:p>
            <a:pPr>
              <a:lnSpc>
                <a:spcPct val="110000"/>
              </a:lnSpc>
            </a:pPr>
            <a:r>
              <a:rPr lang="it-IT" altLang="it-IT" sz="1400" b="1" dirty="0">
                <a:solidFill>
                  <a:srgbClr val="727272"/>
                </a:solidFill>
              </a:rPr>
              <a:t> </a:t>
            </a:r>
            <a:r>
              <a:rPr lang="it-IT" altLang="it-IT" sz="1000" dirty="0">
                <a:solidFill>
                  <a:srgbClr val="727272"/>
                </a:solidFill>
              </a:rPr>
              <a:t>(*) comprensivo di rilascio diploma laurea, eventuale contributo straordinario di funzionamento</a:t>
            </a:r>
          </a:p>
          <a:p>
            <a:pPr>
              <a:lnSpc>
                <a:spcPct val="110000"/>
              </a:lnSpc>
            </a:pPr>
            <a:endParaRPr lang="it-IT" altLang="it-IT" sz="1000"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p:txBody>
      </p:sp>
      <p:pic>
        <p:nvPicPr>
          <p:cNvPr id="9" name="Immagine 8"/>
          <p:cNvPicPr>
            <a:picLocks noChangeAspect="1"/>
          </p:cNvPicPr>
          <p:nvPr/>
        </p:nvPicPr>
        <p:blipFill>
          <a:blip r:embed="rId5"/>
          <a:stretch>
            <a:fillRect/>
          </a:stretch>
        </p:blipFill>
        <p:spPr>
          <a:xfrm>
            <a:off x="6372200" y="3431139"/>
            <a:ext cx="2736304" cy="2096016"/>
          </a:xfrm>
          <a:prstGeom prst="rect">
            <a:avLst/>
          </a:prstGeom>
        </p:spPr>
      </p:pic>
      <p:sp>
        <p:nvSpPr>
          <p:cNvPr id="13" name="Rettangolo 12"/>
          <p:cNvSpPr/>
          <p:nvPr/>
        </p:nvSpPr>
        <p:spPr>
          <a:xfrm>
            <a:off x="8018468" y="3615114"/>
            <a:ext cx="432048" cy="403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p:cNvPicPr>
            <a:picLocks noChangeAspect="1"/>
          </p:cNvPicPr>
          <p:nvPr/>
        </p:nvPicPr>
        <p:blipFill>
          <a:blip r:embed="rId6"/>
          <a:stretch>
            <a:fillRect/>
          </a:stretch>
        </p:blipFill>
        <p:spPr>
          <a:xfrm>
            <a:off x="2935209" y="5066543"/>
            <a:ext cx="3712963" cy="1089518"/>
          </a:xfrm>
          <a:prstGeom prst="rect">
            <a:avLst/>
          </a:prstGeom>
        </p:spPr>
      </p:pic>
      <p:sp>
        <p:nvSpPr>
          <p:cNvPr id="14" name="Rettangolo con angoli arrotondati 13">
            <a:extLst>
              <a:ext uri="{FF2B5EF4-FFF2-40B4-BE49-F238E27FC236}">
                <a16:creationId xmlns:a16="http://schemas.microsoft.com/office/drawing/2014/main" id="{44E2EA73-2A46-4E1F-87D7-7F40E69808E0}"/>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r>
              <a:rPr lang="it-IT" sz="1400" b="1" dirty="0">
                <a:solidFill>
                  <a:schemeClr val="tx1"/>
                </a:solidFill>
              </a:rPr>
              <a:t>Se non effettui il pagamento non potrai inoltrare la domanda di laurea</a:t>
            </a:r>
          </a:p>
        </p:txBody>
      </p:sp>
      <p:pic>
        <p:nvPicPr>
          <p:cNvPr id="3" name="Immagine 2"/>
          <p:cNvPicPr>
            <a:picLocks noChangeAspect="1"/>
          </p:cNvPicPr>
          <p:nvPr/>
        </p:nvPicPr>
        <p:blipFill>
          <a:blip r:embed="rId7"/>
          <a:stretch>
            <a:fillRect/>
          </a:stretch>
        </p:blipFill>
        <p:spPr>
          <a:xfrm>
            <a:off x="394333" y="4365104"/>
            <a:ext cx="335309" cy="347502"/>
          </a:xfrm>
          <a:prstGeom prst="rect">
            <a:avLst/>
          </a:prstGeom>
        </p:spPr>
      </p:pic>
    </p:spTree>
    <p:extLst>
      <p:ext uri="{BB962C8B-B14F-4D97-AF65-F5344CB8AC3E}">
        <p14:creationId xmlns:p14="http://schemas.microsoft.com/office/powerpoint/2010/main" val="326466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Verifica esito pagamento</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7" y="1392856"/>
            <a:ext cx="8644507" cy="511814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2</a:t>
            </a:r>
            <a:r>
              <a:rPr lang="it-IT" altLang="it-IT" sz="1400" b="1" dirty="0">
                <a:solidFill>
                  <a:srgbClr val="727272"/>
                </a:solidFill>
              </a:rPr>
              <a:t>  - VERIFICA PAGAMENTO</a:t>
            </a:r>
          </a:p>
          <a:p>
            <a:pPr>
              <a:lnSpc>
                <a:spcPct val="110000"/>
              </a:lnSpc>
            </a:pPr>
            <a:r>
              <a:rPr lang="it-IT" altLang="it-IT" sz="1400" b="1" dirty="0">
                <a:solidFill>
                  <a:srgbClr val="727272"/>
                </a:solidFill>
              </a:rPr>
              <a:t>Pagamento effettuato e registrato automaticamente nei sistemi gestionali dell’università </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r>
              <a:rPr lang="it-IT" altLang="it-IT" sz="1400" b="1" dirty="0">
                <a:solidFill>
                  <a:srgbClr val="727272"/>
                </a:solidFill>
              </a:rPr>
              <a:t>	</a:t>
            </a:r>
          </a:p>
          <a:p>
            <a:pPr>
              <a:lnSpc>
                <a:spcPct val="110000"/>
              </a:lnSpc>
            </a:pPr>
            <a:r>
              <a:rPr lang="it-IT" altLang="it-IT" sz="1400" b="1" dirty="0">
                <a:solidFill>
                  <a:srgbClr val="727272"/>
                </a:solidFill>
              </a:rPr>
              <a:t>	</a:t>
            </a:r>
            <a:r>
              <a:rPr lang="it-IT" altLang="it-IT" b="1" dirty="0">
                <a:solidFill>
                  <a:srgbClr val="727272"/>
                </a:solidFill>
              </a:rPr>
              <a:t>per poter dell’elaborato finale devi prima effettuare il pagamento</a:t>
            </a:r>
          </a:p>
          <a:p>
            <a:pPr>
              <a:lnSpc>
                <a:spcPct val="110000"/>
              </a:lnSpc>
            </a:pPr>
            <a:r>
              <a:rPr lang="it-IT" altLang="it-IT" b="1" dirty="0">
                <a:solidFill>
                  <a:srgbClr val="727272"/>
                </a:solidFill>
              </a:rPr>
              <a:t>	dopo aver pagato, ricordati di presentare la domanda di laurea (Passo 3) altrimenti non potrai laurearti</a:t>
            </a: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sp>
        <p:nvSpPr>
          <p:cNvPr id="27" name="Rettangolo 26">
            <a:extLst>
              <a:ext uri="{FF2B5EF4-FFF2-40B4-BE49-F238E27FC236}">
                <a16:creationId xmlns:a16="http://schemas.microsoft.com/office/drawing/2014/main" id="{597309E9-71D8-4D29-91E4-CAEA709AB507}"/>
              </a:ext>
            </a:extLst>
          </p:cNvPr>
          <p:cNvSpPr/>
          <p:nvPr/>
        </p:nvSpPr>
        <p:spPr>
          <a:xfrm>
            <a:off x="323528" y="2927010"/>
            <a:ext cx="5040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0" name="Immagine 29">
            <a:extLst>
              <a:ext uri="{FF2B5EF4-FFF2-40B4-BE49-F238E27FC236}">
                <a16:creationId xmlns:a16="http://schemas.microsoft.com/office/drawing/2014/main" id="{0EA62F67-83D0-4AC1-95BE-F7C0C62C87FE}"/>
              </a:ext>
            </a:extLst>
          </p:cNvPr>
          <p:cNvPicPr>
            <a:picLocks noChangeAspect="1"/>
          </p:cNvPicPr>
          <p:nvPr/>
        </p:nvPicPr>
        <p:blipFill>
          <a:blip r:embed="rId3"/>
          <a:stretch>
            <a:fillRect/>
          </a:stretch>
        </p:blipFill>
        <p:spPr>
          <a:xfrm>
            <a:off x="2514212" y="3140968"/>
            <a:ext cx="6234252" cy="2071508"/>
          </a:xfrm>
          <a:prstGeom prst="rect">
            <a:avLst/>
          </a:prstGeom>
        </p:spPr>
      </p:pic>
      <p:pic>
        <p:nvPicPr>
          <p:cNvPr id="32" name="Immagine 31">
            <a:extLst>
              <a:ext uri="{FF2B5EF4-FFF2-40B4-BE49-F238E27FC236}">
                <a16:creationId xmlns:a16="http://schemas.microsoft.com/office/drawing/2014/main" id="{5785F0D3-9286-4643-9D2A-27A13676E62A}"/>
              </a:ext>
            </a:extLst>
          </p:cNvPr>
          <p:cNvPicPr>
            <a:picLocks noChangeAspect="1"/>
          </p:cNvPicPr>
          <p:nvPr/>
        </p:nvPicPr>
        <p:blipFill>
          <a:blip r:embed="rId4"/>
          <a:stretch>
            <a:fillRect/>
          </a:stretch>
        </p:blipFill>
        <p:spPr>
          <a:xfrm>
            <a:off x="8067111" y="4704462"/>
            <a:ext cx="537337" cy="324108"/>
          </a:xfrm>
          <a:prstGeom prst="rect">
            <a:avLst/>
          </a:prstGeom>
        </p:spPr>
      </p:pic>
      <p:pic>
        <p:nvPicPr>
          <p:cNvPr id="14" name="Immagine 13">
            <a:extLst>
              <a:ext uri="{FF2B5EF4-FFF2-40B4-BE49-F238E27FC236}">
                <a16:creationId xmlns:a16="http://schemas.microsoft.com/office/drawing/2014/main" id="{9B22B878-C8B0-4A35-90ED-AF17242E8AC1}"/>
              </a:ext>
            </a:extLst>
          </p:cNvPr>
          <p:cNvPicPr>
            <a:picLocks noChangeAspect="1"/>
          </p:cNvPicPr>
          <p:nvPr/>
        </p:nvPicPr>
        <p:blipFill>
          <a:blip r:embed="rId5"/>
          <a:stretch>
            <a:fillRect/>
          </a:stretch>
        </p:blipFill>
        <p:spPr>
          <a:xfrm>
            <a:off x="516068" y="2402107"/>
            <a:ext cx="1895692" cy="2052423"/>
          </a:xfrm>
          <a:prstGeom prst="rect">
            <a:avLst/>
          </a:prstGeom>
        </p:spPr>
      </p:pic>
      <p:pic>
        <p:nvPicPr>
          <p:cNvPr id="28" name="Immagine 27">
            <a:extLst>
              <a:ext uri="{FF2B5EF4-FFF2-40B4-BE49-F238E27FC236}">
                <a16:creationId xmlns:a16="http://schemas.microsoft.com/office/drawing/2014/main" id="{FF2A5243-75E1-45BC-9588-97D410ACD353}"/>
              </a:ext>
            </a:extLst>
          </p:cNvPr>
          <p:cNvPicPr>
            <a:picLocks noChangeAspect="1"/>
          </p:cNvPicPr>
          <p:nvPr/>
        </p:nvPicPr>
        <p:blipFill>
          <a:blip r:embed="rId6"/>
          <a:stretch>
            <a:fillRect/>
          </a:stretch>
        </p:blipFill>
        <p:spPr>
          <a:xfrm>
            <a:off x="769108" y="3949530"/>
            <a:ext cx="476226" cy="238113"/>
          </a:xfrm>
          <a:prstGeom prst="rect">
            <a:avLst/>
          </a:prstGeom>
        </p:spPr>
      </p:pic>
      <p:pic>
        <p:nvPicPr>
          <p:cNvPr id="29" name="Immagine 28">
            <a:extLst>
              <a:ext uri="{FF2B5EF4-FFF2-40B4-BE49-F238E27FC236}">
                <a16:creationId xmlns:a16="http://schemas.microsoft.com/office/drawing/2014/main" id="{A1FF4C5C-3E7C-4E82-B4E8-004A5940C5F4}"/>
              </a:ext>
            </a:extLst>
          </p:cNvPr>
          <p:cNvPicPr>
            <a:picLocks noChangeAspect="1"/>
          </p:cNvPicPr>
          <p:nvPr/>
        </p:nvPicPr>
        <p:blipFill>
          <a:blip r:embed="rId7"/>
          <a:stretch>
            <a:fillRect/>
          </a:stretch>
        </p:blipFill>
        <p:spPr>
          <a:xfrm>
            <a:off x="1851667" y="3955000"/>
            <a:ext cx="200053" cy="266737"/>
          </a:xfrm>
          <a:prstGeom prst="rect">
            <a:avLst/>
          </a:prstGeom>
        </p:spPr>
      </p:pic>
      <p:cxnSp>
        <p:nvCxnSpPr>
          <p:cNvPr id="26" name="Connettore 2 25">
            <a:extLst>
              <a:ext uri="{FF2B5EF4-FFF2-40B4-BE49-F238E27FC236}">
                <a16:creationId xmlns:a16="http://schemas.microsoft.com/office/drawing/2014/main" id="{6B660A57-11CB-44DF-99ED-41CC0E47EFB8}"/>
              </a:ext>
            </a:extLst>
          </p:cNvPr>
          <p:cNvCxnSpPr/>
          <p:nvPr/>
        </p:nvCxnSpPr>
        <p:spPr>
          <a:xfrm flipV="1">
            <a:off x="668383" y="4149080"/>
            <a:ext cx="1153902" cy="504056"/>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4" name="Immagine 3">
            <a:extLst>
              <a:ext uri="{FF2B5EF4-FFF2-40B4-BE49-F238E27FC236}">
                <a16:creationId xmlns:a16="http://schemas.microsoft.com/office/drawing/2014/main" id="{30AD72E7-9B21-4E2D-83EF-A9D60C4F54C4}"/>
              </a:ext>
            </a:extLst>
          </p:cNvPr>
          <p:cNvPicPr>
            <a:picLocks noChangeAspect="1"/>
          </p:cNvPicPr>
          <p:nvPr/>
        </p:nvPicPr>
        <p:blipFill>
          <a:blip r:embed="rId8"/>
          <a:stretch>
            <a:fillRect/>
          </a:stretch>
        </p:blipFill>
        <p:spPr>
          <a:xfrm>
            <a:off x="680657" y="2611324"/>
            <a:ext cx="514376" cy="215911"/>
          </a:xfrm>
          <a:prstGeom prst="rect">
            <a:avLst/>
          </a:prstGeom>
        </p:spPr>
      </p:pic>
      <p:sp>
        <p:nvSpPr>
          <p:cNvPr id="18" name="Rettangolo con angoli arrotondati 17">
            <a:extLst>
              <a:ext uri="{FF2B5EF4-FFF2-40B4-BE49-F238E27FC236}">
                <a16:creationId xmlns:a16="http://schemas.microsoft.com/office/drawing/2014/main" id="{FBB914CE-6A73-4E5C-8415-430066A7CB5E}"/>
              </a:ext>
            </a:extLst>
          </p:cNvPr>
          <p:cNvSpPr/>
          <p:nvPr/>
        </p:nvSpPr>
        <p:spPr>
          <a:xfrm>
            <a:off x="2669064" y="3915632"/>
            <a:ext cx="2767032" cy="3377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C4574267-DFC5-9477-C403-DF60A4A54551}"/>
              </a:ext>
            </a:extLst>
          </p:cNvPr>
          <p:cNvPicPr>
            <a:picLocks noChangeAspect="1"/>
          </p:cNvPicPr>
          <p:nvPr/>
        </p:nvPicPr>
        <p:blipFill>
          <a:blip r:embed="rId9"/>
          <a:stretch>
            <a:fillRect/>
          </a:stretch>
        </p:blipFill>
        <p:spPr>
          <a:xfrm>
            <a:off x="493047" y="5482655"/>
            <a:ext cx="622569" cy="250601"/>
          </a:xfrm>
          <a:prstGeom prst="rect">
            <a:avLst/>
          </a:prstGeom>
        </p:spPr>
      </p:pic>
      <p:sp>
        <p:nvSpPr>
          <p:cNvPr id="7" name="CasellaDiTesto 6">
            <a:extLst>
              <a:ext uri="{FF2B5EF4-FFF2-40B4-BE49-F238E27FC236}">
                <a16:creationId xmlns:a16="http://schemas.microsoft.com/office/drawing/2014/main" id="{D0E1B953-3888-873A-277B-0AABACF1EAB3}"/>
              </a:ext>
            </a:extLst>
          </p:cNvPr>
          <p:cNvSpPr txBox="1"/>
          <p:nvPr/>
        </p:nvSpPr>
        <p:spPr>
          <a:xfrm>
            <a:off x="2286000" y="3244334"/>
            <a:ext cx="4572000" cy="369332"/>
          </a:xfrm>
          <a:prstGeom prst="rect">
            <a:avLst/>
          </a:prstGeom>
          <a:noFill/>
        </p:spPr>
        <p:txBody>
          <a:bodyPr wrap="square">
            <a:spAutoFit/>
          </a:bodyPr>
          <a:lstStyle/>
          <a:p>
            <a:r>
              <a:rPr lang="it-IT" altLang="it-IT" sz="1800" b="1" dirty="0">
                <a:solidFill>
                  <a:srgbClr val="727272"/>
                </a:solidFill>
              </a:rPr>
              <a:t>modificare il titolo </a:t>
            </a:r>
            <a:endParaRPr lang="it-IT" dirty="0"/>
          </a:p>
        </p:txBody>
      </p:sp>
    </p:spTree>
    <p:extLst>
      <p:ext uri="{BB962C8B-B14F-4D97-AF65-F5344CB8AC3E}">
        <p14:creationId xmlns:p14="http://schemas.microsoft.com/office/powerpoint/2010/main" val="1937008990"/>
      </p:ext>
    </p:extLst>
  </p:cSld>
  <p:clrMapOvr>
    <a:masterClrMapping/>
  </p:clrMapOvr>
</p:sld>
</file>

<file path=ppt/theme/theme1.xml><?xml version="1.0" encoding="utf-8"?>
<a:theme xmlns:a="http://schemas.openxmlformats.org/drawingml/2006/main" name="Separato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ina interna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8B3A84-84F5-422C-B7E1-508049556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 modello</Template>
  <TotalTime>6168</TotalTime>
  <Words>1582</Words>
  <Application>Microsoft Office PowerPoint</Application>
  <PresentationFormat>Presentazione su schermo (4:3)</PresentationFormat>
  <Paragraphs>355</Paragraphs>
  <Slides>23</Slides>
  <Notes>23</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23</vt:i4>
      </vt:variant>
    </vt:vector>
  </HeadingPairs>
  <TitlesOfParts>
    <vt:vector size="31" baseType="lpstr">
      <vt:lpstr>Arial</vt:lpstr>
      <vt:lpstr>Calibri</vt:lpstr>
      <vt:lpstr>Georgia</vt:lpstr>
      <vt:lpstr>Times New Roman</vt:lpstr>
      <vt:lpstr>Wingdings</vt:lpstr>
      <vt:lpstr>Separatore</vt:lpstr>
      <vt:lpstr>Pagina interna 1</vt:lpstr>
      <vt:lpstr>1_Cover</vt:lpstr>
      <vt:lpstr>PORTALE LAUREE  Tutorial Studente  Facoltà di Sc. Bancarie, finanziarie e assicurative  v. 2.1 </vt:lpstr>
      <vt:lpstr>PORTALE LAUREE - Accesso</vt:lpstr>
      <vt:lpstr>PORTALE LAUREE argomento/titolo e domanda di ammissione</vt:lpstr>
      <vt:lpstr>PORTALE LAUREE argomento/titolo e domanda di ammissione</vt:lpstr>
      <vt:lpstr>PROVA FINALE - Presentazione argomento/titolo  prova finale [SOLO lauree TRIENNALI] </vt:lpstr>
      <vt:lpstr>PROVA FINALE - Presentazione argomento/titolo  prova finale [lauree MAGISTRALI] </vt:lpstr>
      <vt:lpstr>PROVA FINALE – Scelta dell’insegnamento</vt:lpstr>
      <vt:lpstr>PROVA FINALE – Presentazione domanda ammissione [contributo di laurea]</vt:lpstr>
      <vt:lpstr>PROVA FINALE – Verifica esito pagamento</vt:lpstr>
      <vt:lpstr>PROVA FINALE - Presentazione domanda ammissione</vt:lpstr>
      <vt:lpstr>PROVA FINALE - Presentazione domanda ammissione [SOLO lauree triennali] </vt:lpstr>
      <vt:lpstr>PROVA FINALE - Verifica esito domanda ammissione </vt:lpstr>
      <vt:lpstr>PROVA FINALE - Deposito domanda concluso </vt:lpstr>
      <vt:lpstr>PROVA FINALE - Deposito domanda concluso </vt:lpstr>
      <vt:lpstr>PROVA FINALE – Cancellazione domanda</vt:lpstr>
      <vt:lpstr>PROVA FINALE – Titolo prova finale </vt:lpstr>
      <vt:lpstr>PROVA FINALE – Indirizzo di spedizione pergamena</vt:lpstr>
      <vt:lpstr>PROVA FINALE – Punteggio di Laurea</vt:lpstr>
      <vt:lpstr>PROVA FINALE – Notifiche automatiche</vt:lpstr>
      <vt:lpstr>PROVA FINALE – tentativo di deposito in mancanza di requisiti</vt:lpstr>
      <vt:lpstr>PROVA FINALE – tentativo di deposito al di fuori dei termini (anticipo/ritardo)</vt:lpstr>
      <vt:lpstr>PROVA FINALE – Richiesta in bozza (sospesa)</vt:lpstr>
      <vt:lpstr>PROVA FINALE – In caso di problemi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Mantegazza Magda</dc:creator>
  <cp:lastModifiedBy>Marzani Fabio</cp:lastModifiedBy>
  <cp:revision>589</cp:revision>
  <cp:lastPrinted>2021-09-30T16:59:10Z</cp:lastPrinted>
  <dcterms:created xsi:type="dcterms:W3CDTF">2020-11-02T20:34:52Z</dcterms:created>
  <dcterms:modified xsi:type="dcterms:W3CDTF">2022-10-24T14:43:59Z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