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75" r:id="rId3"/>
    <p:sldId id="276" r:id="rId4"/>
    <p:sldId id="284" r:id="rId5"/>
    <p:sldId id="285" r:id="rId6"/>
    <p:sldId id="286" r:id="rId7"/>
    <p:sldId id="280" r:id="rId8"/>
    <p:sldId id="277" r:id="rId9"/>
    <p:sldId id="282" r:id="rId10"/>
    <p:sldId id="283" r:id="rId11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ankova Klara (klara.dankova)" initials="DK(" lastIdx="1" clrIdx="0">
    <p:extLst>
      <p:ext uri="{19B8F6BF-5375-455C-9EA6-DF929625EA0E}">
        <p15:presenceInfo xmlns:p15="http://schemas.microsoft.com/office/powerpoint/2012/main" userId="S::klara.dankova@unicatt.it::3fec5516-d71e-48a3-8e39-46583dc1ac3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869" y="2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7C4DB98-A5F0-4CB1-8C5D-C2722FAA20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E82A5FE7-E260-4B9A-8C64-E9DA00792D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E05452C-9B54-4047-BC05-7C8E50482A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3D6BE-B68A-4F46-A01B-37F8A38DB317}" type="datetimeFigureOut">
              <a:rPr lang="cs-CZ" smtClean="0"/>
              <a:t>29.09.2025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5F8BF0E-458E-43A7-AA67-DC56EED061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CEE1EF5-7CDE-442E-95C1-6B28843743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543A2-7C9E-4E79-8F99-10CCAD6370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9297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B54FD8F-6E81-4A13-9D95-29988B4342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F6A42D07-CA9A-44D0-8B62-F02D97A9D2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3D28CD1-2955-4471-B75E-92963C70AA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3D6BE-B68A-4F46-A01B-37F8A38DB317}" type="datetimeFigureOut">
              <a:rPr lang="cs-CZ" smtClean="0"/>
              <a:t>29.09.2025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94CE0E4-D08D-4D99-8314-1D350BA887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3AE5C15-599E-4631-91A1-4768665848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543A2-7C9E-4E79-8F99-10CCAD6370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45639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7E4F6C81-5642-4186-A57A-B38F0C0940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A40E5E07-BC61-4A0E-8FCE-566A6C637D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7756F0C-B51F-4496-9FEA-16A33DE913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3D6BE-B68A-4F46-A01B-37F8A38DB317}" type="datetimeFigureOut">
              <a:rPr lang="cs-CZ" smtClean="0"/>
              <a:t>29.09.2025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809B385-1E1A-4408-8849-FC286ECA6A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69A8D85-75D5-4A1A-A088-B92210D94D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543A2-7C9E-4E79-8F99-10CCAD6370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9316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41C2BDC-1323-48CD-ADD8-B05D8760AE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11E70D4-8FEE-4183-B42E-9882BC43D3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4B447EF-2AA2-41CF-B522-DA761B4088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3D6BE-B68A-4F46-A01B-37F8A38DB317}" type="datetimeFigureOut">
              <a:rPr lang="cs-CZ" smtClean="0"/>
              <a:t>29.09.2025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7E57A68-DD7B-45A5-94D5-411A0058D7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F9F5228-27D1-4191-945D-BFB74DAD8B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543A2-7C9E-4E79-8F99-10CCAD6370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27398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118F87E-1A8F-4551-A7BE-C1E09CC344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539A9269-6D79-4850-8376-AD9BB1BF34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E91A136-06EA-4049-86E5-D9D9226710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3D6BE-B68A-4F46-A01B-37F8A38DB317}" type="datetimeFigureOut">
              <a:rPr lang="cs-CZ" smtClean="0"/>
              <a:t>29.09.2025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65067E1-ADF8-471C-8047-D497473A1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02CC721-937B-4105-AF45-6392D7B1A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543A2-7C9E-4E79-8F99-10CCAD6370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923283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845DAE7-4757-439E-952E-B204E8AC16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B3B39B5-300A-4193-8538-F99BB5053D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F8592F61-8FA8-4057-8DDF-B7F040AB48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6E5DA844-CD4C-466C-ACA0-29C621D2E5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3D6BE-B68A-4F46-A01B-37F8A38DB317}" type="datetimeFigureOut">
              <a:rPr lang="cs-CZ" smtClean="0"/>
              <a:t>29.09.2025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F5BF66F-8A5E-4319-9D9D-352620D050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21EA9994-6F21-438F-A31A-6BC6EBB7E8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543A2-7C9E-4E79-8F99-10CCAD6370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83780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AABBD23-3F4C-4784-B2A3-7CE0AB86DE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5CEB30DA-4FD2-4E31-9CE5-CD2ED62A9B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841CB3C6-970B-421D-A2F7-BB0BBFA66F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1CC161D8-151A-4E09-8BB0-DDF540BD645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35CB7ACA-7FFD-4887-889B-01CF6BC9A62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4DEF481E-E537-402D-AB34-C9D22E29BC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3D6BE-B68A-4F46-A01B-37F8A38DB317}" type="datetimeFigureOut">
              <a:rPr lang="cs-CZ" smtClean="0"/>
              <a:t>29.09.2025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F8B799D8-716D-473A-9738-2D6B1A58CB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618EEA3E-5634-44BA-B66D-F99D4FA359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543A2-7C9E-4E79-8F99-10CCAD6370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5270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D10C2DA-D363-4C58-9A83-13CA79390A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F0770C3E-A8C2-48E6-AEDD-4A9524038A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3D6BE-B68A-4F46-A01B-37F8A38DB317}" type="datetimeFigureOut">
              <a:rPr lang="cs-CZ" smtClean="0"/>
              <a:t>29.09.2025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2B61BF5C-DC27-4AB5-9A6C-6704C2C864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AA1F6DD6-82E8-4D37-8DF9-F3EE283DE9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543A2-7C9E-4E79-8F99-10CCAD6370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162182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E82A4D7B-35B4-47FD-8F46-EF80951932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3D6BE-B68A-4F46-A01B-37F8A38DB317}" type="datetimeFigureOut">
              <a:rPr lang="cs-CZ" smtClean="0"/>
              <a:t>29.09.2025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6FB736B1-CB96-43F0-9D6A-19E094826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C5C92F9-F213-4F1F-A465-12CC061CA9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543A2-7C9E-4E79-8F99-10CCAD6370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149739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4EC5659-99A1-4D5F-B0DF-4C931ECBDC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6E87D85-B50E-4775-89EE-AD56DE6072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246407A2-F05B-4B1E-B282-B679509B20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DDCD4283-63BC-4362-BE05-B17670B963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3D6BE-B68A-4F46-A01B-37F8A38DB317}" type="datetimeFigureOut">
              <a:rPr lang="cs-CZ" smtClean="0"/>
              <a:t>29.09.2025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991EA2B-3D00-4799-90DF-17154AA6C1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3A3E872-644C-4A39-99D6-E28B01477F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543A2-7C9E-4E79-8F99-10CCAD6370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654710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C06F8DA-3D99-49B0-9475-07FADE1FD0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6F89C6E8-80FE-45B1-8876-75AB543E34B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B8637BDB-A09C-4731-BB4D-0ABC18910F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61C36BA-55E2-43AC-B77A-241EFEF4DA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3D6BE-B68A-4F46-A01B-37F8A38DB317}" type="datetimeFigureOut">
              <a:rPr lang="cs-CZ" smtClean="0"/>
              <a:t>29.09.2025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0D3BA55C-7E6B-412D-A5E5-6AAAD34DE3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B845CDF0-C200-49BF-8CCA-523D0BEE73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543A2-7C9E-4E79-8F99-10CCAD6370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49345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BF0497E3-570C-47ED-93F1-479BB269D3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60C0852E-05BD-41B6-8842-65EF6BC1C8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FDA6B85-CD11-4C55-A443-8D343B62D0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B3D6BE-B68A-4F46-A01B-37F8A38DB317}" type="datetimeFigureOut">
              <a:rPr lang="cs-CZ" smtClean="0"/>
              <a:t>29.09.2025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F15228C-A26A-4659-9300-3DEDC93D7C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E96CA8C-E72E-4CAB-A226-EA777402CC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6543A2-7C9E-4E79-8F99-10CCAD6370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87981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4" Type="http://schemas.openxmlformats.org/officeDocument/2006/relationships/hyperlink" Target="mailto:klara.dankova@unicatt.it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milano.unicatt.it/polo-studenti-e-didattica-programmi-dei-corsi-orari-delle-lezioni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5" name="Rectangle 132">
            <a:extLst>
              <a:ext uri="{FF2B5EF4-FFF2-40B4-BE49-F238E27FC236}">
                <a16:creationId xmlns:a16="http://schemas.microsoft.com/office/drawing/2014/main" id="{0ADD3505-D816-4666-AAAA-42EC992FAF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C81FAB09-FD2D-AF72-1FFB-5B128174B3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8490" y="1094548"/>
            <a:ext cx="5716448" cy="2443781"/>
          </a:xfrm>
          <a:prstGeom prst="rect">
            <a:avLst/>
          </a:prstGeom>
        </p:spPr>
      </p:pic>
      <p:sp>
        <p:nvSpPr>
          <p:cNvPr id="146" name="Freeform 6">
            <a:extLst>
              <a:ext uri="{FF2B5EF4-FFF2-40B4-BE49-F238E27FC236}">
                <a16:creationId xmlns:a16="http://schemas.microsoft.com/office/drawing/2014/main" id="{B4269A41-C387-4555-A18D-F1B4E366CD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727747" y="4208147"/>
            <a:ext cx="339126" cy="2121835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7" name="Freeform 7">
            <a:extLst>
              <a:ext uri="{FF2B5EF4-FFF2-40B4-BE49-F238E27FC236}">
                <a16:creationId xmlns:a16="http://schemas.microsoft.com/office/drawing/2014/main" id="{911C1882-1ABB-473F-836B-DE0066ABAC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728739" y="4098333"/>
            <a:ext cx="201857" cy="2055805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8" name="Rectangle 8">
            <a:extLst>
              <a:ext uri="{FF2B5EF4-FFF2-40B4-BE49-F238E27FC236}">
                <a16:creationId xmlns:a16="http://schemas.microsoft.com/office/drawing/2014/main" id="{336533B6-75CC-4F87-B044-A8241FBF77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-3048" y="4098334"/>
            <a:ext cx="8933019" cy="19607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B2603CF7-BB2E-4564-F8AD-E1D7C7CE0D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95342" y="4267831"/>
            <a:ext cx="7970903" cy="1071585"/>
          </a:xfrm>
        </p:spPr>
        <p:txBody>
          <a:bodyPr>
            <a:normAutofit/>
          </a:bodyPr>
          <a:lstStyle/>
          <a:p>
            <a:pPr algn="l"/>
            <a:r>
              <a:rPr lang="cs-CZ" sz="3400" dirty="0" err="1">
                <a:solidFill>
                  <a:srgbClr val="FFFFFF"/>
                </a:solidFill>
              </a:rPr>
              <a:t>Corsi</a:t>
            </a:r>
            <a:r>
              <a:rPr lang="cs-CZ" sz="3400" dirty="0">
                <a:solidFill>
                  <a:srgbClr val="FFFFFF"/>
                </a:solidFill>
              </a:rPr>
              <a:t> di Lingua </a:t>
            </a:r>
            <a:r>
              <a:rPr lang="cs-CZ" sz="3400" dirty="0" err="1">
                <a:solidFill>
                  <a:srgbClr val="FFFFFF"/>
                </a:solidFill>
              </a:rPr>
              <a:t>francese</a:t>
            </a:r>
            <a:r>
              <a:rPr lang="cs-CZ" sz="3400" dirty="0">
                <a:solidFill>
                  <a:srgbClr val="FFFFFF"/>
                </a:solidFill>
              </a:rPr>
              <a:t> (Milano)</a:t>
            </a:r>
            <a:br>
              <a:rPr lang="cs-CZ" sz="3400" dirty="0">
                <a:solidFill>
                  <a:srgbClr val="FFFFFF"/>
                </a:solidFill>
              </a:rPr>
            </a:br>
            <a:r>
              <a:rPr lang="cs-CZ" sz="3400" dirty="0" err="1">
                <a:solidFill>
                  <a:srgbClr val="FFFFFF"/>
                </a:solidFill>
              </a:rPr>
              <a:t>a.a</a:t>
            </a:r>
            <a:r>
              <a:rPr lang="cs-CZ" sz="3400" dirty="0">
                <a:solidFill>
                  <a:srgbClr val="FFFFFF"/>
                </a:solidFill>
              </a:rPr>
              <a:t>. 2025 - 2026</a:t>
            </a:r>
            <a:endParaRPr lang="fr-FR" sz="3400" dirty="0">
              <a:solidFill>
                <a:srgbClr val="FFFFFF"/>
              </a:solidFill>
            </a:endParaRP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505D0C5E-DEE4-997F-D60A-4C9E04DF85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95342" y="5345714"/>
            <a:ext cx="7970903" cy="538211"/>
          </a:xfrm>
        </p:spPr>
        <p:txBody>
          <a:bodyPr anchor="t">
            <a:normAutofit/>
          </a:bodyPr>
          <a:lstStyle/>
          <a:p>
            <a:pPr algn="l"/>
            <a:r>
              <a:rPr lang="it-IT" sz="2900" dirty="0">
                <a:solidFill>
                  <a:srgbClr val="FEFFFF"/>
                </a:solidFill>
              </a:rPr>
              <a:t>Servizio Linguistico di Ateneo (</a:t>
            </a:r>
            <a:r>
              <a:rPr lang="it-IT" sz="2900" dirty="0" err="1">
                <a:solidFill>
                  <a:srgbClr val="FEFFFF"/>
                </a:solidFill>
              </a:rPr>
              <a:t>SeLdA</a:t>
            </a:r>
            <a:r>
              <a:rPr lang="it-IT" sz="2900" dirty="0">
                <a:solidFill>
                  <a:srgbClr val="FEFFFF"/>
                </a:solidFill>
              </a:rPr>
              <a:t>)</a:t>
            </a:r>
            <a:endParaRPr lang="fr-FR" sz="2900" dirty="0">
              <a:solidFill>
                <a:srgbClr val="FEFFFF"/>
              </a:solidFill>
            </a:endParaRPr>
          </a:p>
        </p:txBody>
      </p:sp>
      <p:sp>
        <p:nvSpPr>
          <p:cNvPr id="149" name="Rectangle 8">
            <a:extLst>
              <a:ext uri="{FF2B5EF4-FFF2-40B4-BE49-F238E27FC236}">
                <a16:creationId xmlns:a16="http://schemas.microsoft.com/office/drawing/2014/main" id="{77EAB586-FBDB-4496-82AC-22F1856379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9067800" y="4377267"/>
            <a:ext cx="3121152" cy="195271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Podnadpis 2">
            <a:extLst>
              <a:ext uri="{FF2B5EF4-FFF2-40B4-BE49-F238E27FC236}">
                <a16:creationId xmlns:a16="http://schemas.microsoft.com/office/drawing/2014/main" id="{2C21689E-18BA-47B9-9E0F-D166EADA349A}"/>
              </a:ext>
            </a:extLst>
          </p:cNvPr>
          <p:cNvSpPr txBox="1">
            <a:spLocks/>
          </p:cNvSpPr>
          <p:nvPr/>
        </p:nvSpPr>
        <p:spPr>
          <a:xfrm>
            <a:off x="1623130" y="3569686"/>
            <a:ext cx="8805167" cy="7257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560603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>
            <a:extLst>
              <a:ext uri="{FF2B5EF4-FFF2-40B4-BE49-F238E27FC236}">
                <a16:creationId xmlns:a16="http://schemas.microsoft.com/office/drawing/2014/main" id="{F7D2D3C6-DB93-1A3F-A765-B53DEDE7AB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8764" y="0"/>
            <a:ext cx="2609850" cy="1133475"/>
          </a:xfrm>
          <a:prstGeom prst="rect">
            <a:avLst/>
          </a:prstGeom>
        </p:spPr>
      </p:pic>
      <p:sp>
        <p:nvSpPr>
          <p:cNvPr id="2" name="Zástupný obsah 2">
            <a:extLst>
              <a:ext uri="{FF2B5EF4-FFF2-40B4-BE49-F238E27FC236}">
                <a16:creationId xmlns:a16="http://schemas.microsoft.com/office/drawing/2014/main" id="{80640E70-3C39-9B9F-851F-D1AFAFDD5F81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/>
          </a:p>
        </p:txBody>
      </p:sp>
      <p:sp>
        <p:nvSpPr>
          <p:cNvPr id="3" name="Nadpis 1">
            <a:extLst>
              <a:ext uri="{FF2B5EF4-FFF2-40B4-BE49-F238E27FC236}">
                <a16:creationId xmlns:a16="http://schemas.microsoft.com/office/drawing/2014/main" id="{F1796465-87B0-8321-1F21-4B171B0A6EAE}"/>
              </a:ext>
            </a:extLst>
          </p:cNvPr>
          <p:cNvSpPr txBox="1">
            <a:spLocks/>
          </p:cNvSpPr>
          <p:nvPr/>
        </p:nvSpPr>
        <p:spPr>
          <a:xfrm>
            <a:off x="4364181" y="131125"/>
            <a:ext cx="7061201" cy="82246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cs-CZ" sz="4000" dirty="0" err="1">
                <a:solidFill>
                  <a:srgbClr val="FFFFFF"/>
                </a:solidFill>
              </a:rPr>
              <a:t>Corsi</a:t>
            </a:r>
            <a:r>
              <a:rPr lang="cs-CZ" sz="4000" dirty="0">
                <a:solidFill>
                  <a:srgbClr val="FFFFFF"/>
                </a:solidFill>
              </a:rPr>
              <a:t> di Lingua </a:t>
            </a:r>
            <a:r>
              <a:rPr lang="cs-CZ" sz="4000" dirty="0" err="1">
                <a:solidFill>
                  <a:srgbClr val="FFFFFF"/>
                </a:solidFill>
              </a:rPr>
              <a:t>francese</a:t>
            </a:r>
            <a:r>
              <a:rPr lang="cs-CZ" sz="4000" dirty="0">
                <a:solidFill>
                  <a:srgbClr val="FFFFFF"/>
                </a:solidFill>
              </a:rPr>
              <a:t> </a:t>
            </a:r>
            <a:r>
              <a:rPr lang="it-IT" sz="4000" dirty="0">
                <a:solidFill>
                  <a:srgbClr val="FEFFFF"/>
                </a:solidFill>
              </a:rPr>
              <a:t>(</a:t>
            </a:r>
            <a:r>
              <a:rPr lang="it-IT" sz="4000" dirty="0" err="1">
                <a:solidFill>
                  <a:srgbClr val="FEFFFF"/>
                </a:solidFill>
              </a:rPr>
              <a:t>SeLdA</a:t>
            </a:r>
            <a:r>
              <a:rPr lang="it-IT" sz="4000" dirty="0">
                <a:solidFill>
                  <a:srgbClr val="FEFFFF"/>
                </a:solidFill>
              </a:rPr>
              <a:t>)</a:t>
            </a:r>
            <a:endParaRPr lang="cs-CZ" sz="4000" dirty="0">
              <a:solidFill>
                <a:srgbClr val="FEFFFF"/>
              </a:solidFill>
            </a:endParaRPr>
          </a:p>
          <a:p>
            <a:pPr algn="r"/>
            <a:r>
              <a:rPr lang="cs-CZ" sz="4000" dirty="0" err="1">
                <a:solidFill>
                  <a:srgbClr val="FEFFFF"/>
                </a:solidFill>
              </a:rPr>
              <a:t>Riconoscimento</a:t>
            </a:r>
            <a:r>
              <a:rPr lang="cs-CZ" sz="4000" dirty="0">
                <a:solidFill>
                  <a:srgbClr val="FEFFFF"/>
                </a:solidFill>
              </a:rPr>
              <a:t> di </a:t>
            </a:r>
            <a:r>
              <a:rPr lang="cs-CZ" sz="4000" dirty="0" err="1">
                <a:solidFill>
                  <a:srgbClr val="FEFFFF"/>
                </a:solidFill>
              </a:rPr>
              <a:t>certificati</a:t>
            </a:r>
            <a:r>
              <a:rPr lang="cs-CZ" sz="4000" dirty="0">
                <a:solidFill>
                  <a:srgbClr val="FEFFFF"/>
                </a:solidFill>
              </a:rPr>
              <a:t>/ </a:t>
            </a:r>
            <a:r>
              <a:rPr lang="cs-CZ" sz="4000" dirty="0" err="1">
                <a:solidFill>
                  <a:srgbClr val="FEFFFF"/>
                </a:solidFill>
              </a:rPr>
              <a:t>diplomi</a:t>
            </a:r>
            <a:endParaRPr lang="cs-CZ" sz="4000" dirty="0">
              <a:solidFill>
                <a:srgbClr val="FEFFFF"/>
              </a:solidFill>
            </a:endParaRPr>
          </a:p>
        </p:txBody>
      </p:sp>
      <p:sp>
        <p:nvSpPr>
          <p:cNvPr id="4" name="Zástupný obsah 2">
            <a:extLst>
              <a:ext uri="{FF2B5EF4-FFF2-40B4-BE49-F238E27FC236}">
                <a16:creationId xmlns:a16="http://schemas.microsoft.com/office/drawing/2014/main" id="{2BD37B5B-70E2-888C-0E26-65EF9988ED0F}"/>
              </a:ext>
            </a:extLst>
          </p:cNvPr>
          <p:cNvSpPr txBox="1">
            <a:spLocks/>
          </p:cNvSpPr>
          <p:nvPr/>
        </p:nvSpPr>
        <p:spPr>
          <a:xfrm>
            <a:off x="573809" y="1553151"/>
            <a:ext cx="11044382" cy="517372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altLang="it-IT" sz="2000" noProof="1"/>
              <a:t>Sono in possesso di certificati / diplomi :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cs-CZ" altLang="it-IT" sz="1800" noProof="1"/>
              <a:t>Diploma di Baccalauréat o Esabac ;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cs-CZ" altLang="it-IT" sz="1800" u="sng" noProof="1"/>
              <a:t>Baccalauréat International </a:t>
            </a:r>
            <a:r>
              <a:rPr lang="cs-CZ" altLang="it-IT" sz="1800" noProof="1"/>
              <a:t>(IB): solo se il francese è lingua di insegnamento (es. le materie – matematica, biologia, storia, ecc. –  sono insegnate in francese);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cs-CZ" altLang="it-IT" sz="1900" noProof="1"/>
              <a:t>Certificati </a:t>
            </a:r>
            <a:r>
              <a:rPr lang="it-IT" altLang="it-IT" sz="1900" b="1" noProof="1"/>
              <a:t>DELF B1</a:t>
            </a:r>
            <a:r>
              <a:rPr lang="cs-CZ" altLang="it-IT" sz="1900" noProof="1"/>
              <a:t>, </a:t>
            </a:r>
            <a:r>
              <a:rPr lang="it-IT" altLang="it-IT" sz="1900" noProof="1"/>
              <a:t>DELF B2 non più vecchi di due anni </a:t>
            </a:r>
            <a:r>
              <a:rPr lang="cs-CZ" altLang="it-IT" sz="1900" noProof="1"/>
              <a:t>dal</a:t>
            </a:r>
            <a:r>
              <a:rPr lang="it-IT" altLang="it-IT" sz="1900" noProof="1"/>
              <a:t>la data di presentazione </a:t>
            </a:r>
            <a:r>
              <a:rPr lang="cs-CZ" altLang="it-IT" sz="1900" noProof="1"/>
              <a:t>alla segreteria (anni riconosciuti: 2023, 2024, 2025).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cs-CZ" altLang="it-IT" sz="1900" noProof="1"/>
          </a:p>
          <a:p>
            <a:pPr algn="l"/>
            <a:r>
              <a:rPr lang="cs-CZ" altLang="it-IT" sz="2000" noProof="1"/>
              <a:t>-&gt; il corso di Lingua francese (Selda) può essere riconosciuto/ validato: </a:t>
            </a:r>
          </a:p>
          <a:p>
            <a:pPr algn="l"/>
            <a:r>
              <a:rPr lang="cs-CZ" altLang="it-IT" sz="2000" noProof="1"/>
              <a:t>Bisogna inviare la scansione del diploma di Baccalauréat o Esabac/ del certificato </a:t>
            </a:r>
            <a:r>
              <a:rPr lang="it-IT" altLang="it-IT" sz="2000" noProof="1"/>
              <a:t>DELF B1</a:t>
            </a:r>
            <a:r>
              <a:rPr lang="cs-CZ" altLang="it-IT" sz="2000" noProof="1"/>
              <a:t>, </a:t>
            </a:r>
            <a:r>
              <a:rPr lang="it-IT" altLang="it-IT" sz="2000" noProof="1"/>
              <a:t>DELF B2</a:t>
            </a:r>
            <a:r>
              <a:rPr lang="cs-CZ" altLang="it-IT" sz="2000" noProof="1"/>
              <a:t> alla Segreteria del SeLdA utilizzando l'apposita funzionalità in i-Catt, precisando: 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cs-CZ" altLang="it-IT" sz="1800" noProof="1"/>
              <a:t>numero di matricola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cs-CZ" altLang="it-IT" sz="1800" noProof="1"/>
              <a:t>facoltà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cs-CZ" altLang="it-IT" sz="1800" noProof="1"/>
              <a:t>corso di lingua francese </a:t>
            </a:r>
            <a:r>
              <a:rPr lang="it-IT" altLang="it-IT" sz="1800" noProof="1"/>
              <a:t>per il quale viene richiesto il riconosciment</a:t>
            </a:r>
            <a:r>
              <a:rPr lang="cs-CZ" altLang="it-IT" sz="1800" noProof="1"/>
              <a:t>o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cs-CZ" altLang="it-IT" sz="1800" noProof="1"/>
              <a:t>a</a:t>
            </a:r>
            <a:r>
              <a:rPr lang="it-IT" altLang="it-IT" sz="1800" noProof="1"/>
              <a:t>nno di corso al quale si effettua l’iscrizione per </a:t>
            </a:r>
            <a:r>
              <a:rPr lang="cs-CZ" altLang="it-IT" sz="1800" noProof="1"/>
              <a:t>l‘a. a. 2025-2026</a:t>
            </a:r>
          </a:p>
          <a:p>
            <a:pPr algn="l"/>
            <a:endParaRPr lang="cs-CZ" altLang="it-IT" sz="2000" noProof="1"/>
          </a:p>
          <a:p>
            <a:pPr algn="l"/>
            <a:r>
              <a:rPr lang="cs-CZ" altLang="it-IT" sz="2000" noProof="1"/>
              <a:t>Scadenza per l‘invio dei documenti: 31/12/2025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it-IT" altLang="it-IT" sz="1800" noProof="1">
              <a:latin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cs-CZ" altLang="it-IT" noProof="1">
              <a:latin typeface="Arial" panose="020B0604020202020204" pitchFamily="34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960944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nadpis 2">
            <a:extLst>
              <a:ext uri="{FF2B5EF4-FFF2-40B4-BE49-F238E27FC236}">
                <a16:creationId xmlns:a16="http://schemas.microsoft.com/office/drawing/2014/main" id="{2C21689E-18BA-47B9-9E0F-D166EADA349A}"/>
              </a:ext>
            </a:extLst>
          </p:cNvPr>
          <p:cNvSpPr txBox="1">
            <a:spLocks/>
          </p:cNvSpPr>
          <p:nvPr/>
        </p:nvSpPr>
        <p:spPr>
          <a:xfrm>
            <a:off x="1623130" y="3569686"/>
            <a:ext cx="8805167" cy="7257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cs-CZ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F7D2D3C6-DB93-1A3F-A765-B53DEDE7AB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8764" y="0"/>
            <a:ext cx="2609850" cy="1133475"/>
          </a:xfrm>
          <a:prstGeom prst="rect">
            <a:avLst/>
          </a:prstGeom>
        </p:spPr>
      </p:pic>
      <p:sp>
        <p:nvSpPr>
          <p:cNvPr id="3" name="Nadpis 1">
            <a:extLst>
              <a:ext uri="{FF2B5EF4-FFF2-40B4-BE49-F238E27FC236}">
                <a16:creationId xmlns:a16="http://schemas.microsoft.com/office/drawing/2014/main" id="{F1796465-87B0-8321-1F21-4B171B0A6EAE}"/>
              </a:ext>
            </a:extLst>
          </p:cNvPr>
          <p:cNvSpPr txBox="1">
            <a:spLocks/>
          </p:cNvSpPr>
          <p:nvPr/>
        </p:nvSpPr>
        <p:spPr>
          <a:xfrm>
            <a:off x="4364181" y="131125"/>
            <a:ext cx="7061201" cy="82246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cs-CZ" sz="4000" dirty="0" err="1">
                <a:solidFill>
                  <a:srgbClr val="FFFFFF"/>
                </a:solidFill>
              </a:rPr>
              <a:t>Corsi</a:t>
            </a:r>
            <a:r>
              <a:rPr lang="cs-CZ" sz="4000" dirty="0">
                <a:solidFill>
                  <a:srgbClr val="FFFFFF"/>
                </a:solidFill>
              </a:rPr>
              <a:t> di Lingua </a:t>
            </a:r>
            <a:r>
              <a:rPr lang="cs-CZ" sz="4000" dirty="0" err="1">
                <a:solidFill>
                  <a:srgbClr val="FFFFFF"/>
                </a:solidFill>
              </a:rPr>
              <a:t>francese</a:t>
            </a:r>
            <a:r>
              <a:rPr lang="cs-CZ" sz="4000" dirty="0">
                <a:solidFill>
                  <a:srgbClr val="FFFFFF"/>
                </a:solidFill>
              </a:rPr>
              <a:t> </a:t>
            </a:r>
            <a:r>
              <a:rPr lang="it-IT" sz="4000" dirty="0">
                <a:solidFill>
                  <a:srgbClr val="FEFFFF"/>
                </a:solidFill>
              </a:rPr>
              <a:t>(</a:t>
            </a:r>
            <a:r>
              <a:rPr lang="it-IT" sz="4000" dirty="0" err="1">
                <a:solidFill>
                  <a:srgbClr val="FEFFFF"/>
                </a:solidFill>
              </a:rPr>
              <a:t>SeLdA</a:t>
            </a:r>
            <a:r>
              <a:rPr lang="it-IT" sz="4000" dirty="0">
                <a:solidFill>
                  <a:srgbClr val="FEFFFF"/>
                </a:solidFill>
              </a:rPr>
              <a:t>) </a:t>
            </a:r>
            <a:endParaRPr lang="cs-CZ" sz="4000" dirty="0">
              <a:solidFill>
                <a:srgbClr val="FEFFFF"/>
              </a:solidFill>
            </a:endParaRPr>
          </a:p>
          <a:p>
            <a:pPr algn="r"/>
            <a:r>
              <a:rPr lang="it-IT" sz="4000" dirty="0" err="1">
                <a:solidFill>
                  <a:schemeClr val="bg1"/>
                </a:solidFill>
              </a:rPr>
              <a:t>Faculty</a:t>
            </a:r>
            <a:r>
              <a:rPr lang="it-IT" sz="40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8" name="Zástupný obsah 7">
            <a:extLst>
              <a:ext uri="{FF2B5EF4-FFF2-40B4-BE49-F238E27FC236}">
                <a16:creationId xmlns:a16="http://schemas.microsoft.com/office/drawing/2014/main" id="{A0C3AD64-D90D-382E-36F5-5D270ADD93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77240" y="1561465"/>
            <a:ext cx="5181600" cy="4351338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lnSpc>
                <a:spcPct val="110000"/>
              </a:lnSpc>
              <a:buNone/>
            </a:pPr>
            <a:r>
              <a:rPr lang="cs-CZ" altLang="it-IT" noProof="1"/>
              <a:t>Prof.ssa Maria Teresa Zanola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cs-CZ" altLang="it-IT" sz="2400" noProof="1"/>
              <a:t>responsabile d‘area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it-IT" altLang="it-IT" sz="2400" noProof="1"/>
              <a:t>p</a:t>
            </a:r>
            <a:r>
              <a:rPr lang="it-IT" sz="2400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rofessore</a:t>
            </a:r>
            <a:r>
              <a:rPr lang="it-IT" sz="24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ordinario di Lingua e cultura francese, Facoltà di Scienze linguistiche e letterature straniere, Università Cattolica del Sacro Cuore; Presidente </a:t>
            </a:r>
            <a:r>
              <a:rPr lang="fr-FR" sz="24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Conseil Européen pour les Langues/</a:t>
            </a:r>
            <a:r>
              <a:rPr lang="fr-FR" sz="2400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European</a:t>
            </a:r>
            <a:r>
              <a:rPr lang="fr-FR" sz="24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2400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Language</a:t>
            </a:r>
            <a:r>
              <a:rPr lang="fr-FR" sz="24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Council</a:t>
            </a:r>
            <a:r>
              <a:rPr lang="cs-CZ" sz="24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cs-CZ" altLang="it-IT" sz="2400" noProof="1"/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endParaRPr lang="cs-CZ" altLang="it-IT" noProof="1"/>
          </a:p>
          <a:p>
            <a:pPr marL="0" indent="0" algn="just">
              <a:lnSpc>
                <a:spcPct val="110000"/>
              </a:lnSpc>
              <a:buNone/>
            </a:pPr>
            <a:r>
              <a:rPr lang="cs-CZ" altLang="it-IT" noProof="1"/>
              <a:t>Dott.ssa </a:t>
            </a:r>
            <a:r>
              <a:rPr lang="fr-FR" altLang="it-IT" noProof="1"/>
              <a:t>Klara Dankova</a:t>
            </a:r>
            <a:endParaRPr lang="cs-CZ" altLang="it-IT" sz="2800" noProof="1"/>
          </a:p>
          <a:p>
            <a:pPr marL="285750" indent="-28575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cs-CZ" altLang="it-IT" sz="2200" noProof="1"/>
              <a:t>c</a:t>
            </a:r>
            <a:r>
              <a:rPr lang="fr-FR" altLang="it-IT" sz="2200" noProof="1"/>
              <a:t>oordinamento dei corsi di </a:t>
            </a:r>
            <a:r>
              <a:rPr lang="cs-CZ" altLang="it-IT" sz="2200" noProof="1"/>
              <a:t>L</a:t>
            </a:r>
            <a:r>
              <a:rPr lang="fr-FR" altLang="it-IT" sz="2200" noProof="1"/>
              <a:t>ingua francese</a:t>
            </a:r>
            <a:endParaRPr lang="cs-CZ" altLang="it-IT" sz="2200" noProof="1"/>
          </a:p>
          <a:p>
            <a:pPr marL="285750" indent="-28575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cs-CZ" altLang="it-IT" sz="2200" noProof="1">
                <a:hlinkClick r:id="rId4"/>
              </a:rPr>
              <a:t>klara.dankova@unicatt.it</a:t>
            </a:r>
            <a:r>
              <a:rPr lang="cs-CZ" altLang="it-IT" sz="2200" noProof="1"/>
              <a:t> </a:t>
            </a:r>
          </a:p>
          <a:p>
            <a:pPr marL="285750" indent="-28575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cs-CZ" altLang="it-IT" sz="2200" noProof="1"/>
              <a:t>telefono Selda: 02 7234 5740</a:t>
            </a:r>
          </a:p>
          <a:p>
            <a:endParaRPr lang="fr-FR" dirty="0"/>
          </a:p>
        </p:txBody>
      </p:sp>
      <p:sp>
        <p:nvSpPr>
          <p:cNvPr id="9" name="Zástupný obsah 8">
            <a:extLst>
              <a:ext uri="{FF2B5EF4-FFF2-40B4-BE49-F238E27FC236}">
                <a16:creationId xmlns:a16="http://schemas.microsoft.com/office/drawing/2014/main" id="{E1A52160-5B1E-D34D-1BE8-2C1439A549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74169" y="1561465"/>
            <a:ext cx="5181600" cy="4724188"/>
          </a:xfrm>
        </p:spPr>
        <p:txBody>
          <a:bodyPr>
            <a:normAutofit fontScale="77500" lnSpcReduction="20000"/>
          </a:bodyPr>
          <a:lstStyle/>
          <a:p>
            <a:pPr marL="0" indent="0" algn="l">
              <a:buNone/>
            </a:pPr>
            <a:r>
              <a:rPr lang="cs-CZ" noProof="1">
                <a:cs typeface="Arial" panose="020B0604020202020204" pitchFamily="34" charset="0"/>
              </a:rPr>
              <a:t>Dott.ssa Magalie Courrier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cs-CZ" sz="2000" noProof="1">
                <a:cs typeface="Arial" panose="020B0604020202020204" pitchFamily="34" charset="0"/>
              </a:rPr>
              <a:t>formatrice linguistica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cs-CZ" sz="2800" noProof="1"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cs-CZ" sz="2800" b="0" i="0" u="none" strike="noStrike" kern="1200" cap="none" spc="0" normalizeH="0" baseline="0" noProof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Dott.ssa Valérie Durand</a:t>
            </a:r>
            <a:r>
              <a:rPr lang="cs-CZ" noProof="1">
                <a:solidFill>
                  <a:prstClr val="black"/>
                </a:solidFill>
                <a:latin typeface="Calibri" panose="020F0502020204030204"/>
                <a:cs typeface="Arial" panose="020B0604020202020204" pitchFamily="34" charset="0"/>
              </a:rPr>
              <a:t> </a:t>
            </a:r>
            <a:endParaRPr kumimoji="0" lang="cs-CZ" sz="2800" b="0" i="0" u="none" strike="noStrike" kern="1200" cap="none" spc="0" normalizeH="0" baseline="0" noProof="1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2100" b="0" i="0" u="none" strike="noStrike" kern="1200" cap="none" spc="0" normalizeH="0" baseline="0" noProof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formatrice linguistica</a:t>
            </a:r>
            <a:endParaRPr lang="cs-CZ" sz="2000" noProof="1">
              <a:cs typeface="Arial" panose="020B0604020202020204" pitchFamily="34" charset="0"/>
            </a:endParaRPr>
          </a:p>
          <a:p>
            <a:pPr marL="0" indent="0" algn="l">
              <a:buNone/>
            </a:pPr>
            <a:endParaRPr lang="cs-CZ" noProof="1">
              <a:cs typeface="Arial" panose="020B0604020202020204" pitchFamily="34" charset="0"/>
            </a:endParaRPr>
          </a:p>
          <a:p>
            <a:pPr marL="0" indent="0" algn="l">
              <a:buNone/>
            </a:pPr>
            <a:r>
              <a:rPr lang="cs-CZ" noProof="1">
                <a:cs typeface="Arial" panose="020B0604020202020204" pitchFamily="34" charset="0"/>
              </a:rPr>
              <a:t>Dott.ssa Patrizia Guasco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cs-CZ" sz="2000" noProof="1">
                <a:cs typeface="Arial" panose="020B0604020202020204" pitchFamily="34" charset="0"/>
              </a:rPr>
              <a:t>formatrice linguistica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cs-CZ" sz="2000" noProof="1">
              <a:cs typeface="Arial" panose="020B0604020202020204" pitchFamily="34" charset="0"/>
            </a:endParaRPr>
          </a:p>
          <a:p>
            <a:pPr marL="0" indent="0" algn="l">
              <a:buNone/>
            </a:pPr>
            <a:r>
              <a:rPr lang="cs-CZ" noProof="1">
                <a:cs typeface="Arial" panose="020B0604020202020204" pitchFamily="34" charset="0"/>
              </a:rPr>
              <a:t>Dott.ssa </a:t>
            </a:r>
            <a:r>
              <a:rPr lang="it-IT" noProof="1">
                <a:cs typeface="Arial" panose="020B0604020202020204" pitchFamily="34" charset="0"/>
              </a:rPr>
              <a:t>Franca Orione</a:t>
            </a:r>
            <a:endParaRPr lang="cs-CZ" noProof="1"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cs-CZ" sz="2000" noProof="1">
                <a:cs typeface="Arial" panose="020B0604020202020204" pitchFamily="34" charset="0"/>
              </a:rPr>
              <a:t>formatrice linguistica</a:t>
            </a:r>
          </a:p>
          <a:p>
            <a:pPr algn="l"/>
            <a:endParaRPr lang="cs-CZ" sz="3200" noProof="1">
              <a:cs typeface="Arial" panose="020B0604020202020204" pitchFamily="34" charset="0"/>
            </a:endParaRPr>
          </a:p>
          <a:p>
            <a:pPr marL="0" indent="0" algn="l">
              <a:buNone/>
            </a:pPr>
            <a:r>
              <a:rPr lang="cs-CZ" noProof="1">
                <a:cs typeface="Arial" panose="020B0604020202020204" pitchFamily="34" charset="0"/>
              </a:rPr>
              <a:t>Dott.ssa </a:t>
            </a:r>
            <a:r>
              <a:rPr lang="it-IT" noProof="1">
                <a:cs typeface="Arial" panose="020B0604020202020204" pitchFamily="34" charset="0"/>
              </a:rPr>
              <a:t>Elisa Verrecchia</a:t>
            </a:r>
            <a:endParaRPr lang="cs-CZ" noProof="1"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cs-CZ" sz="2000" noProof="1">
                <a:cs typeface="Arial" panose="020B0604020202020204" pitchFamily="34" charset="0"/>
              </a:rPr>
              <a:t>formatrice linguistica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838806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nadpis 2">
            <a:extLst>
              <a:ext uri="{FF2B5EF4-FFF2-40B4-BE49-F238E27FC236}">
                <a16:creationId xmlns:a16="http://schemas.microsoft.com/office/drawing/2014/main" id="{2C21689E-18BA-47B9-9E0F-D166EADA349A}"/>
              </a:ext>
            </a:extLst>
          </p:cNvPr>
          <p:cNvSpPr txBox="1">
            <a:spLocks/>
          </p:cNvSpPr>
          <p:nvPr/>
        </p:nvSpPr>
        <p:spPr>
          <a:xfrm>
            <a:off x="1623130" y="3569686"/>
            <a:ext cx="8805167" cy="7257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cs-CZ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F7D2D3C6-DB93-1A3F-A765-B53DEDE7AB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8764" y="0"/>
            <a:ext cx="2609850" cy="1133475"/>
          </a:xfrm>
          <a:prstGeom prst="rect">
            <a:avLst/>
          </a:prstGeom>
        </p:spPr>
      </p:pic>
      <p:sp>
        <p:nvSpPr>
          <p:cNvPr id="2" name="Zástupný obsah 2">
            <a:extLst>
              <a:ext uri="{FF2B5EF4-FFF2-40B4-BE49-F238E27FC236}">
                <a16:creationId xmlns:a16="http://schemas.microsoft.com/office/drawing/2014/main" id="{80640E70-3C39-9B9F-851F-D1AFAFDD5F81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/>
          </a:p>
        </p:txBody>
      </p:sp>
      <p:sp>
        <p:nvSpPr>
          <p:cNvPr id="3" name="Nadpis 1">
            <a:extLst>
              <a:ext uri="{FF2B5EF4-FFF2-40B4-BE49-F238E27FC236}">
                <a16:creationId xmlns:a16="http://schemas.microsoft.com/office/drawing/2014/main" id="{F1796465-87B0-8321-1F21-4B171B0A6EAE}"/>
              </a:ext>
            </a:extLst>
          </p:cNvPr>
          <p:cNvSpPr txBox="1">
            <a:spLocks/>
          </p:cNvSpPr>
          <p:nvPr/>
        </p:nvSpPr>
        <p:spPr>
          <a:xfrm>
            <a:off x="4364181" y="131125"/>
            <a:ext cx="7061201" cy="82246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cs-CZ" sz="4000" dirty="0" err="1">
                <a:solidFill>
                  <a:srgbClr val="FFFFFF"/>
                </a:solidFill>
              </a:rPr>
              <a:t>Corsi</a:t>
            </a:r>
            <a:r>
              <a:rPr lang="cs-CZ" sz="4000" dirty="0">
                <a:solidFill>
                  <a:srgbClr val="FFFFFF"/>
                </a:solidFill>
              </a:rPr>
              <a:t> di Lingua </a:t>
            </a:r>
            <a:r>
              <a:rPr lang="cs-CZ" sz="4000" dirty="0" err="1">
                <a:solidFill>
                  <a:srgbClr val="FFFFFF"/>
                </a:solidFill>
              </a:rPr>
              <a:t>francese</a:t>
            </a:r>
            <a:r>
              <a:rPr lang="cs-CZ" sz="4000" dirty="0">
                <a:solidFill>
                  <a:srgbClr val="FFFFFF"/>
                </a:solidFill>
              </a:rPr>
              <a:t> </a:t>
            </a:r>
            <a:r>
              <a:rPr lang="it-IT" sz="4000" dirty="0">
                <a:solidFill>
                  <a:srgbClr val="FEFFFF"/>
                </a:solidFill>
              </a:rPr>
              <a:t>(</a:t>
            </a:r>
            <a:r>
              <a:rPr lang="it-IT" sz="4000" dirty="0" err="1">
                <a:solidFill>
                  <a:srgbClr val="FEFFFF"/>
                </a:solidFill>
              </a:rPr>
              <a:t>SeLdA</a:t>
            </a:r>
            <a:r>
              <a:rPr lang="it-IT" sz="4000" dirty="0">
                <a:solidFill>
                  <a:srgbClr val="FEFFFF"/>
                </a:solidFill>
              </a:rPr>
              <a:t>) </a:t>
            </a:r>
            <a:endParaRPr lang="cs-CZ" sz="4000" dirty="0">
              <a:solidFill>
                <a:srgbClr val="FEFFFF"/>
              </a:solidFill>
            </a:endParaRPr>
          </a:p>
          <a:p>
            <a:pPr algn="r"/>
            <a:r>
              <a:rPr lang="cs-CZ" sz="4000" b="1" dirty="0">
                <a:solidFill>
                  <a:schemeClr val="bg1"/>
                </a:solidFill>
              </a:rPr>
              <a:t>in lingua </a:t>
            </a:r>
            <a:r>
              <a:rPr lang="cs-CZ" sz="4000" b="1" dirty="0" err="1">
                <a:solidFill>
                  <a:schemeClr val="bg1"/>
                </a:solidFill>
              </a:rPr>
              <a:t>italiana</a:t>
            </a:r>
            <a:r>
              <a:rPr lang="cs-CZ" sz="4000" b="1" dirty="0">
                <a:solidFill>
                  <a:schemeClr val="bg1"/>
                </a:solidFill>
              </a:rPr>
              <a:t>: primo semestre</a:t>
            </a:r>
            <a:r>
              <a:rPr lang="it-IT" sz="4000" b="1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7" name="Zástupný obsah 6">
            <a:extLst>
              <a:ext uri="{FF2B5EF4-FFF2-40B4-BE49-F238E27FC236}">
                <a16:creationId xmlns:a16="http://schemas.microsoft.com/office/drawing/2014/main" id="{A8007BE2-4362-895C-3EF4-37B1D2F8F43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lnSpc>
                <a:spcPct val="115000"/>
              </a:lnSpc>
            </a:pP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LINGUA FRANCESE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fr-F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Livello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principianti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</a:p>
          <a:p>
            <a:pPr lvl="1">
              <a:lnSpc>
                <a:spcPct val="115000"/>
              </a:lnSpc>
            </a:pPr>
            <a:r>
              <a:rPr lang="fr-F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Dott.ssa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Patrizia </a:t>
            </a:r>
            <a:r>
              <a:rPr lang="cs-CZ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Guasco</a:t>
            </a: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15000"/>
              </a:lnSpc>
            </a:pP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60 ore (6 ore/ </a:t>
            </a:r>
            <a:r>
              <a:rPr lang="fr-F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settimana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  <a:endParaRPr lang="cs-CZ" sz="1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lvl="1" indent="0">
              <a:lnSpc>
                <a:spcPct val="115000"/>
              </a:lnSpc>
              <a:buNone/>
            </a:pPr>
            <a:endParaRPr lang="fr-F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cs-CZ" dirty="0"/>
          </a:p>
          <a:p>
            <a:endParaRPr lang="cs-CZ" dirty="0"/>
          </a:p>
          <a:p>
            <a:endParaRPr lang="cs-CZ" sz="1800" dirty="0"/>
          </a:p>
          <a:p>
            <a:endParaRPr lang="cs-CZ" sz="1800" dirty="0"/>
          </a:p>
          <a:p>
            <a:r>
              <a:rPr lang="cs-CZ" sz="1800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Corso</a:t>
            </a:r>
            <a:r>
              <a:rPr lang="cs-CZ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cs-CZ" sz="1800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Blackboard</a:t>
            </a:r>
            <a:r>
              <a:rPr lang="cs-CZ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r>
              <a:rPr lang="fr-FR" sz="1800" dirty="0"/>
              <a:t>2025-AB0174-27943</a:t>
            </a:r>
            <a:r>
              <a:rPr lang="cs-CZ" sz="1800" dirty="0"/>
              <a:t> </a:t>
            </a:r>
            <a:r>
              <a:rPr lang="it-IT" sz="1800" dirty="0"/>
              <a:t>LINGUA FRANCESE (2025-2026) (Livello principianti) (</a:t>
            </a:r>
            <a:r>
              <a:rPr lang="it-IT" sz="1800" dirty="0" err="1"/>
              <a:t>Selda</a:t>
            </a:r>
            <a:r>
              <a:rPr lang="it-IT" sz="1800" dirty="0"/>
              <a:t>)</a:t>
            </a:r>
            <a:endParaRPr lang="cs-CZ" sz="1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cs-CZ" sz="1800" dirty="0"/>
          </a:p>
        </p:txBody>
      </p:sp>
      <p:graphicFrame>
        <p:nvGraphicFramePr>
          <p:cNvPr id="17" name="Zástupný obsah 16">
            <a:extLst>
              <a:ext uri="{FF2B5EF4-FFF2-40B4-BE49-F238E27FC236}">
                <a16:creationId xmlns:a16="http://schemas.microsoft.com/office/drawing/2014/main" id="{A5C47D1B-B529-3445-B187-B0678B862CC9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105790888"/>
              </p:ext>
            </p:extLst>
          </p:nvPr>
        </p:nvGraphicFramePr>
        <p:xfrm>
          <a:off x="838198" y="3348829"/>
          <a:ext cx="5042864" cy="163470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60716">
                  <a:extLst>
                    <a:ext uri="{9D8B030D-6E8A-4147-A177-3AD203B41FA5}">
                      <a16:colId xmlns:a16="http://schemas.microsoft.com/office/drawing/2014/main" val="567380456"/>
                    </a:ext>
                  </a:extLst>
                </a:gridCol>
                <a:gridCol w="1260716">
                  <a:extLst>
                    <a:ext uri="{9D8B030D-6E8A-4147-A177-3AD203B41FA5}">
                      <a16:colId xmlns:a16="http://schemas.microsoft.com/office/drawing/2014/main" val="2773185308"/>
                    </a:ext>
                  </a:extLst>
                </a:gridCol>
                <a:gridCol w="1260716">
                  <a:extLst>
                    <a:ext uri="{9D8B030D-6E8A-4147-A177-3AD203B41FA5}">
                      <a16:colId xmlns:a16="http://schemas.microsoft.com/office/drawing/2014/main" val="2002423573"/>
                    </a:ext>
                  </a:extLst>
                </a:gridCol>
                <a:gridCol w="1260716">
                  <a:extLst>
                    <a:ext uri="{9D8B030D-6E8A-4147-A177-3AD203B41FA5}">
                      <a16:colId xmlns:a16="http://schemas.microsoft.com/office/drawing/2014/main" val="2700067626"/>
                    </a:ext>
                  </a:extLst>
                </a:gridCol>
              </a:tblGrid>
              <a:tr h="54784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cs-CZ" sz="1400" cap="none" baseline="0" dirty="0" err="1">
                          <a:effectLst/>
                        </a:rPr>
                        <a:t>Lu</a:t>
                      </a:r>
                      <a:r>
                        <a:rPr lang="fr-FR" sz="1400" cap="none" baseline="0" dirty="0" err="1">
                          <a:effectLst/>
                        </a:rPr>
                        <a:t>nedì</a:t>
                      </a:r>
                      <a:endParaRPr lang="fr-FR" sz="1400" cap="none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</a:rPr>
                        <a:t>10:30 - 12:30</a:t>
                      </a:r>
                      <a:endParaRPr lang="fr-FR" sz="13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</a:rPr>
                        <a:t>Via </a:t>
                      </a:r>
                      <a:r>
                        <a:rPr lang="fr-FR" sz="1300" b="0" dirty="0" err="1">
                          <a:solidFill>
                            <a:schemeClr val="tx1"/>
                          </a:solidFill>
                          <a:effectLst/>
                        </a:rPr>
                        <a:t>Morozzo</a:t>
                      </a: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fr-FR" sz="1300" b="0" dirty="0" err="1">
                          <a:solidFill>
                            <a:schemeClr val="tx1"/>
                          </a:solidFill>
                          <a:effectLst/>
                        </a:rPr>
                        <a:t>della</a:t>
                      </a: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</a:rPr>
                        <a:t> Rocca, 2/A</a:t>
                      </a:r>
                      <a:endParaRPr lang="fr-FR" sz="13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</a:rPr>
                        <a:t>MR.004</a:t>
                      </a:r>
                      <a:endParaRPr lang="fr-FR" sz="13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5350041"/>
                  </a:ext>
                </a:extLst>
              </a:tr>
              <a:tr h="54342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cs-CZ" sz="1400" cap="none" baseline="0" dirty="0">
                          <a:effectLst/>
                        </a:rPr>
                        <a:t>M</a:t>
                      </a:r>
                      <a:r>
                        <a:rPr lang="fr-FR" sz="1400" cap="none" baseline="0" dirty="0" err="1">
                          <a:effectLst/>
                        </a:rPr>
                        <a:t>artedì</a:t>
                      </a:r>
                      <a:endParaRPr lang="fr-FR" sz="1400" cap="none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cs-CZ" sz="1300" dirty="0">
                          <a:solidFill>
                            <a:schemeClr val="tx1"/>
                          </a:solidFill>
                          <a:effectLst/>
                        </a:rPr>
                        <a:t>10:30 - 12:30</a:t>
                      </a:r>
                      <a:endParaRPr lang="fr-FR" sz="1300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</a:rPr>
                        <a:t>Via </a:t>
                      </a:r>
                      <a:r>
                        <a:rPr lang="fr-FR" sz="1300" b="0" dirty="0" err="1">
                          <a:solidFill>
                            <a:schemeClr val="tx1"/>
                          </a:solidFill>
                          <a:effectLst/>
                        </a:rPr>
                        <a:t>Morozzo</a:t>
                      </a: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fr-FR" sz="1300" b="0" dirty="0" err="1">
                          <a:solidFill>
                            <a:schemeClr val="tx1"/>
                          </a:solidFill>
                          <a:effectLst/>
                        </a:rPr>
                        <a:t>della</a:t>
                      </a: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</a:rPr>
                        <a:t> Rocca, 2/A</a:t>
                      </a:r>
                      <a:endParaRPr lang="fr-FR" sz="13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3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MR.</a:t>
                      </a:r>
                      <a:r>
                        <a:rPr lang="cs-CZ" sz="13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001</a:t>
                      </a:r>
                      <a:endParaRPr lang="fr-FR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69037900"/>
                  </a:ext>
                </a:extLst>
              </a:tr>
              <a:tr h="54342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cs-CZ" sz="1400" cap="none" baseline="0" dirty="0">
                          <a:effectLst/>
                        </a:rPr>
                        <a:t>M</a:t>
                      </a:r>
                      <a:r>
                        <a:rPr lang="fr-FR" sz="1400" cap="none" baseline="0" dirty="0" err="1">
                          <a:effectLst/>
                        </a:rPr>
                        <a:t>ercoledì</a:t>
                      </a:r>
                      <a:endParaRPr lang="fr-FR" sz="1400" cap="none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cs-CZ" sz="1300" dirty="0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  <a:r>
                        <a:rPr lang="fr-FR" sz="1300" dirty="0">
                          <a:solidFill>
                            <a:schemeClr val="tx1"/>
                          </a:solidFill>
                          <a:effectLst/>
                        </a:rPr>
                        <a:t>:30 - 1</a:t>
                      </a:r>
                      <a:r>
                        <a:rPr lang="cs-CZ" sz="1300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r>
                        <a:rPr lang="fr-FR" sz="1300" dirty="0">
                          <a:solidFill>
                            <a:schemeClr val="tx1"/>
                          </a:solidFill>
                          <a:effectLst/>
                        </a:rPr>
                        <a:t>:30</a:t>
                      </a:r>
                      <a:endParaRPr lang="fr-FR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300" dirty="0">
                          <a:solidFill>
                            <a:schemeClr val="tx1"/>
                          </a:solidFill>
                          <a:effectLst/>
                        </a:rPr>
                        <a:t>Via </a:t>
                      </a:r>
                      <a:r>
                        <a:rPr lang="fr-FR" sz="1300" dirty="0" err="1">
                          <a:solidFill>
                            <a:schemeClr val="tx1"/>
                          </a:solidFill>
                          <a:effectLst/>
                        </a:rPr>
                        <a:t>Morozzo</a:t>
                      </a:r>
                      <a:r>
                        <a:rPr lang="fr-FR" sz="13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fr-FR" sz="1300" dirty="0" err="1">
                          <a:solidFill>
                            <a:schemeClr val="tx1"/>
                          </a:solidFill>
                          <a:effectLst/>
                        </a:rPr>
                        <a:t>della</a:t>
                      </a:r>
                      <a:r>
                        <a:rPr lang="fr-FR" sz="1300" dirty="0">
                          <a:solidFill>
                            <a:schemeClr val="tx1"/>
                          </a:solidFill>
                          <a:effectLst/>
                        </a:rPr>
                        <a:t> Rocca, 2/A</a:t>
                      </a:r>
                      <a:endParaRPr lang="fr-FR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300" dirty="0">
                          <a:solidFill>
                            <a:schemeClr val="tx1"/>
                          </a:solidFill>
                          <a:effectLst/>
                        </a:rPr>
                        <a:t>MR.</a:t>
                      </a:r>
                      <a:r>
                        <a:rPr lang="cs-CZ" sz="1300" dirty="0">
                          <a:solidFill>
                            <a:schemeClr val="tx1"/>
                          </a:solidFill>
                          <a:effectLst/>
                        </a:rPr>
                        <a:t>112</a:t>
                      </a:r>
                      <a:endParaRPr lang="fr-FR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08994052"/>
                  </a:ext>
                </a:extLst>
              </a:tr>
            </a:tbl>
          </a:graphicData>
        </a:graphic>
      </p:graphicFrame>
      <p:sp>
        <p:nvSpPr>
          <p:cNvPr id="18" name="Zástupný obsah 6">
            <a:extLst>
              <a:ext uri="{FF2B5EF4-FFF2-40B4-BE49-F238E27FC236}">
                <a16:creationId xmlns:a16="http://schemas.microsoft.com/office/drawing/2014/main" id="{7D9CF9EE-C869-E8FF-B029-867AB8FA6075}"/>
              </a:ext>
            </a:extLst>
          </p:cNvPr>
          <p:cNvSpPr txBox="1">
            <a:spLocks/>
          </p:cNvSpPr>
          <p:nvPr/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5000"/>
              </a:lnSpc>
            </a:pP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LINGUA FRANCESE (Livello  </a:t>
            </a:r>
            <a:r>
              <a:rPr lang="cs-CZ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principianti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</a:p>
          <a:p>
            <a:pPr lvl="1">
              <a:lnSpc>
                <a:spcPct val="115000"/>
              </a:lnSpc>
            </a:pPr>
            <a:r>
              <a:rPr lang="fr-F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Dott.ssa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Franca Orione</a:t>
            </a: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15000"/>
              </a:lnSpc>
            </a:pP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60 ore (6 ore/ </a:t>
            </a:r>
            <a:r>
              <a:rPr lang="fr-F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settimana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</a:p>
          <a:p>
            <a:pPr marL="457200" lvl="1" indent="0">
              <a:lnSpc>
                <a:spcPct val="115000"/>
              </a:lnSpc>
              <a:buFont typeface="Arial" panose="020B0604020202020204" pitchFamily="34" charset="0"/>
              <a:buNone/>
            </a:pPr>
            <a:endParaRPr lang="cs-CZ" sz="14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lvl="1" indent="0">
              <a:lnSpc>
                <a:spcPct val="115000"/>
              </a:lnSpc>
              <a:buFont typeface="Arial" panose="020B0604020202020204" pitchFamily="34" charset="0"/>
              <a:buNone/>
            </a:pPr>
            <a:endParaRPr lang="fr-FR" sz="14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cs-CZ" dirty="0"/>
          </a:p>
          <a:p>
            <a:endParaRPr lang="cs-CZ" dirty="0"/>
          </a:p>
          <a:p>
            <a:endParaRPr lang="cs-CZ" sz="1800" dirty="0">
              <a:highlight>
                <a:srgbClr val="FFFF00"/>
              </a:highlight>
            </a:endParaRPr>
          </a:p>
          <a:p>
            <a:r>
              <a:rPr lang="cs-CZ" sz="1800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Corso</a:t>
            </a:r>
            <a:r>
              <a:rPr lang="cs-CZ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cs-CZ" sz="1800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Blackboard</a:t>
            </a:r>
            <a:r>
              <a:rPr lang="cs-CZ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r>
              <a:rPr lang="fr-FR" sz="1800" dirty="0"/>
              <a:t>2025-AB0174-</a:t>
            </a:r>
            <a:r>
              <a:rPr lang="cs-CZ" sz="1800" dirty="0"/>
              <a:t>06481 </a:t>
            </a:r>
            <a:r>
              <a:rPr lang="it-IT" sz="1800" dirty="0"/>
              <a:t>LINGUA FRANCESE (2025-2026) (Livello </a:t>
            </a:r>
            <a:r>
              <a:rPr lang="it-IT" sz="1800" dirty="0" err="1"/>
              <a:t>principiant</a:t>
            </a:r>
            <a:r>
              <a:rPr lang="cs-CZ" sz="1800" dirty="0"/>
              <a:t>e I e II semestre</a:t>
            </a:r>
            <a:r>
              <a:rPr lang="it-IT" sz="1800" dirty="0"/>
              <a:t>) (</a:t>
            </a:r>
            <a:r>
              <a:rPr lang="it-IT" sz="1800" dirty="0" err="1"/>
              <a:t>Selda</a:t>
            </a:r>
            <a:r>
              <a:rPr lang="it-IT" sz="1800" dirty="0"/>
              <a:t>)</a:t>
            </a:r>
            <a:endParaRPr lang="cs-CZ" sz="1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cs-CZ" sz="1800" dirty="0"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cs-CZ" sz="1800" dirty="0">
              <a:highlight>
                <a:srgbClr val="FFFF00"/>
              </a:highlight>
            </a:endParaRPr>
          </a:p>
          <a:p>
            <a:pPr marL="457200" lvl="1" indent="0">
              <a:buNone/>
            </a:pPr>
            <a:endParaRPr lang="fr-FR" dirty="0"/>
          </a:p>
        </p:txBody>
      </p:sp>
      <p:graphicFrame>
        <p:nvGraphicFramePr>
          <p:cNvPr id="20" name="Tabulka 19">
            <a:extLst>
              <a:ext uri="{FF2B5EF4-FFF2-40B4-BE49-F238E27FC236}">
                <a16:creationId xmlns:a16="http://schemas.microsoft.com/office/drawing/2014/main" id="{20AFF4F7-313F-609D-D9E5-7DDA9EBA87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2942708"/>
              </p:ext>
            </p:extLst>
          </p:nvPr>
        </p:nvGraphicFramePr>
        <p:xfrm>
          <a:off x="6328292" y="3348829"/>
          <a:ext cx="4869416" cy="15655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17354">
                  <a:extLst>
                    <a:ext uri="{9D8B030D-6E8A-4147-A177-3AD203B41FA5}">
                      <a16:colId xmlns:a16="http://schemas.microsoft.com/office/drawing/2014/main" val="2635519961"/>
                    </a:ext>
                  </a:extLst>
                </a:gridCol>
                <a:gridCol w="1217354">
                  <a:extLst>
                    <a:ext uri="{9D8B030D-6E8A-4147-A177-3AD203B41FA5}">
                      <a16:colId xmlns:a16="http://schemas.microsoft.com/office/drawing/2014/main" val="3003497933"/>
                    </a:ext>
                  </a:extLst>
                </a:gridCol>
                <a:gridCol w="1217354">
                  <a:extLst>
                    <a:ext uri="{9D8B030D-6E8A-4147-A177-3AD203B41FA5}">
                      <a16:colId xmlns:a16="http://schemas.microsoft.com/office/drawing/2014/main" val="1890544602"/>
                    </a:ext>
                  </a:extLst>
                </a:gridCol>
                <a:gridCol w="1217354">
                  <a:extLst>
                    <a:ext uri="{9D8B030D-6E8A-4147-A177-3AD203B41FA5}">
                      <a16:colId xmlns:a16="http://schemas.microsoft.com/office/drawing/2014/main" val="1508497190"/>
                    </a:ext>
                  </a:extLst>
                </a:gridCol>
              </a:tblGrid>
              <a:tr h="52289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cs-CZ" sz="1400" cap="none" baseline="0" dirty="0">
                          <a:effectLst/>
                        </a:rPr>
                        <a:t>Lun</a:t>
                      </a:r>
                      <a:r>
                        <a:rPr lang="fr-FR" sz="1400" cap="none" baseline="0" dirty="0" err="1">
                          <a:effectLst/>
                        </a:rPr>
                        <a:t>edì</a:t>
                      </a:r>
                      <a:endParaRPr lang="fr-FR" sz="1400" cap="none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cs-CZ" sz="13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08</a:t>
                      </a: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:30 - 1</a:t>
                      </a:r>
                      <a:r>
                        <a:rPr lang="cs-CZ" sz="13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</a:t>
                      </a: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:30</a:t>
                      </a: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</a:rPr>
                        <a:t>Via </a:t>
                      </a:r>
                      <a:r>
                        <a:rPr lang="fr-FR" sz="1300" b="0" dirty="0" err="1">
                          <a:solidFill>
                            <a:schemeClr val="tx1"/>
                          </a:solidFill>
                          <a:effectLst/>
                        </a:rPr>
                        <a:t>Morozzo</a:t>
                      </a: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fr-FR" sz="1300" b="0" dirty="0" err="1">
                          <a:solidFill>
                            <a:schemeClr val="tx1"/>
                          </a:solidFill>
                          <a:effectLst/>
                        </a:rPr>
                        <a:t>della</a:t>
                      </a: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</a:rPr>
                        <a:t> Rocca, 2/A</a:t>
                      </a:r>
                      <a:endParaRPr lang="fr-FR" sz="13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</a:rPr>
                        <a:t>MR.</a:t>
                      </a:r>
                      <a:r>
                        <a:rPr lang="cs-CZ" sz="1300" b="0" dirty="0">
                          <a:solidFill>
                            <a:schemeClr val="tx1"/>
                          </a:solidFill>
                          <a:effectLst/>
                        </a:rPr>
                        <a:t>411</a:t>
                      </a:r>
                      <a:endParaRPr lang="fr-FR" sz="13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</a:pPr>
                      <a:endParaRPr lang="fr-FR" sz="13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0340960"/>
                  </a:ext>
                </a:extLst>
              </a:tr>
              <a:tr h="5213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cs-CZ" sz="1400" dirty="0" err="1">
                          <a:effectLst/>
                        </a:rPr>
                        <a:t>Martedì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cs-CZ" sz="13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08</a:t>
                      </a: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:30 - 1</a:t>
                      </a:r>
                      <a:r>
                        <a:rPr lang="cs-CZ" sz="13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</a:t>
                      </a: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:30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300" dirty="0">
                          <a:effectLst/>
                        </a:rPr>
                        <a:t>Via </a:t>
                      </a:r>
                      <a:r>
                        <a:rPr lang="fr-FR" sz="1300" dirty="0" err="1">
                          <a:effectLst/>
                        </a:rPr>
                        <a:t>Morozzo</a:t>
                      </a:r>
                      <a:r>
                        <a:rPr lang="fr-FR" sz="1300" dirty="0">
                          <a:effectLst/>
                        </a:rPr>
                        <a:t> </a:t>
                      </a:r>
                      <a:r>
                        <a:rPr lang="fr-FR" sz="1300" dirty="0" err="1">
                          <a:effectLst/>
                        </a:rPr>
                        <a:t>della</a:t>
                      </a:r>
                      <a:r>
                        <a:rPr lang="fr-FR" sz="1300" dirty="0">
                          <a:effectLst/>
                        </a:rPr>
                        <a:t> Rocca, 2/A</a:t>
                      </a:r>
                      <a:endParaRPr lang="fr-FR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MR.</a:t>
                      </a:r>
                      <a:r>
                        <a:rPr lang="cs-CZ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001</a:t>
                      </a:r>
                      <a:endParaRPr lang="fr-FR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54636215"/>
                  </a:ext>
                </a:extLst>
              </a:tr>
              <a:tr h="5213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cs-CZ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Mercoledì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cs-CZ" sz="13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10:30 – 12:30</a:t>
                      </a:r>
                      <a:endParaRPr lang="fr-FR" sz="13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300" dirty="0">
                          <a:effectLst/>
                        </a:rPr>
                        <a:t>Via </a:t>
                      </a:r>
                      <a:r>
                        <a:rPr lang="fr-FR" sz="1300" dirty="0" err="1">
                          <a:effectLst/>
                        </a:rPr>
                        <a:t>Morozzo</a:t>
                      </a:r>
                      <a:r>
                        <a:rPr lang="fr-FR" sz="1300" dirty="0">
                          <a:effectLst/>
                        </a:rPr>
                        <a:t> </a:t>
                      </a:r>
                      <a:r>
                        <a:rPr lang="fr-FR" sz="1300" dirty="0" err="1">
                          <a:effectLst/>
                        </a:rPr>
                        <a:t>della</a:t>
                      </a:r>
                      <a:r>
                        <a:rPr lang="fr-FR" sz="1300" dirty="0">
                          <a:effectLst/>
                        </a:rPr>
                        <a:t> Rocca, 2/A</a:t>
                      </a:r>
                      <a:endParaRPr lang="fr-FR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MR.</a:t>
                      </a:r>
                      <a:r>
                        <a:rPr lang="cs-CZ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211</a:t>
                      </a:r>
                      <a:endParaRPr lang="fr-FR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854087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378116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nadpis 2">
            <a:extLst>
              <a:ext uri="{FF2B5EF4-FFF2-40B4-BE49-F238E27FC236}">
                <a16:creationId xmlns:a16="http://schemas.microsoft.com/office/drawing/2014/main" id="{2C21689E-18BA-47B9-9E0F-D166EADA349A}"/>
              </a:ext>
            </a:extLst>
          </p:cNvPr>
          <p:cNvSpPr txBox="1">
            <a:spLocks/>
          </p:cNvSpPr>
          <p:nvPr/>
        </p:nvSpPr>
        <p:spPr>
          <a:xfrm>
            <a:off x="1623130" y="3569686"/>
            <a:ext cx="8805167" cy="7257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cs-CZ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F7D2D3C6-DB93-1A3F-A765-B53DEDE7AB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8764" y="0"/>
            <a:ext cx="2609850" cy="1133475"/>
          </a:xfrm>
          <a:prstGeom prst="rect">
            <a:avLst/>
          </a:prstGeom>
        </p:spPr>
      </p:pic>
      <p:sp>
        <p:nvSpPr>
          <p:cNvPr id="2" name="Zástupný obsah 2">
            <a:extLst>
              <a:ext uri="{FF2B5EF4-FFF2-40B4-BE49-F238E27FC236}">
                <a16:creationId xmlns:a16="http://schemas.microsoft.com/office/drawing/2014/main" id="{80640E70-3C39-9B9F-851F-D1AFAFDD5F81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/>
          </a:p>
        </p:txBody>
      </p:sp>
      <p:sp>
        <p:nvSpPr>
          <p:cNvPr id="3" name="Nadpis 1">
            <a:extLst>
              <a:ext uri="{FF2B5EF4-FFF2-40B4-BE49-F238E27FC236}">
                <a16:creationId xmlns:a16="http://schemas.microsoft.com/office/drawing/2014/main" id="{F1796465-87B0-8321-1F21-4B171B0A6EAE}"/>
              </a:ext>
            </a:extLst>
          </p:cNvPr>
          <p:cNvSpPr txBox="1">
            <a:spLocks/>
          </p:cNvSpPr>
          <p:nvPr/>
        </p:nvSpPr>
        <p:spPr>
          <a:xfrm>
            <a:off x="4364181" y="131125"/>
            <a:ext cx="7061201" cy="82246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cs-CZ" sz="4000" dirty="0" err="1">
                <a:solidFill>
                  <a:srgbClr val="FFFFFF"/>
                </a:solidFill>
              </a:rPr>
              <a:t>Corsi</a:t>
            </a:r>
            <a:r>
              <a:rPr lang="cs-CZ" sz="4000" dirty="0">
                <a:solidFill>
                  <a:srgbClr val="FFFFFF"/>
                </a:solidFill>
              </a:rPr>
              <a:t> di Lingua </a:t>
            </a:r>
            <a:r>
              <a:rPr lang="cs-CZ" sz="4000" dirty="0" err="1">
                <a:solidFill>
                  <a:srgbClr val="FFFFFF"/>
                </a:solidFill>
              </a:rPr>
              <a:t>francese</a:t>
            </a:r>
            <a:r>
              <a:rPr lang="cs-CZ" sz="4000" dirty="0">
                <a:solidFill>
                  <a:srgbClr val="FFFFFF"/>
                </a:solidFill>
              </a:rPr>
              <a:t> </a:t>
            </a:r>
            <a:r>
              <a:rPr lang="it-IT" sz="4000" dirty="0">
                <a:solidFill>
                  <a:srgbClr val="FEFFFF"/>
                </a:solidFill>
              </a:rPr>
              <a:t>(</a:t>
            </a:r>
            <a:r>
              <a:rPr lang="it-IT" sz="4000" dirty="0" err="1">
                <a:solidFill>
                  <a:srgbClr val="FEFFFF"/>
                </a:solidFill>
              </a:rPr>
              <a:t>SeLdA</a:t>
            </a:r>
            <a:r>
              <a:rPr lang="it-IT" sz="4000" dirty="0">
                <a:solidFill>
                  <a:srgbClr val="FEFFFF"/>
                </a:solidFill>
              </a:rPr>
              <a:t>) </a:t>
            </a:r>
            <a:endParaRPr lang="cs-CZ" sz="4000" dirty="0">
              <a:solidFill>
                <a:srgbClr val="FEFFFF"/>
              </a:solidFill>
            </a:endParaRPr>
          </a:p>
          <a:p>
            <a:pPr algn="r"/>
            <a:r>
              <a:rPr lang="cs-CZ" sz="4000" b="1" dirty="0">
                <a:solidFill>
                  <a:schemeClr val="bg1"/>
                </a:solidFill>
              </a:rPr>
              <a:t>in lingua </a:t>
            </a:r>
            <a:r>
              <a:rPr lang="cs-CZ" sz="4000" b="1" dirty="0" err="1">
                <a:solidFill>
                  <a:schemeClr val="bg1"/>
                </a:solidFill>
              </a:rPr>
              <a:t>italiana</a:t>
            </a:r>
            <a:r>
              <a:rPr lang="cs-CZ" sz="4000" b="1" dirty="0">
                <a:solidFill>
                  <a:schemeClr val="bg1"/>
                </a:solidFill>
              </a:rPr>
              <a:t>: </a:t>
            </a:r>
            <a:r>
              <a:rPr lang="cs-CZ" sz="4000" b="1" dirty="0" err="1">
                <a:solidFill>
                  <a:schemeClr val="bg1"/>
                </a:solidFill>
              </a:rPr>
              <a:t>secondo</a:t>
            </a:r>
            <a:r>
              <a:rPr lang="cs-CZ" sz="4000" b="1" dirty="0">
                <a:solidFill>
                  <a:schemeClr val="bg1"/>
                </a:solidFill>
              </a:rPr>
              <a:t> semestre</a:t>
            </a:r>
            <a:r>
              <a:rPr lang="it-IT" sz="4000" b="1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7" name="Zástupný obsah 6">
            <a:extLst>
              <a:ext uri="{FF2B5EF4-FFF2-40B4-BE49-F238E27FC236}">
                <a16:creationId xmlns:a16="http://schemas.microsoft.com/office/drawing/2014/main" id="{A8007BE2-4362-895C-3EF4-37B1D2F8F4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330960"/>
            <a:ext cx="5181600" cy="5110479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</a:pPr>
            <a:r>
              <a:rPr lang="fr-FR" sz="1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LINGUA FRANCESE</a:t>
            </a:r>
            <a:r>
              <a:rPr lang="cs-CZ" sz="1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1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fr-FR" sz="19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Livello</a:t>
            </a:r>
            <a:r>
              <a:rPr lang="fr-FR" sz="1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19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principianti</a:t>
            </a:r>
            <a:r>
              <a:rPr lang="fr-FR" sz="1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</a:p>
          <a:p>
            <a:pPr lvl="1">
              <a:lnSpc>
                <a:spcPct val="115000"/>
              </a:lnSpc>
            </a:pPr>
            <a:r>
              <a:rPr lang="fr-FR" sz="19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Dott.ss</a:t>
            </a:r>
            <a:r>
              <a:rPr lang="cs-CZ" sz="19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</a:t>
            </a:r>
            <a:r>
              <a:rPr lang="fr-FR" sz="1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cs-CZ" sz="1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Franca Orione</a:t>
            </a:r>
            <a:endParaRPr lang="fr-FR" sz="19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15000"/>
              </a:lnSpc>
            </a:pPr>
            <a:r>
              <a:rPr lang="fr-FR" sz="1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60 ore (6 ore/ </a:t>
            </a:r>
            <a:r>
              <a:rPr lang="fr-FR" sz="19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settimana</a:t>
            </a:r>
            <a:r>
              <a:rPr lang="fr-FR" sz="1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  <a:endParaRPr lang="cs-CZ" sz="19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15000"/>
              </a:lnSpc>
            </a:pP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15000"/>
              </a:lnSpc>
            </a:pPr>
            <a:endParaRPr lang="cs-CZ" sz="1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15000"/>
              </a:lnSpc>
            </a:pPr>
            <a:endParaRPr lang="cs-CZ" sz="1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15000"/>
              </a:lnSpc>
            </a:pPr>
            <a:endParaRPr lang="cs-CZ" sz="1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15000"/>
              </a:lnSpc>
            </a:pPr>
            <a:endParaRPr lang="cs-CZ" sz="1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15000"/>
              </a:lnSpc>
            </a:pPr>
            <a:endParaRPr lang="cs-CZ" sz="1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15000"/>
              </a:lnSpc>
            </a:pPr>
            <a:endParaRPr lang="cs-CZ" sz="1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cs-CZ" sz="1800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Corso</a:t>
            </a:r>
            <a:r>
              <a:rPr lang="cs-CZ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cs-CZ" sz="1800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Blackboard</a:t>
            </a:r>
            <a:r>
              <a:rPr lang="cs-CZ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r>
              <a:rPr lang="fr-FR" sz="1800" dirty="0"/>
              <a:t>2025-AB0174-</a:t>
            </a:r>
            <a:r>
              <a:rPr lang="cs-CZ" sz="1800" dirty="0"/>
              <a:t>06481 </a:t>
            </a:r>
            <a:r>
              <a:rPr lang="it-IT" sz="1800" dirty="0"/>
              <a:t>LINGUA FRANCESE (2025-2026) (Livello </a:t>
            </a:r>
            <a:r>
              <a:rPr lang="it-IT" sz="1800" dirty="0" err="1"/>
              <a:t>principiant</a:t>
            </a:r>
            <a:r>
              <a:rPr lang="cs-CZ" sz="1800" dirty="0"/>
              <a:t>e I e II semestre</a:t>
            </a:r>
            <a:r>
              <a:rPr lang="it-IT" sz="1800" dirty="0"/>
              <a:t>) (</a:t>
            </a:r>
            <a:r>
              <a:rPr lang="it-IT" sz="1800" dirty="0" err="1"/>
              <a:t>Selda</a:t>
            </a:r>
            <a:r>
              <a:rPr lang="it-IT" sz="1800" dirty="0"/>
              <a:t>)</a:t>
            </a:r>
            <a:endParaRPr lang="cs-CZ" sz="1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lvl="1" indent="0">
              <a:lnSpc>
                <a:spcPct val="115000"/>
              </a:lnSpc>
              <a:buNone/>
            </a:pPr>
            <a:endParaRPr lang="fr-F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cs-CZ" dirty="0"/>
          </a:p>
          <a:p>
            <a:endParaRPr lang="cs-CZ" dirty="0"/>
          </a:p>
          <a:p>
            <a:endParaRPr lang="cs-CZ" sz="1800" dirty="0"/>
          </a:p>
          <a:p>
            <a:endParaRPr lang="cs-CZ" sz="1800" dirty="0"/>
          </a:p>
        </p:txBody>
      </p:sp>
      <p:sp>
        <p:nvSpPr>
          <p:cNvPr id="18" name="Zástupný obsah 6">
            <a:extLst>
              <a:ext uri="{FF2B5EF4-FFF2-40B4-BE49-F238E27FC236}">
                <a16:creationId xmlns:a16="http://schemas.microsoft.com/office/drawing/2014/main" id="{7D9CF9EE-C869-E8FF-B029-867AB8FA6075}"/>
              </a:ext>
            </a:extLst>
          </p:cNvPr>
          <p:cNvSpPr txBox="1">
            <a:spLocks/>
          </p:cNvSpPr>
          <p:nvPr/>
        </p:nvSpPr>
        <p:spPr>
          <a:xfrm>
            <a:off x="6420011" y="1394017"/>
            <a:ext cx="5181600" cy="51104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5000"/>
              </a:lnSpc>
            </a:pP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LINGUA FRANCESE (</a:t>
            </a:r>
            <a:r>
              <a:rPr lang="fr-F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Livello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cs-CZ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intermedio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</a:p>
          <a:p>
            <a:pPr lvl="1">
              <a:lnSpc>
                <a:spcPct val="115000"/>
              </a:lnSpc>
            </a:pPr>
            <a:r>
              <a:rPr lang="fr-F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Dott.ssa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Valérie </a:t>
            </a:r>
            <a:r>
              <a:rPr lang="cs-CZ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Durand</a:t>
            </a: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15000"/>
              </a:lnSpc>
            </a:pP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0 ore (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ore/ </a:t>
            </a:r>
            <a:r>
              <a:rPr lang="fr-F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settimana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</a:p>
          <a:p>
            <a:pPr marL="457200" lvl="1" indent="0">
              <a:lnSpc>
                <a:spcPct val="115000"/>
              </a:lnSpc>
              <a:buFont typeface="Arial" panose="020B0604020202020204" pitchFamily="34" charset="0"/>
              <a:buNone/>
            </a:pPr>
            <a:endParaRPr lang="cs-CZ" sz="14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lvl="1" indent="0">
              <a:lnSpc>
                <a:spcPct val="115000"/>
              </a:lnSpc>
              <a:buFont typeface="Arial" panose="020B0604020202020204" pitchFamily="34" charset="0"/>
              <a:buNone/>
            </a:pPr>
            <a:endParaRPr lang="fr-FR" sz="14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cs-CZ" dirty="0"/>
          </a:p>
          <a:p>
            <a:pPr lvl="1">
              <a:lnSpc>
                <a:spcPct val="115000"/>
              </a:lnSpc>
            </a:pPr>
            <a:endParaRPr lang="cs-CZ" sz="1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15000"/>
              </a:lnSpc>
            </a:pPr>
            <a:r>
              <a:rPr lang="cs-CZ" sz="1800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Corso</a:t>
            </a:r>
            <a:r>
              <a:rPr lang="cs-CZ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cs-CZ" sz="1800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Blackboard</a:t>
            </a:r>
            <a:r>
              <a:rPr lang="cs-CZ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</a:p>
          <a:p>
            <a:pPr lvl="2">
              <a:lnSpc>
                <a:spcPct val="115000"/>
              </a:lnSpc>
            </a:pPr>
            <a:r>
              <a:rPr lang="fr-FR" sz="1800" dirty="0"/>
              <a:t>2025-AB0174-16408</a:t>
            </a:r>
            <a:r>
              <a:rPr lang="cs-CZ" sz="18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it-IT" sz="1800" dirty="0"/>
              <a:t>LINGUA FRANCESE (2025-2026) (Livello </a:t>
            </a:r>
            <a:r>
              <a:rPr lang="cs-CZ" sz="1800" dirty="0" err="1"/>
              <a:t>intermedio</a:t>
            </a:r>
            <a:r>
              <a:rPr lang="it-IT" sz="1800" dirty="0"/>
              <a:t>) (</a:t>
            </a:r>
            <a:r>
              <a:rPr lang="it-IT" sz="1800" dirty="0" err="1"/>
              <a:t>Selda</a:t>
            </a:r>
            <a:r>
              <a:rPr lang="it-IT" sz="1800" dirty="0"/>
              <a:t>)</a:t>
            </a:r>
            <a:endParaRPr lang="fr-F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cs-CZ" dirty="0"/>
          </a:p>
        </p:txBody>
      </p:sp>
      <p:graphicFrame>
        <p:nvGraphicFramePr>
          <p:cNvPr id="20" name="Tabulka 19">
            <a:extLst>
              <a:ext uri="{FF2B5EF4-FFF2-40B4-BE49-F238E27FC236}">
                <a16:creationId xmlns:a16="http://schemas.microsoft.com/office/drawing/2014/main" id="{20AFF4F7-313F-609D-D9E5-7DDA9EBA87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7198802"/>
              </p:ext>
            </p:extLst>
          </p:nvPr>
        </p:nvGraphicFramePr>
        <p:xfrm>
          <a:off x="6602376" y="2771431"/>
          <a:ext cx="4869416" cy="10426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17354">
                  <a:extLst>
                    <a:ext uri="{9D8B030D-6E8A-4147-A177-3AD203B41FA5}">
                      <a16:colId xmlns:a16="http://schemas.microsoft.com/office/drawing/2014/main" val="2635519961"/>
                    </a:ext>
                  </a:extLst>
                </a:gridCol>
                <a:gridCol w="1217354">
                  <a:extLst>
                    <a:ext uri="{9D8B030D-6E8A-4147-A177-3AD203B41FA5}">
                      <a16:colId xmlns:a16="http://schemas.microsoft.com/office/drawing/2014/main" val="3003497933"/>
                    </a:ext>
                  </a:extLst>
                </a:gridCol>
                <a:gridCol w="1217354">
                  <a:extLst>
                    <a:ext uri="{9D8B030D-6E8A-4147-A177-3AD203B41FA5}">
                      <a16:colId xmlns:a16="http://schemas.microsoft.com/office/drawing/2014/main" val="1890544602"/>
                    </a:ext>
                  </a:extLst>
                </a:gridCol>
                <a:gridCol w="1217354">
                  <a:extLst>
                    <a:ext uri="{9D8B030D-6E8A-4147-A177-3AD203B41FA5}">
                      <a16:colId xmlns:a16="http://schemas.microsoft.com/office/drawing/2014/main" val="1508497190"/>
                    </a:ext>
                  </a:extLst>
                </a:gridCol>
              </a:tblGrid>
              <a:tr h="5213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cs-CZ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Lunedì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</a:t>
                      </a:r>
                      <a:r>
                        <a:rPr lang="cs-CZ" sz="13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</a:t>
                      </a: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:30 - 1</a:t>
                      </a:r>
                      <a:r>
                        <a:rPr lang="cs-CZ" sz="13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:30</a:t>
                      </a: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</a:rPr>
                        <a:t>Via </a:t>
                      </a:r>
                      <a:r>
                        <a:rPr lang="fr-FR" sz="1300" b="0" dirty="0" err="1">
                          <a:solidFill>
                            <a:schemeClr val="tx1"/>
                          </a:solidFill>
                          <a:effectLst/>
                        </a:rPr>
                        <a:t>Morozzo</a:t>
                      </a: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fr-FR" sz="1300" b="0" dirty="0" err="1">
                          <a:solidFill>
                            <a:schemeClr val="tx1"/>
                          </a:solidFill>
                          <a:effectLst/>
                        </a:rPr>
                        <a:t>della</a:t>
                      </a: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</a:rPr>
                        <a:t> Rocca, 2/A</a:t>
                      </a:r>
                      <a:endParaRPr lang="fr-FR" sz="13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MR.</a:t>
                      </a:r>
                      <a:r>
                        <a:rPr lang="cs-CZ" sz="13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011</a:t>
                      </a:r>
                      <a:endParaRPr lang="fr-FR" sz="13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0340960"/>
                  </a:ext>
                </a:extLst>
              </a:tr>
              <a:tr h="5213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cs-CZ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Mercoledì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cs-CZ" sz="1300" dirty="0">
                          <a:effectLst/>
                        </a:rPr>
                        <a:t>08:30 - 10:30</a:t>
                      </a:r>
                      <a:endParaRPr lang="fr-FR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300" dirty="0">
                          <a:effectLst/>
                        </a:rPr>
                        <a:t>Via </a:t>
                      </a:r>
                      <a:r>
                        <a:rPr lang="fr-FR" sz="1300" dirty="0" err="1">
                          <a:effectLst/>
                        </a:rPr>
                        <a:t>Morozzo</a:t>
                      </a:r>
                      <a:r>
                        <a:rPr lang="fr-FR" sz="1300" dirty="0">
                          <a:effectLst/>
                        </a:rPr>
                        <a:t> </a:t>
                      </a:r>
                      <a:r>
                        <a:rPr lang="fr-FR" sz="1300" dirty="0" err="1">
                          <a:effectLst/>
                        </a:rPr>
                        <a:t>della</a:t>
                      </a:r>
                      <a:r>
                        <a:rPr lang="fr-FR" sz="1300" dirty="0">
                          <a:effectLst/>
                        </a:rPr>
                        <a:t> Rocca, 2/A</a:t>
                      </a:r>
                      <a:endParaRPr lang="fr-FR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</a:rPr>
                        <a:t>MR.</a:t>
                      </a:r>
                      <a:r>
                        <a:rPr lang="cs-CZ" sz="1300" b="0" dirty="0">
                          <a:solidFill>
                            <a:schemeClr val="tx1"/>
                          </a:solidFill>
                          <a:effectLst/>
                        </a:rPr>
                        <a:t>111</a:t>
                      </a: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</a:rPr>
                        <a:t>/A</a:t>
                      </a:r>
                      <a:endParaRPr lang="fr-FR" sz="13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54636215"/>
                  </a:ext>
                </a:extLst>
              </a:tr>
            </a:tbl>
          </a:graphicData>
        </a:graphic>
      </p:graphicFrame>
      <p:graphicFrame>
        <p:nvGraphicFramePr>
          <p:cNvPr id="8" name="Tabulka 7">
            <a:extLst>
              <a:ext uri="{FF2B5EF4-FFF2-40B4-BE49-F238E27FC236}">
                <a16:creationId xmlns:a16="http://schemas.microsoft.com/office/drawing/2014/main" id="{9BB39F16-0E62-F685-284D-50DDA963B3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6559319"/>
              </p:ext>
            </p:extLst>
          </p:nvPr>
        </p:nvGraphicFramePr>
        <p:xfrm>
          <a:off x="914400" y="2771431"/>
          <a:ext cx="4869416" cy="201034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51939">
                  <a:extLst>
                    <a:ext uri="{9D8B030D-6E8A-4147-A177-3AD203B41FA5}">
                      <a16:colId xmlns:a16="http://schemas.microsoft.com/office/drawing/2014/main" val="2635519961"/>
                    </a:ext>
                  </a:extLst>
                </a:gridCol>
                <a:gridCol w="1178560">
                  <a:extLst>
                    <a:ext uri="{9D8B030D-6E8A-4147-A177-3AD203B41FA5}">
                      <a16:colId xmlns:a16="http://schemas.microsoft.com/office/drawing/2014/main" val="3003497933"/>
                    </a:ext>
                  </a:extLst>
                </a:gridCol>
                <a:gridCol w="1021563">
                  <a:extLst>
                    <a:ext uri="{9D8B030D-6E8A-4147-A177-3AD203B41FA5}">
                      <a16:colId xmlns:a16="http://schemas.microsoft.com/office/drawing/2014/main" val="1890544602"/>
                    </a:ext>
                  </a:extLst>
                </a:gridCol>
                <a:gridCol w="1217354">
                  <a:extLst>
                    <a:ext uri="{9D8B030D-6E8A-4147-A177-3AD203B41FA5}">
                      <a16:colId xmlns:a16="http://schemas.microsoft.com/office/drawing/2014/main" val="1508497190"/>
                    </a:ext>
                  </a:extLst>
                </a:gridCol>
              </a:tblGrid>
              <a:tr h="5213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400" dirty="0">
                          <a:effectLst/>
                        </a:rPr>
                        <a:t>M</a:t>
                      </a:r>
                      <a:r>
                        <a:rPr lang="cs-CZ" sz="1400" dirty="0" err="1">
                          <a:effectLst/>
                        </a:rPr>
                        <a:t>artedì</a:t>
                      </a:r>
                      <a:endParaRPr lang="cs-CZ" sz="14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</a:pP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15:30 - 17:30</a:t>
                      </a: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</a:rPr>
                        <a:t>Via </a:t>
                      </a:r>
                      <a:r>
                        <a:rPr lang="fr-FR" sz="1300" b="0" dirty="0" err="1">
                          <a:solidFill>
                            <a:schemeClr val="tx1"/>
                          </a:solidFill>
                          <a:effectLst/>
                        </a:rPr>
                        <a:t>Morozzo</a:t>
                      </a: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fr-FR" sz="1300" b="0" dirty="0" err="1">
                          <a:solidFill>
                            <a:schemeClr val="tx1"/>
                          </a:solidFill>
                          <a:effectLst/>
                        </a:rPr>
                        <a:t>della</a:t>
                      </a: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</a:rPr>
                        <a:t> Rocca, 2/A</a:t>
                      </a:r>
                      <a:endParaRPr lang="fr-FR" sz="13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MR.413/B</a:t>
                      </a: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0340960"/>
                  </a:ext>
                </a:extLst>
              </a:tr>
              <a:tr h="5213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cs-CZ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Mercoledì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400" dirty="0"/>
                        <a:t>15:30 - 17:30</a:t>
                      </a:r>
                      <a:endParaRPr lang="fr-FR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300" dirty="0">
                          <a:effectLst/>
                        </a:rPr>
                        <a:t>Via </a:t>
                      </a:r>
                      <a:r>
                        <a:rPr lang="fr-FR" sz="1300" dirty="0" err="1">
                          <a:effectLst/>
                        </a:rPr>
                        <a:t>Morozzo</a:t>
                      </a:r>
                      <a:r>
                        <a:rPr lang="fr-FR" sz="1300" dirty="0">
                          <a:effectLst/>
                        </a:rPr>
                        <a:t> </a:t>
                      </a:r>
                      <a:r>
                        <a:rPr lang="fr-FR" sz="1300" dirty="0" err="1">
                          <a:effectLst/>
                        </a:rPr>
                        <a:t>della</a:t>
                      </a:r>
                      <a:r>
                        <a:rPr lang="fr-FR" sz="1300" dirty="0">
                          <a:effectLst/>
                        </a:rPr>
                        <a:t> Rocca, 2/A</a:t>
                      </a:r>
                      <a:endParaRPr lang="fr-FR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400" dirty="0"/>
                        <a:t>MR.413/B</a:t>
                      </a:r>
                      <a:endParaRPr lang="fr-FR" sz="13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54636215"/>
                  </a:ext>
                </a:extLst>
              </a:tr>
              <a:tr h="5213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cs-CZ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Venerdì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cs-CZ" sz="1400" dirty="0"/>
                        <a:t>10</a:t>
                      </a:r>
                      <a:r>
                        <a:rPr lang="fr-FR" sz="1400" dirty="0"/>
                        <a:t>:30 - 1</a:t>
                      </a:r>
                      <a:r>
                        <a:rPr lang="cs-CZ" sz="1400" dirty="0"/>
                        <a:t>2</a:t>
                      </a:r>
                      <a:r>
                        <a:rPr lang="fr-FR" sz="1400" dirty="0"/>
                        <a:t>:30</a:t>
                      </a:r>
                      <a:endParaRPr lang="fr-FR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dirty="0">
                          <a:effectLst/>
                        </a:rPr>
                        <a:t>Via </a:t>
                      </a:r>
                      <a:r>
                        <a:rPr lang="fr-FR" sz="1300" dirty="0" err="1">
                          <a:effectLst/>
                        </a:rPr>
                        <a:t>Morozzo</a:t>
                      </a:r>
                      <a:r>
                        <a:rPr lang="fr-FR" sz="1300" dirty="0">
                          <a:effectLst/>
                        </a:rPr>
                        <a:t> </a:t>
                      </a:r>
                      <a:r>
                        <a:rPr lang="fr-FR" sz="1300" dirty="0" err="1">
                          <a:effectLst/>
                        </a:rPr>
                        <a:t>della</a:t>
                      </a:r>
                      <a:r>
                        <a:rPr lang="fr-FR" sz="1300" dirty="0">
                          <a:effectLst/>
                        </a:rPr>
                        <a:t> Rocca, 2/A</a:t>
                      </a:r>
                      <a:endParaRPr lang="fr-FR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400" dirty="0"/>
                        <a:t>MR.</a:t>
                      </a:r>
                      <a:r>
                        <a:rPr lang="cs-CZ" sz="1400" dirty="0"/>
                        <a:t>112</a:t>
                      </a:r>
                      <a:endParaRPr lang="fr-FR" sz="13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211757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0166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nadpis 2">
            <a:extLst>
              <a:ext uri="{FF2B5EF4-FFF2-40B4-BE49-F238E27FC236}">
                <a16:creationId xmlns:a16="http://schemas.microsoft.com/office/drawing/2014/main" id="{2C21689E-18BA-47B9-9E0F-D166EADA349A}"/>
              </a:ext>
            </a:extLst>
          </p:cNvPr>
          <p:cNvSpPr txBox="1">
            <a:spLocks/>
          </p:cNvSpPr>
          <p:nvPr/>
        </p:nvSpPr>
        <p:spPr>
          <a:xfrm>
            <a:off x="1623130" y="3569686"/>
            <a:ext cx="8805167" cy="7257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cs-CZ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F7D2D3C6-DB93-1A3F-A765-B53DEDE7AB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8764" y="0"/>
            <a:ext cx="2609850" cy="1133475"/>
          </a:xfrm>
          <a:prstGeom prst="rect">
            <a:avLst/>
          </a:prstGeom>
        </p:spPr>
      </p:pic>
      <p:sp>
        <p:nvSpPr>
          <p:cNvPr id="2" name="Zástupný obsah 2">
            <a:extLst>
              <a:ext uri="{FF2B5EF4-FFF2-40B4-BE49-F238E27FC236}">
                <a16:creationId xmlns:a16="http://schemas.microsoft.com/office/drawing/2014/main" id="{80640E70-3C39-9B9F-851F-D1AFAFDD5F81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/>
          </a:p>
        </p:txBody>
      </p:sp>
      <p:sp>
        <p:nvSpPr>
          <p:cNvPr id="3" name="Nadpis 1">
            <a:extLst>
              <a:ext uri="{FF2B5EF4-FFF2-40B4-BE49-F238E27FC236}">
                <a16:creationId xmlns:a16="http://schemas.microsoft.com/office/drawing/2014/main" id="{F1796465-87B0-8321-1F21-4B171B0A6EAE}"/>
              </a:ext>
            </a:extLst>
          </p:cNvPr>
          <p:cNvSpPr txBox="1">
            <a:spLocks/>
          </p:cNvSpPr>
          <p:nvPr/>
        </p:nvSpPr>
        <p:spPr>
          <a:xfrm>
            <a:off x="4364181" y="131125"/>
            <a:ext cx="7061201" cy="82246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cs-CZ" sz="4000" dirty="0" err="1">
                <a:solidFill>
                  <a:srgbClr val="FFFFFF"/>
                </a:solidFill>
              </a:rPr>
              <a:t>Corsi</a:t>
            </a:r>
            <a:r>
              <a:rPr lang="cs-CZ" sz="4000" dirty="0">
                <a:solidFill>
                  <a:srgbClr val="FFFFFF"/>
                </a:solidFill>
              </a:rPr>
              <a:t> di Lingua </a:t>
            </a:r>
            <a:r>
              <a:rPr lang="cs-CZ" sz="4000" dirty="0" err="1">
                <a:solidFill>
                  <a:srgbClr val="FFFFFF"/>
                </a:solidFill>
              </a:rPr>
              <a:t>francese</a:t>
            </a:r>
            <a:r>
              <a:rPr lang="cs-CZ" sz="4000" dirty="0">
                <a:solidFill>
                  <a:srgbClr val="FFFFFF"/>
                </a:solidFill>
              </a:rPr>
              <a:t> </a:t>
            </a:r>
            <a:r>
              <a:rPr lang="it-IT" sz="4000" dirty="0">
                <a:solidFill>
                  <a:srgbClr val="FEFFFF"/>
                </a:solidFill>
              </a:rPr>
              <a:t>(</a:t>
            </a:r>
            <a:r>
              <a:rPr lang="it-IT" sz="4000" dirty="0" err="1">
                <a:solidFill>
                  <a:srgbClr val="FEFFFF"/>
                </a:solidFill>
              </a:rPr>
              <a:t>SeLdA</a:t>
            </a:r>
            <a:r>
              <a:rPr lang="it-IT" sz="4000" dirty="0">
                <a:solidFill>
                  <a:srgbClr val="FEFFFF"/>
                </a:solidFill>
              </a:rPr>
              <a:t>) </a:t>
            </a:r>
            <a:endParaRPr lang="cs-CZ" sz="4000" dirty="0">
              <a:solidFill>
                <a:srgbClr val="FEFFFF"/>
              </a:solidFill>
            </a:endParaRPr>
          </a:p>
          <a:p>
            <a:pPr algn="r"/>
            <a:r>
              <a:rPr lang="cs-CZ" sz="4000" b="1" dirty="0">
                <a:solidFill>
                  <a:schemeClr val="bg1"/>
                </a:solidFill>
              </a:rPr>
              <a:t>in lingua </a:t>
            </a:r>
            <a:r>
              <a:rPr lang="cs-CZ" sz="4000" b="1" dirty="0" err="1">
                <a:solidFill>
                  <a:schemeClr val="bg1"/>
                </a:solidFill>
              </a:rPr>
              <a:t>italiana</a:t>
            </a:r>
            <a:r>
              <a:rPr lang="cs-CZ" sz="4000" b="1" dirty="0">
                <a:solidFill>
                  <a:schemeClr val="bg1"/>
                </a:solidFill>
              </a:rPr>
              <a:t>: </a:t>
            </a:r>
            <a:r>
              <a:rPr lang="cs-CZ" sz="4000" b="1" dirty="0" err="1">
                <a:solidFill>
                  <a:schemeClr val="bg1"/>
                </a:solidFill>
              </a:rPr>
              <a:t>secondo</a:t>
            </a:r>
            <a:r>
              <a:rPr lang="cs-CZ" sz="4000" b="1" dirty="0">
                <a:solidFill>
                  <a:schemeClr val="bg1"/>
                </a:solidFill>
              </a:rPr>
              <a:t> semestre</a:t>
            </a:r>
            <a:r>
              <a:rPr lang="it-IT" sz="4000" b="1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7" name="Zástupný obsah 6">
            <a:extLst>
              <a:ext uri="{FF2B5EF4-FFF2-40B4-BE49-F238E27FC236}">
                <a16:creationId xmlns:a16="http://schemas.microsoft.com/office/drawing/2014/main" id="{A8007BE2-4362-895C-3EF4-37B1D2F8F4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825625"/>
            <a:ext cx="8515774" cy="4351338"/>
          </a:xfrm>
        </p:spPr>
        <p:txBody>
          <a:bodyPr>
            <a:normAutofit/>
          </a:bodyPr>
          <a:lstStyle/>
          <a:p>
            <a:pPr marL="285750" indent="-28575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LINGUA FRANCESE (Cors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sezione pomeridiano-serale)</a:t>
            </a:r>
          </a:p>
          <a:p>
            <a:pPr marL="742950" lvl="1" indent="-28575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Per il Corso di laurea in Economia e gestione aziendale tardo-pomeridiano serale</a:t>
            </a:r>
          </a:p>
          <a:p>
            <a:pPr marL="742950" lvl="1" indent="-28575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Dott.ssa Elisa Verrecchia</a:t>
            </a:r>
          </a:p>
          <a:p>
            <a:pPr marL="742950" lvl="1" indent="-28575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it-IT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36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ore (3 ore/ settimana)</a:t>
            </a:r>
          </a:p>
          <a:p>
            <a:pPr marL="742950" lvl="1" indent="-28575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it-IT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Orario</a:t>
            </a:r>
            <a:endParaRPr lang="cs-CZ" sz="1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42950" lvl="1" indent="-285750">
              <a:lnSpc>
                <a:spcPct val="115000"/>
              </a:lnSpc>
              <a:buFont typeface="Arial" panose="020B0604020202020204" pitchFamily="34" charset="0"/>
              <a:buChar char="•"/>
            </a:pPr>
            <a:endParaRPr lang="cs-CZ" sz="1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42950" lvl="1" indent="-285750">
              <a:lnSpc>
                <a:spcPct val="115000"/>
              </a:lnSpc>
              <a:buFont typeface="Arial" panose="020B0604020202020204" pitchFamily="34" charset="0"/>
              <a:buChar char="•"/>
            </a:pPr>
            <a:endParaRPr lang="cs-CZ" sz="1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15000"/>
              </a:lnSpc>
            </a:pPr>
            <a:endParaRPr lang="cs-CZ" sz="1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15000"/>
              </a:lnSpc>
            </a:pPr>
            <a:r>
              <a:rPr lang="cs-CZ" sz="1800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Corso</a:t>
            </a:r>
            <a:r>
              <a:rPr lang="cs-CZ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cs-CZ" sz="1800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Blackboard</a:t>
            </a:r>
            <a:r>
              <a:rPr lang="cs-CZ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2025-BB0174-26415 </a:t>
            </a:r>
            <a:r>
              <a:rPr lang="it-IT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LINGUA FRANCESE (202</a:t>
            </a:r>
            <a:r>
              <a:rPr lang="cs-CZ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5</a:t>
            </a:r>
            <a:r>
              <a:rPr lang="it-IT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-202</a:t>
            </a:r>
            <a:r>
              <a:rPr lang="cs-CZ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6</a:t>
            </a:r>
            <a:r>
              <a:rPr lang="it-IT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 Economia Corsi pomeridiani-serali (</a:t>
            </a:r>
            <a:r>
              <a:rPr lang="it-IT" sz="1800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Selda</a:t>
            </a:r>
            <a:r>
              <a:rPr lang="it-IT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  <a:endParaRPr lang="cs-CZ" sz="1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9" name="Tabulka 9">
            <a:extLst>
              <a:ext uri="{FF2B5EF4-FFF2-40B4-BE49-F238E27FC236}">
                <a16:creationId xmlns:a16="http://schemas.microsoft.com/office/drawing/2014/main" id="{CEB6A99F-B903-7BBF-D264-DE58A771F9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3593795"/>
              </p:ext>
            </p:extLst>
          </p:nvPr>
        </p:nvGraphicFramePr>
        <p:xfrm>
          <a:off x="1623130" y="3924595"/>
          <a:ext cx="7003636" cy="4626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0909">
                  <a:extLst>
                    <a:ext uri="{9D8B030D-6E8A-4147-A177-3AD203B41FA5}">
                      <a16:colId xmlns:a16="http://schemas.microsoft.com/office/drawing/2014/main" val="1354448119"/>
                    </a:ext>
                  </a:extLst>
                </a:gridCol>
                <a:gridCol w="1750909">
                  <a:extLst>
                    <a:ext uri="{9D8B030D-6E8A-4147-A177-3AD203B41FA5}">
                      <a16:colId xmlns:a16="http://schemas.microsoft.com/office/drawing/2014/main" val="3395248390"/>
                    </a:ext>
                  </a:extLst>
                </a:gridCol>
                <a:gridCol w="1750909">
                  <a:extLst>
                    <a:ext uri="{9D8B030D-6E8A-4147-A177-3AD203B41FA5}">
                      <a16:colId xmlns:a16="http://schemas.microsoft.com/office/drawing/2014/main" val="2286765424"/>
                    </a:ext>
                  </a:extLst>
                </a:gridCol>
                <a:gridCol w="1750909">
                  <a:extLst>
                    <a:ext uri="{9D8B030D-6E8A-4147-A177-3AD203B41FA5}">
                      <a16:colId xmlns:a16="http://schemas.microsoft.com/office/drawing/2014/main" val="3661819369"/>
                    </a:ext>
                  </a:extLst>
                </a:gridCol>
              </a:tblGrid>
              <a:tr h="462677">
                <a:tc>
                  <a:txBody>
                    <a:bodyPr/>
                    <a:lstStyle/>
                    <a:p>
                      <a:r>
                        <a:rPr lang="cs-CZ" sz="1400" dirty="0" err="1"/>
                        <a:t>Sabato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b="0" dirty="0">
                          <a:solidFill>
                            <a:schemeClr val="tx1"/>
                          </a:solidFill>
                        </a:rPr>
                        <a:t>11:00 - 13:25</a:t>
                      </a:r>
                      <a:endParaRPr lang="fr-FR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b="0" dirty="0">
                          <a:solidFill>
                            <a:schemeClr val="tx1"/>
                          </a:solidFill>
                        </a:rPr>
                        <a:t>Largo Gemelli, 1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b="0" dirty="0">
                          <a:solidFill>
                            <a:schemeClr val="tx1"/>
                          </a:solidFill>
                        </a:rPr>
                        <a:t>G.113 Meda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03428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21020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0670BDA-9001-55F6-6894-B8641E64B7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nadpis 2">
            <a:extLst>
              <a:ext uri="{FF2B5EF4-FFF2-40B4-BE49-F238E27FC236}">
                <a16:creationId xmlns:a16="http://schemas.microsoft.com/office/drawing/2014/main" id="{EDDBCB61-B105-EA56-9FC3-A8DD8F0652C5}"/>
              </a:ext>
            </a:extLst>
          </p:cNvPr>
          <p:cNvSpPr txBox="1">
            <a:spLocks/>
          </p:cNvSpPr>
          <p:nvPr/>
        </p:nvSpPr>
        <p:spPr>
          <a:xfrm>
            <a:off x="1623130" y="3569686"/>
            <a:ext cx="8805167" cy="7257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cs-CZ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C55B998E-F482-FE77-C0DE-938D17C53FE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8764" y="0"/>
            <a:ext cx="2609850" cy="1133475"/>
          </a:xfrm>
          <a:prstGeom prst="rect">
            <a:avLst/>
          </a:prstGeom>
        </p:spPr>
      </p:pic>
      <p:sp>
        <p:nvSpPr>
          <p:cNvPr id="2" name="Zástupný obsah 2">
            <a:extLst>
              <a:ext uri="{FF2B5EF4-FFF2-40B4-BE49-F238E27FC236}">
                <a16:creationId xmlns:a16="http://schemas.microsoft.com/office/drawing/2014/main" id="{E5BDA36F-6082-9F1C-2FD9-D4346518822D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/>
          </a:p>
        </p:txBody>
      </p:sp>
      <p:sp>
        <p:nvSpPr>
          <p:cNvPr id="3" name="Nadpis 1">
            <a:extLst>
              <a:ext uri="{FF2B5EF4-FFF2-40B4-BE49-F238E27FC236}">
                <a16:creationId xmlns:a16="http://schemas.microsoft.com/office/drawing/2014/main" id="{B5F50854-3E30-11D5-AD99-D42C8938BBC1}"/>
              </a:ext>
            </a:extLst>
          </p:cNvPr>
          <p:cNvSpPr txBox="1">
            <a:spLocks/>
          </p:cNvSpPr>
          <p:nvPr/>
        </p:nvSpPr>
        <p:spPr>
          <a:xfrm>
            <a:off x="4364181" y="131125"/>
            <a:ext cx="7061201" cy="82246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cs-CZ" sz="4000" dirty="0" err="1">
                <a:solidFill>
                  <a:srgbClr val="FFFFFF"/>
                </a:solidFill>
              </a:rPr>
              <a:t>Corso</a:t>
            </a:r>
            <a:r>
              <a:rPr lang="cs-CZ" sz="4000" dirty="0">
                <a:solidFill>
                  <a:srgbClr val="FFFFFF"/>
                </a:solidFill>
              </a:rPr>
              <a:t> di Lingua </a:t>
            </a:r>
            <a:r>
              <a:rPr lang="cs-CZ" sz="4000" dirty="0" err="1">
                <a:solidFill>
                  <a:srgbClr val="FFFFFF"/>
                </a:solidFill>
              </a:rPr>
              <a:t>francese</a:t>
            </a:r>
            <a:r>
              <a:rPr lang="cs-CZ" sz="4000" dirty="0">
                <a:solidFill>
                  <a:srgbClr val="FFFFFF"/>
                </a:solidFill>
              </a:rPr>
              <a:t> </a:t>
            </a:r>
            <a:r>
              <a:rPr lang="it-IT" sz="4000" dirty="0">
                <a:solidFill>
                  <a:srgbClr val="FEFFFF"/>
                </a:solidFill>
              </a:rPr>
              <a:t>(</a:t>
            </a:r>
            <a:r>
              <a:rPr lang="it-IT" sz="4000" dirty="0" err="1">
                <a:solidFill>
                  <a:srgbClr val="FEFFFF"/>
                </a:solidFill>
              </a:rPr>
              <a:t>SeLdA</a:t>
            </a:r>
            <a:r>
              <a:rPr lang="it-IT" sz="4000" dirty="0">
                <a:solidFill>
                  <a:srgbClr val="FEFFFF"/>
                </a:solidFill>
              </a:rPr>
              <a:t>)</a:t>
            </a:r>
            <a:r>
              <a:rPr lang="cs-CZ" sz="4000" dirty="0">
                <a:solidFill>
                  <a:srgbClr val="FEFFFF"/>
                </a:solidFill>
              </a:rPr>
              <a:t> ONLINE</a:t>
            </a:r>
            <a:r>
              <a:rPr lang="it-IT" sz="4000" dirty="0">
                <a:solidFill>
                  <a:srgbClr val="FEFFFF"/>
                </a:solidFill>
              </a:rPr>
              <a:t> </a:t>
            </a:r>
            <a:endParaRPr lang="cs-CZ" sz="4000" dirty="0">
              <a:solidFill>
                <a:srgbClr val="FEFFFF"/>
              </a:solidFill>
            </a:endParaRPr>
          </a:p>
          <a:p>
            <a:pPr algn="r"/>
            <a:r>
              <a:rPr lang="cs-CZ" sz="4000" b="1" dirty="0">
                <a:solidFill>
                  <a:schemeClr val="bg1"/>
                </a:solidFill>
              </a:rPr>
              <a:t>in lingua </a:t>
            </a:r>
            <a:r>
              <a:rPr lang="cs-CZ" sz="4000" b="1" dirty="0" err="1">
                <a:solidFill>
                  <a:schemeClr val="bg1"/>
                </a:solidFill>
              </a:rPr>
              <a:t>italiana</a:t>
            </a:r>
            <a:r>
              <a:rPr lang="cs-CZ" sz="4000" b="1" dirty="0">
                <a:solidFill>
                  <a:schemeClr val="bg1"/>
                </a:solidFill>
              </a:rPr>
              <a:t>: </a:t>
            </a:r>
            <a:r>
              <a:rPr lang="cs-CZ" sz="4000" b="1" dirty="0" err="1">
                <a:solidFill>
                  <a:schemeClr val="bg1"/>
                </a:solidFill>
              </a:rPr>
              <a:t>annuale</a:t>
            </a:r>
            <a:endParaRPr lang="it-IT" sz="4000" b="1" dirty="0">
              <a:solidFill>
                <a:schemeClr val="bg1"/>
              </a:solidFill>
            </a:endParaRPr>
          </a:p>
        </p:txBody>
      </p:sp>
      <p:sp>
        <p:nvSpPr>
          <p:cNvPr id="7" name="Zástupný obsah 6">
            <a:extLst>
              <a:ext uri="{FF2B5EF4-FFF2-40B4-BE49-F238E27FC236}">
                <a16:creationId xmlns:a16="http://schemas.microsoft.com/office/drawing/2014/main" id="{DDD8FEA7-2F0F-2D5A-A06C-4EEAD66A74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713720" cy="4351338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</a:pPr>
            <a:r>
              <a:rPr lang="fr-FR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LINGUA FRANCESE</a:t>
            </a:r>
            <a:r>
              <a:rPr lang="cs-CZ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fr-FR" sz="20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Livello</a:t>
            </a:r>
            <a:r>
              <a:rPr lang="fr-FR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20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principianti</a:t>
            </a:r>
            <a:r>
              <a:rPr lang="fr-FR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  <a:r>
              <a:rPr lang="cs-CZ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ONLINE</a:t>
            </a:r>
            <a:endParaRPr lang="fr-FR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15000"/>
              </a:lnSpc>
            </a:pPr>
            <a:r>
              <a:rPr lang="fr-FR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Dott.ssa</a:t>
            </a:r>
            <a:r>
              <a:rPr lang="fr-F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cs-CZ" sz="2000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Magalie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cs-CZ" sz="2000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Courrier</a:t>
            </a:r>
            <a:endParaRPr lang="fr-FR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15000"/>
              </a:lnSpc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</a:t>
            </a:r>
            <a:r>
              <a:rPr lang="fr-F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0 ore 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online </a:t>
            </a:r>
            <a:r>
              <a:rPr lang="cs-CZ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2</a:t>
            </a:r>
            <a:r>
              <a:rPr lang="fr-F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ore/ </a:t>
            </a:r>
            <a:r>
              <a:rPr lang="fr-FR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settimana</a:t>
            </a:r>
            <a:r>
              <a:rPr lang="cs-CZ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</a:t>
            </a:r>
            <a:r>
              <a:rPr lang="cs-CZ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annuale</a:t>
            </a:r>
            <a:r>
              <a:rPr lang="cs-CZ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):</a:t>
            </a:r>
          </a:p>
          <a:p>
            <a:pPr lvl="1">
              <a:lnSpc>
                <a:spcPct val="115000"/>
              </a:lnSpc>
            </a:pPr>
            <a:r>
              <a:rPr lang="cs-CZ" sz="2000" b="1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Lunedì</a:t>
            </a:r>
            <a:r>
              <a:rPr lang="cs-CZ" sz="20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: 17: 30 – 19:30 (20:30) </a:t>
            </a:r>
            <a:endParaRPr lang="cs-CZ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15000"/>
              </a:lnSpc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20 </a:t>
            </a:r>
            <a:r>
              <a:rPr lang="cs-CZ" sz="2000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ore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cs-CZ" sz="2000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asincrone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r>
              <a:rPr lang="cs-CZ" sz="2000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videolezioni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 </a:t>
            </a:r>
            <a:r>
              <a:rPr lang="cs-CZ" sz="2000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disposizione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cs-CZ" sz="2000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degli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studenti</a:t>
            </a:r>
          </a:p>
          <a:p>
            <a:pPr lvl="1">
              <a:lnSpc>
                <a:spcPct val="115000"/>
              </a:lnSpc>
            </a:pPr>
            <a:endParaRPr lang="cs-CZ" sz="2000" dirty="0"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cs-CZ" sz="2000" dirty="0" err="1"/>
              <a:t>Corso</a:t>
            </a:r>
            <a:r>
              <a:rPr lang="cs-CZ" sz="2000" dirty="0"/>
              <a:t> </a:t>
            </a:r>
            <a:r>
              <a:rPr lang="cs-CZ" sz="2000" dirty="0" err="1"/>
              <a:t>Blackboard</a:t>
            </a:r>
            <a:r>
              <a:rPr lang="cs-CZ" sz="2000" dirty="0"/>
              <a:t>: 2025-AB0174-85203 </a:t>
            </a:r>
            <a:r>
              <a:rPr lang="it-IT" sz="2000" dirty="0"/>
              <a:t>LINGUA FRANCESE (2025-2026) (Corso principianti ONLINE - annuale)</a:t>
            </a:r>
            <a:r>
              <a:rPr lang="cs-CZ" sz="2000" dirty="0"/>
              <a:t> </a:t>
            </a:r>
            <a:r>
              <a:rPr lang="it-IT" sz="2000" dirty="0"/>
              <a:t>(</a:t>
            </a:r>
            <a:r>
              <a:rPr lang="it-IT" sz="2000" dirty="0" err="1"/>
              <a:t>Selda</a:t>
            </a:r>
            <a:r>
              <a:rPr lang="it-IT" sz="2000" dirty="0"/>
              <a:t>)</a:t>
            </a:r>
            <a:endParaRPr lang="fr-FR" sz="16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sz="1800" dirty="0"/>
          </a:p>
        </p:txBody>
      </p:sp>
    </p:spTree>
    <p:extLst>
      <p:ext uri="{BB962C8B-B14F-4D97-AF65-F5344CB8AC3E}">
        <p14:creationId xmlns:p14="http://schemas.microsoft.com/office/powerpoint/2010/main" val="240200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nadpis 2">
            <a:extLst>
              <a:ext uri="{FF2B5EF4-FFF2-40B4-BE49-F238E27FC236}">
                <a16:creationId xmlns:a16="http://schemas.microsoft.com/office/drawing/2014/main" id="{2C21689E-18BA-47B9-9E0F-D166EADA349A}"/>
              </a:ext>
            </a:extLst>
          </p:cNvPr>
          <p:cNvSpPr txBox="1">
            <a:spLocks/>
          </p:cNvSpPr>
          <p:nvPr/>
        </p:nvSpPr>
        <p:spPr>
          <a:xfrm>
            <a:off x="1623130" y="3569686"/>
            <a:ext cx="8805167" cy="7257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cs-CZ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F7D2D3C6-DB93-1A3F-A765-B53DEDE7AB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8764" y="0"/>
            <a:ext cx="2609850" cy="1133475"/>
          </a:xfrm>
          <a:prstGeom prst="rect">
            <a:avLst/>
          </a:prstGeom>
        </p:spPr>
      </p:pic>
      <p:sp>
        <p:nvSpPr>
          <p:cNvPr id="2" name="Zástupný obsah 2">
            <a:extLst>
              <a:ext uri="{FF2B5EF4-FFF2-40B4-BE49-F238E27FC236}">
                <a16:creationId xmlns:a16="http://schemas.microsoft.com/office/drawing/2014/main" id="{80640E70-3C39-9B9F-851F-D1AFAFDD5F81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/>
          </a:p>
        </p:txBody>
      </p:sp>
      <p:sp>
        <p:nvSpPr>
          <p:cNvPr id="3" name="Nadpis 1">
            <a:extLst>
              <a:ext uri="{FF2B5EF4-FFF2-40B4-BE49-F238E27FC236}">
                <a16:creationId xmlns:a16="http://schemas.microsoft.com/office/drawing/2014/main" id="{F1796465-87B0-8321-1F21-4B171B0A6EAE}"/>
              </a:ext>
            </a:extLst>
          </p:cNvPr>
          <p:cNvSpPr txBox="1">
            <a:spLocks/>
          </p:cNvSpPr>
          <p:nvPr/>
        </p:nvSpPr>
        <p:spPr>
          <a:xfrm>
            <a:off x="3205019" y="-55903"/>
            <a:ext cx="8793019" cy="82246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cs-CZ" sz="3200" dirty="0" err="1">
                <a:solidFill>
                  <a:srgbClr val="FFFFFF"/>
                </a:solidFill>
              </a:rPr>
              <a:t>French</a:t>
            </a:r>
            <a:r>
              <a:rPr lang="cs-CZ" sz="3200" dirty="0">
                <a:solidFill>
                  <a:srgbClr val="FFFFFF"/>
                </a:solidFill>
              </a:rPr>
              <a:t> </a:t>
            </a:r>
            <a:r>
              <a:rPr lang="cs-CZ" sz="3200" dirty="0" err="1">
                <a:solidFill>
                  <a:srgbClr val="FFFFFF"/>
                </a:solidFill>
              </a:rPr>
              <a:t>language</a:t>
            </a:r>
            <a:r>
              <a:rPr lang="cs-CZ" sz="3200" dirty="0">
                <a:solidFill>
                  <a:srgbClr val="FFFFFF"/>
                </a:solidFill>
              </a:rPr>
              <a:t> </a:t>
            </a:r>
            <a:r>
              <a:rPr lang="it-IT" sz="3200" dirty="0">
                <a:solidFill>
                  <a:srgbClr val="FEFFFF"/>
                </a:solidFill>
              </a:rPr>
              <a:t>(</a:t>
            </a:r>
            <a:r>
              <a:rPr lang="it-IT" sz="3200" dirty="0" err="1">
                <a:solidFill>
                  <a:srgbClr val="FEFFFF"/>
                </a:solidFill>
              </a:rPr>
              <a:t>SeLdA</a:t>
            </a:r>
            <a:r>
              <a:rPr lang="it-IT" sz="3200" dirty="0">
                <a:solidFill>
                  <a:srgbClr val="FEFFFF"/>
                </a:solidFill>
              </a:rPr>
              <a:t>)</a:t>
            </a:r>
            <a:r>
              <a:rPr lang="cs-CZ" sz="3200" dirty="0">
                <a:solidFill>
                  <a:srgbClr val="FEFFFF"/>
                </a:solidFill>
              </a:rPr>
              <a:t>: </a:t>
            </a:r>
            <a:r>
              <a:rPr lang="cs-CZ" sz="3200" dirty="0" err="1">
                <a:solidFill>
                  <a:srgbClr val="FEFFFF"/>
                </a:solidFill>
              </a:rPr>
              <a:t>course</a:t>
            </a:r>
            <a:r>
              <a:rPr lang="cs-CZ" sz="3200" dirty="0">
                <a:solidFill>
                  <a:srgbClr val="FEFFFF"/>
                </a:solidFill>
              </a:rPr>
              <a:t> </a:t>
            </a:r>
            <a:r>
              <a:rPr lang="cs-CZ" sz="3200" dirty="0" err="1">
                <a:solidFill>
                  <a:srgbClr val="FEFFFF"/>
                </a:solidFill>
              </a:rPr>
              <a:t>taught</a:t>
            </a:r>
            <a:r>
              <a:rPr lang="cs-CZ" sz="3200" dirty="0">
                <a:solidFill>
                  <a:srgbClr val="FEFFFF"/>
                </a:solidFill>
              </a:rPr>
              <a:t> in </a:t>
            </a:r>
            <a:r>
              <a:rPr lang="cs-CZ" sz="3200" dirty="0" err="1">
                <a:solidFill>
                  <a:srgbClr val="FEFFFF"/>
                </a:solidFill>
              </a:rPr>
              <a:t>English</a:t>
            </a:r>
            <a:r>
              <a:rPr lang="it-IT" sz="3200" dirty="0">
                <a:solidFill>
                  <a:srgbClr val="FEFFFF"/>
                </a:solidFill>
              </a:rPr>
              <a:t> </a:t>
            </a:r>
            <a:endParaRPr lang="cs-CZ" sz="3200" dirty="0">
              <a:solidFill>
                <a:srgbClr val="FEFFFF"/>
              </a:solidFill>
            </a:endParaRPr>
          </a:p>
        </p:txBody>
      </p:sp>
      <p:sp>
        <p:nvSpPr>
          <p:cNvPr id="7" name="Zástupný obsah 6">
            <a:extLst>
              <a:ext uri="{FF2B5EF4-FFF2-40B4-BE49-F238E27FC236}">
                <a16:creationId xmlns:a16="http://schemas.microsoft.com/office/drawing/2014/main" id="{A8007BE2-4362-895C-3EF4-37B1D2F8F4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24426" y="1278691"/>
            <a:ext cx="8805167" cy="5050989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</a:pPr>
            <a:r>
              <a:rPr lang="en-GB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FRENCH LANGUAGE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15000"/>
              </a:lnSpc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For</a:t>
            </a:r>
            <a:r>
              <a:rPr lang="en-GB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International Relations and Global </a:t>
            </a:r>
            <a:r>
              <a:rPr lang="en-GB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ffairs (IRGA), Communication management (COMMA), Finance, </a:t>
            </a:r>
            <a:r>
              <a:rPr lang="it-IT" sz="1800" dirty="0" err="1">
                <a:cs typeface="Arial" panose="020B0604020202020204" pitchFamily="34" charset="0"/>
              </a:rPr>
              <a:t>Undergraduate</a:t>
            </a:r>
            <a:r>
              <a:rPr lang="it-IT" sz="1800" dirty="0">
                <a:cs typeface="Arial" panose="020B0604020202020204" pitchFamily="34" charset="0"/>
              </a:rPr>
              <a:t> </a:t>
            </a:r>
            <a:r>
              <a:rPr lang="it-IT" sz="1800" dirty="0" err="1">
                <a:cs typeface="Arial" panose="020B0604020202020204" pitchFamily="34" charset="0"/>
              </a:rPr>
              <a:t>program</a:t>
            </a:r>
            <a:r>
              <a:rPr lang="it-IT" sz="1800" dirty="0">
                <a:cs typeface="Arial" panose="020B0604020202020204" pitchFamily="34" charset="0"/>
              </a:rPr>
              <a:t> in 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Psychology</a:t>
            </a:r>
          </a:p>
          <a:p>
            <a:pPr lvl="1">
              <a:lnSpc>
                <a:spcPct val="115000"/>
              </a:lnSpc>
            </a:pPr>
            <a:r>
              <a:rPr lang="en-GB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Ms.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Elisa </a:t>
            </a:r>
            <a:r>
              <a:rPr lang="en-GB" sz="1800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Verrecchia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15000"/>
              </a:lnSpc>
            </a:pPr>
            <a:r>
              <a:rPr lang="en-GB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 semester :</a:t>
            </a:r>
            <a:r>
              <a:rPr lang="cs-CZ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2</a:t>
            </a:r>
            <a:r>
              <a:rPr lang="en-GB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0 hours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hours/ week)</a:t>
            </a:r>
            <a:endParaRPr lang="en-GB" sz="1800" dirty="0">
              <a:effectLst/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/>
            <a:endParaRPr lang="en-GB" sz="1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/>
            <a:endParaRPr lang="cs-CZ" sz="1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/>
            <a:r>
              <a:rPr lang="en-GB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II semester : 40 hours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(4 hours/ week)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/>
            <a:endParaRPr lang="cs-CZ" sz="1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/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/>
            <a:endParaRPr lang="cs-CZ" sz="1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/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/>
            <a:r>
              <a:rPr lang="cs-CZ" sz="1800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Corso</a:t>
            </a:r>
            <a:r>
              <a:rPr lang="cs-CZ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cs-CZ" sz="1800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Blackboard</a:t>
            </a:r>
            <a:r>
              <a:rPr lang="cs-CZ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</a:p>
          <a:p>
            <a:pPr lvl="2"/>
            <a:r>
              <a:rPr lang="fr-FR" sz="1800" dirty="0"/>
              <a:t>2025-KFG924-26415</a:t>
            </a:r>
            <a:r>
              <a:rPr lang="cs-CZ" sz="1800" dirty="0"/>
              <a:t> </a:t>
            </a:r>
            <a:r>
              <a:rPr lang="en-US" sz="1800" dirty="0"/>
              <a:t>FRENCH LANGUAGE (2025-2026) (Selda) For </a:t>
            </a:r>
            <a:r>
              <a:rPr lang="en-US" sz="1800" dirty="0" err="1"/>
              <a:t>Irga</a:t>
            </a:r>
            <a:r>
              <a:rPr lang="en-US" sz="1800" dirty="0"/>
              <a:t>, Comma, Finance, Psychology (All Levels)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GB" sz="1800" dirty="0">
              <a:highlight>
                <a:srgbClr val="FFFF00"/>
              </a:highlight>
            </a:endParaRPr>
          </a:p>
          <a:p>
            <a:endParaRPr lang="en-GB" sz="1800" dirty="0">
              <a:highlight>
                <a:srgbClr val="FFFF00"/>
              </a:highlight>
            </a:endParaRPr>
          </a:p>
          <a:p>
            <a:endParaRPr lang="en-GB" sz="1800" dirty="0">
              <a:highlight>
                <a:srgbClr val="FFFF00"/>
              </a:highlight>
            </a:endParaRPr>
          </a:p>
        </p:txBody>
      </p:sp>
      <p:graphicFrame>
        <p:nvGraphicFramePr>
          <p:cNvPr id="20" name="Tabulka 19">
            <a:extLst>
              <a:ext uri="{FF2B5EF4-FFF2-40B4-BE49-F238E27FC236}">
                <a16:creationId xmlns:a16="http://schemas.microsoft.com/office/drawing/2014/main" id="{20AFF4F7-313F-609D-D9E5-7DDA9EBA87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8672824"/>
              </p:ext>
            </p:extLst>
          </p:nvPr>
        </p:nvGraphicFramePr>
        <p:xfrm>
          <a:off x="1482517" y="3155504"/>
          <a:ext cx="5095488" cy="5213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73872">
                  <a:extLst>
                    <a:ext uri="{9D8B030D-6E8A-4147-A177-3AD203B41FA5}">
                      <a16:colId xmlns:a16="http://schemas.microsoft.com/office/drawing/2014/main" val="2635519961"/>
                    </a:ext>
                  </a:extLst>
                </a:gridCol>
                <a:gridCol w="1273872">
                  <a:extLst>
                    <a:ext uri="{9D8B030D-6E8A-4147-A177-3AD203B41FA5}">
                      <a16:colId xmlns:a16="http://schemas.microsoft.com/office/drawing/2014/main" val="3003497933"/>
                    </a:ext>
                  </a:extLst>
                </a:gridCol>
                <a:gridCol w="1273872">
                  <a:extLst>
                    <a:ext uri="{9D8B030D-6E8A-4147-A177-3AD203B41FA5}">
                      <a16:colId xmlns:a16="http://schemas.microsoft.com/office/drawing/2014/main" val="1890544602"/>
                    </a:ext>
                  </a:extLst>
                </a:gridCol>
                <a:gridCol w="1273872">
                  <a:extLst>
                    <a:ext uri="{9D8B030D-6E8A-4147-A177-3AD203B41FA5}">
                      <a16:colId xmlns:a16="http://schemas.microsoft.com/office/drawing/2014/main" val="1508497190"/>
                    </a:ext>
                  </a:extLst>
                </a:gridCol>
              </a:tblGrid>
              <a:tr h="5213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cs-CZ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Thursday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cs-CZ" sz="13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16:30 - 18:30 </a:t>
                      </a:r>
                      <a:endParaRPr lang="fr-FR" sz="13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</a:rPr>
                        <a:t>Via </a:t>
                      </a:r>
                      <a:r>
                        <a:rPr lang="fr-FR" sz="1300" b="0" dirty="0" err="1">
                          <a:solidFill>
                            <a:schemeClr val="tx1"/>
                          </a:solidFill>
                          <a:effectLst/>
                        </a:rPr>
                        <a:t>Morozzo</a:t>
                      </a: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fr-FR" sz="1300" b="0" dirty="0" err="1">
                          <a:solidFill>
                            <a:schemeClr val="tx1"/>
                          </a:solidFill>
                          <a:effectLst/>
                        </a:rPr>
                        <a:t>della</a:t>
                      </a: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</a:rPr>
                        <a:t> Rocca, 2/A</a:t>
                      </a:r>
                      <a:endParaRPr lang="fr-FR" sz="13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MR.413/A</a:t>
                      </a: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0340960"/>
                  </a:ext>
                </a:extLst>
              </a:tr>
            </a:tbl>
          </a:graphicData>
        </a:graphic>
      </p:graphicFrame>
      <p:graphicFrame>
        <p:nvGraphicFramePr>
          <p:cNvPr id="8" name="Tabulka 7">
            <a:extLst>
              <a:ext uri="{FF2B5EF4-FFF2-40B4-BE49-F238E27FC236}">
                <a16:creationId xmlns:a16="http://schemas.microsoft.com/office/drawing/2014/main" id="{12DEA262-C91A-15B2-477C-4BD84D4C5C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1172199"/>
              </p:ext>
            </p:extLst>
          </p:nvPr>
        </p:nvGraphicFramePr>
        <p:xfrm>
          <a:off x="1482517" y="4193576"/>
          <a:ext cx="5095488" cy="91859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86792">
                  <a:extLst>
                    <a:ext uri="{9D8B030D-6E8A-4147-A177-3AD203B41FA5}">
                      <a16:colId xmlns:a16="http://schemas.microsoft.com/office/drawing/2014/main" val="2649500093"/>
                    </a:ext>
                  </a:extLst>
                </a:gridCol>
                <a:gridCol w="1360952">
                  <a:extLst>
                    <a:ext uri="{9D8B030D-6E8A-4147-A177-3AD203B41FA5}">
                      <a16:colId xmlns:a16="http://schemas.microsoft.com/office/drawing/2014/main" val="3899276641"/>
                    </a:ext>
                  </a:extLst>
                </a:gridCol>
                <a:gridCol w="1273872">
                  <a:extLst>
                    <a:ext uri="{9D8B030D-6E8A-4147-A177-3AD203B41FA5}">
                      <a16:colId xmlns:a16="http://schemas.microsoft.com/office/drawing/2014/main" val="532260711"/>
                    </a:ext>
                  </a:extLst>
                </a:gridCol>
                <a:gridCol w="1273872">
                  <a:extLst>
                    <a:ext uri="{9D8B030D-6E8A-4147-A177-3AD203B41FA5}">
                      <a16:colId xmlns:a16="http://schemas.microsoft.com/office/drawing/2014/main" val="2430005442"/>
                    </a:ext>
                  </a:extLst>
                </a:gridCol>
              </a:tblGrid>
              <a:tr h="4112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cs-CZ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Thursday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</a:pP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cs-CZ" sz="1300" b="0" dirty="0">
                          <a:solidFill>
                            <a:schemeClr val="tx1"/>
                          </a:solidFill>
                          <a:effectLst/>
                        </a:rPr>
                        <a:t>16:30 - 18:30</a:t>
                      </a:r>
                      <a:endParaRPr lang="fr-FR" sz="13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</a:rPr>
                        <a:t>Via </a:t>
                      </a:r>
                      <a:r>
                        <a:rPr lang="fr-FR" sz="1300" b="0" dirty="0" err="1">
                          <a:solidFill>
                            <a:schemeClr val="tx1"/>
                          </a:solidFill>
                          <a:effectLst/>
                        </a:rPr>
                        <a:t>Morozzo</a:t>
                      </a: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fr-FR" sz="1300" b="0" dirty="0" err="1">
                          <a:solidFill>
                            <a:schemeClr val="tx1"/>
                          </a:solidFill>
                          <a:effectLst/>
                        </a:rPr>
                        <a:t>della</a:t>
                      </a: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</a:rPr>
                        <a:t> Rocca, 2/A</a:t>
                      </a:r>
                      <a:endParaRPr lang="fr-FR" sz="13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MR.413/A</a:t>
                      </a: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841668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cs-CZ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Friday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cs-CZ" sz="1300" dirty="0">
                          <a:effectLst/>
                        </a:rPr>
                        <a:t>16</a:t>
                      </a:r>
                      <a:r>
                        <a:rPr lang="fr-FR" sz="1300" dirty="0">
                          <a:effectLst/>
                        </a:rPr>
                        <a:t>:30 - 1</a:t>
                      </a:r>
                      <a:r>
                        <a:rPr lang="cs-CZ" sz="1300" dirty="0">
                          <a:effectLst/>
                        </a:rPr>
                        <a:t>8</a:t>
                      </a:r>
                      <a:r>
                        <a:rPr lang="fr-FR" sz="1300" dirty="0">
                          <a:effectLst/>
                        </a:rPr>
                        <a:t>:30</a:t>
                      </a:r>
                      <a:endParaRPr lang="fr-FR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300" dirty="0">
                          <a:effectLst/>
                        </a:rPr>
                        <a:t>Via </a:t>
                      </a:r>
                      <a:r>
                        <a:rPr lang="fr-FR" sz="1300" dirty="0" err="1">
                          <a:effectLst/>
                        </a:rPr>
                        <a:t>Morozzo</a:t>
                      </a:r>
                      <a:r>
                        <a:rPr lang="fr-FR" sz="1300" dirty="0">
                          <a:effectLst/>
                        </a:rPr>
                        <a:t> </a:t>
                      </a:r>
                      <a:r>
                        <a:rPr lang="fr-FR" sz="1300" dirty="0" err="1">
                          <a:effectLst/>
                        </a:rPr>
                        <a:t>della</a:t>
                      </a:r>
                      <a:r>
                        <a:rPr lang="fr-FR" sz="1300" dirty="0">
                          <a:effectLst/>
                        </a:rPr>
                        <a:t> Rocca, 2/A</a:t>
                      </a:r>
                      <a:endParaRPr lang="fr-FR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400" dirty="0"/>
                        <a:t>MR.111/B</a:t>
                      </a:r>
                      <a:r>
                        <a:rPr lang="cs-CZ" sz="1400" dirty="0"/>
                        <a:t> </a:t>
                      </a:r>
                      <a:endParaRPr lang="fr-FR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89223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9771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>
            <a:extLst>
              <a:ext uri="{FF2B5EF4-FFF2-40B4-BE49-F238E27FC236}">
                <a16:creationId xmlns:a16="http://schemas.microsoft.com/office/drawing/2014/main" id="{F7D2D3C6-DB93-1A3F-A765-B53DEDE7AB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8764" y="0"/>
            <a:ext cx="2609850" cy="1133475"/>
          </a:xfrm>
          <a:prstGeom prst="rect">
            <a:avLst/>
          </a:prstGeom>
        </p:spPr>
      </p:pic>
      <p:sp>
        <p:nvSpPr>
          <p:cNvPr id="2" name="Zástupný obsah 2">
            <a:extLst>
              <a:ext uri="{FF2B5EF4-FFF2-40B4-BE49-F238E27FC236}">
                <a16:creationId xmlns:a16="http://schemas.microsoft.com/office/drawing/2014/main" id="{80640E70-3C39-9B9F-851F-D1AFAFDD5F81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cs-CZ" altLang="it-IT" noProof="1"/>
              <a:t>Inizio corsi nel primo semestre : 29 settembre 2025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cs-CZ" altLang="it-IT" noProof="1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cs-CZ" altLang="it-IT" noProof="1"/>
              <a:t>Programmi e orari : </a:t>
            </a:r>
            <a:r>
              <a:rPr lang="cs-CZ" altLang="it-IT" noProof="1">
                <a:hlinkClick r:id="rId4"/>
              </a:rPr>
              <a:t>https://milano.unicatt.it/polo-studenti-e-didattica-programmi-dei-corsi-orari-delle-lezioni</a:t>
            </a:r>
            <a:r>
              <a:rPr lang="cs-CZ" altLang="it-IT" noProof="1"/>
              <a:t> 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cs-CZ" altLang="it-IT" noProof="1"/>
              <a:t>Selezionare tipologia del corso : SELDA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cs-CZ" altLang="it-IT" noProof="1"/>
              <a:t>Cerca in corsi, docenti e insegnamenti: inserire il cognome del formatore</a:t>
            </a:r>
          </a:p>
          <a:p>
            <a:pPr lvl="1" algn="l"/>
            <a:r>
              <a:rPr lang="cs-CZ" altLang="it-IT" noProof="1"/>
              <a:t>-&gt; Courrier/ Durand/ Guasco/ Orione/ Verrecchia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cs-CZ" sz="2400" noProof="1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cs-CZ" sz="2400" noProof="1"/>
              <a:t>Svolgimento dei corsi in presenza</a:t>
            </a:r>
          </a:p>
          <a:p>
            <a:endParaRPr lang="fr-FR" dirty="0"/>
          </a:p>
        </p:txBody>
      </p:sp>
      <p:sp>
        <p:nvSpPr>
          <p:cNvPr id="3" name="Nadpis 1">
            <a:extLst>
              <a:ext uri="{FF2B5EF4-FFF2-40B4-BE49-F238E27FC236}">
                <a16:creationId xmlns:a16="http://schemas.microsoft.com/office/drawing/2014/main" id="{F1796465-87B0-8321-1F21-4B171B0A6EAE}"/>
              </a:ext>
            </a:extLst>
          </p:cNvPr>
          <p:cNvSpPr txBox="1">
            <a:spLocks/>
          </p:cNvSpPr>
          <p:nvPr/>
        </p:nvSpPr>
        <p:spPr>
          <a:xfrm>
            <a:off x="4364181" y="131125"/>
            <a:ext cx="7061201" cy="82246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cs-CZ" sz="4000" dirty="0" err="1">
                <a:solidFill>
                  <a:srgbClr val="FFFFFF"/>
                </a:solidFill>
              </a:rPr>
              <a:t>Corsi</a:t>
            </a:r>
            <a:r>
              <a:rPr lang="cs-CZ" sz="4000" dirty="0">
                <a:solidFill>
                  <a:srgbClr val="FFFFFF"/>
                </a:solidFill>
              </a:rPr>
              <a:t> di Lingua </a:t>
            </a:r>
            <a:r>
              <a:rPr lang="cs-CZ" sz="4000" dirty="0" err="1">
                <a:solidFill>
                  <a:srgbClr val="FFFFFF"/>
                </a:solidFill>
              </a:rPr>
              <a:t>francese</a:t>
            </a:r>
            <a:r>
              <a:rPr lang="cs-CZ" sz="4000" dirty="0">
                <a:solidFill>
                  <a:srgbClr val="FFFFFF"/>
                </a:solidFill>
              </a:rPr>
              <a:t> </a:t>
            </a:r>
            <a:r>
              <a:rPr lang="it-IT" sz="4000" dirty="0">
                <a:solidFill>
                  <a:srgbClr val="FEFFFF"/>
                </a:solidFill>
              </a:rPr>
              <a:t>(</a:t>
            </a:r>
            <a:r>
              <a:rPr lang="it-IT" sz="4000" dirty="0" err="1">
                <a:solidFill>
                  <a:srgbClr val="FEFFFF"/>
                </a:solidFill>
              </a:rPr>
              <a:t>SeLdA</a:t>
            </a:r>
            <a:r>
              <a:rPr lang="it-IT" sz="4000" dirty="0">
                <a:solidFill>
                  <a:srgbClr val="FEFFFF"/>
                </a:solidFill>
              </a:rPr>
              <a:t>) </a:t>
            </a:r>
            <a:endParaRPr lang="cs-CZ" sz="4000" dirty="0">
              <a:solidFill>
                <a:srgbClr val="FE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46214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>
            <a:extLst>
              <a:ext uri="{FF2B5EF4-FFF2-40B4-BE49-F238E27FC236}">
                <a16:creationId xmlns:a16="http://schemas.microsoft.com/office/drawing/2014/main" id="{F7D2D3C6-DB93-1A3F-A765-B53DEDE7AB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8764" y="0"/>
            <a:ext cx="2609850" cy="1133475"/>
          </a:xfrm>
          <a:prstGeom prst="rect">
            <a:avLst/>
          </a:prstGeom>
        </p:spPr>
      </p:pic>
      <p:sp>
        <p:nvSpPr>
          <p:cNvPr id="2" name="Zástupný obsah 2">
            <a:extLst>
              <a:ext uri="{FF2B5EF4-FFF2-40B4-BE49-F238E27FC236}">
                <a16:creationId xmlns:a16="http://schemas.microsoft.com/office/drawing/2014/main" id="{80640E70-3C39-9B9F-851F-D1AFAFDD5F81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/>
          </a:p>
        </p:txBody>
      </p:sp>
      <p:sp>
        <p:nvSpPr>
          <p:cNvPr id="3" name="Nadpis 1">
            <a:extLst>
              <a:ext uri="{FF2B5EF4-FFF2-40B4-BE49-F238E27FC236}">
                <a16:creationId xmlns:a16="http://schemas.microsoft.com/office/drawing/2014/main" id="{F1796465-87B0-8321-1F21-4B171B0A6EAE}"/>
              </a:ext>
            </a:extLst>
          </p:cNvPr>
          <p:cNvSpPr txBox="1">
            <a:spLocks/>
          </p:cNvSpPr>
          <p:nvPr/>
        </p:nvSpPr>
        <p:spPr>
          <a:xfrm>
            <a:off x="4364181" y="131125"/>
            <a:ext cx="7061201" cy="82246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cs-CZ" sz="4000" dirty="0" err="1">
                <a:solidFill>
                  <a:srgbClr val="FFFFFF"/>
                </a:solidFill>
              </a:rPr>
              <a:t>Corsi</a:t>
            </a:r>
            <a:r>
              <a:rPr lang="cs-CZ" sz="4000" dirty="0">
                <a:solidFill>
                  <a:srgbClr val="FFFFFF"/>
                </a:solidFill>
              </a:rPr>
              <a:t> di Lingua </a:t>
            </a:r>
            <a:r>
              <a:rPr lang="cs-CZ" sz="4000" dirty="0" err="1">
                <a:solidFill>
                  <a:srgbClr val="FFFFFF"/>
                </a:solidFill>
              </a:rPr>
              <a:t>francese</a:t>
            </a:r>
            <a:r>
              <a:rPr lang="cs-CZ" sz="4000" dirty="0">
                <a:solidFill>
                  <a:srgbClr val="FFFFFF"/>
                </a:solidFill>
              </a:rPr>
              <a:t> </a:t>
            </a:r>
            <a:r>
              <a:rPr lang="it-IT" sz="4000" dirty="0">
                <a:solidFill>
                  <a:srgbClr val="FEFFFF"/>
                </a:solidFill>
              </a:rPr>
              <a:t>(</a:t>
            </a:r>
            <a:r>
              <a:rPr lang="it-IT" sz="4000" dirty="0" err="1">
                <a:solidFill>
                  <a:srgbClr val="FEFFFF"/>
                </a:solidFill>
              </a:rPr>
              <a:t>SeLdA</a:t>
            </a:r>
            <a:r>
              <a:rPr lang="it-IT" sz="4000" dirty="0">
                <a:solidFill>
                  <a:srgbClr val="FEFFFF"/>
                </a:solidFill>
              </a:rPr>
              <a:t>)</a:t>
            </a:r>
            <a:endParaRPr lang="cs-CZ" sz="4000" dirty="0">
              <a:solidFill>
                <a:srgbClr val="FEFFFF"/>
              </a:solidFill>
            </a:endParaRPr>
          </a:p>
          <a:p>
            <a:pPr algn="r"/>
            <a:r>
              <a:rPr lang="cs-CZ" sz="4000" b="1" dirty="0" err="1">
                <a:solidFill>
                  <a:srgbClr val="FEFFFF"/>
                </a:solidFill>
              </a:rPr>
              <a:t>Scelta</a:t>
            </a:r>
            <a:r>
              <a:rPr lang="cs-CZ" sz="4000" b="1" dirty="0">
                <a:solidFill>
                  <a:srgbClr val="FEFFFF"/>
                </a:solidFill>
              </a:rPr>
              <a:t> dei </a:t>
            </a:r>
            <a:r>
              <a:rPr lang="cs-CZ" sz="4000" b="1" dirty="0" err="1">
                <a:solidFill>
                  <a:srgbClr val="FEFFFF"/>
                </a:solidFill>
              </a:rPr>
              <a:t>corsi</a:t>
            </a:r>
            <a:r>
              <a:rPr lang="cs-CZ" sz="4000" b="1" dirty="0">
                <a:solidFill>
                  <a:srgbClr val="FEFFFF"/>
                </a:solidFill>
              </a:rPr>
              <a:t>: </a:t>
            </a:r>
            <a:r>
              <a:rPr lang="cs-CZ" sz="4000" b="1" dirty="0" err="1">
                <a:solidFill>
                  <a:srgbClr val="FEFFFF"/>
                </a:solidFill>
              </a:rPr>
              <a:t>autovalutazione</a:t>
            </a:r>
            <a:r>
              <a:rPr lang="it-IT" sz="4000" b="1" dirty="0">
                <a:solidFill>
                  <a:srgbClr val="FEFFFF"/>
                </a:solidFill>
              </a:rPr>
              <a:t> </a:t>
            </a:r>
            <a:endParaRPr lang="cs-CZ" sz="4000" b="1" dirty="0">
              <a:solidFill>
                <a:srgbClr val="FEFFFF"/>
              </a:solidFill>
            </a:endParaRPr>
          </a:p>
        </p:txBody>
      </p:sp>
      <p:sp>
        <p:nvSpPr>
          <p:cNvPr id="4" name="Zástupný obsah 2">
            <a:extLst>
              <a:ext uri="{FF2B5EF4-FFF2-40B4-BE49-F238E27FC236}">
                <a16:creationId xmlns:a16="http://schemas.microsoft.com/office/drawing/2014/main" id="{2BD37B5B-70E2-888C-0E26-65EF9988ED0F}"/>
              </a:ext>
            </a:extLst>
          </p:cNvPr>
          <p:cNvSpPr txBox="1">
            <a:spLocks/>
          </p:cNvSpPr>
          <p:nvPr/>
        </p:nvSpPr>
        <p:spPr>
          <a:xfrm>
            <a:off x="838200" y="1553151"/>
            <a:ext cx="11044382" cy="517372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it-IT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Sono principiante assoluto: 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 semestre: LINGUA FRANCESE (Livello principianti) (dott.ssa Guasco)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;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LINGUA FRANCESE (Livello principianti) (dott.ssa 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Orione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II semestre : LINGUA FRANCESE (Livello principianti) (</a:t>
            </a:r>
            <a:r>
              <a:rPr lang="it-IT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dott.s</a:t>
            </a:r>
            <a:r>
              <a:rPr lang="cs-CZ" sz="1800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sa</a:t>
            </a:r>
            <a:r>
              <a:rPr lang="cs-CZ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Orione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cs-CZ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 e II semestre: </a:t>
            </a:r>
            <a:r>
              <a:rPr lang="it-IT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LINGUA FRANCESE (Livello principianti) </a:t>
            </a:r>
            <a:r>
              <a:rPr lang="fr-FR" sz="1800" dirty="0"/>
              <a:t>ONLINE </a:t>
            </a:r>
            <a:r>
              <a:rPr lang="cs-CZ" sz="1800" dirty="0"/>
              <a:t>(</a:t>
            </a:r>
            <a:r>
              <a:rPr lang="cs-CZ" sz="1800" dirty="0" err="1"/>
              <a:t>dott.ssa</a:t>
            </a:r>
            <a:r>
              <a:rPr lang="cs-CZ" sz="1800" dirty="0"/>
              <a:t> </a:t>
            </a:r>
            <a:r>
              <a:rPr lang="cs-CZ" sz="1800" dirty="0" err="1"/>
              <a:t>Courrier</a:t>
            </a:r>
            <a:r>
              <a:rPr lang="cs-CZ" sz="1800" dirty="0"/>
              <a:t>)</a:t>
            </a: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it-IT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Ho una conoscenza di base del francese: 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 semestre: LINGUA FRANCESE (Livello principianti) (dott.ssa Guasco)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;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LINGUA FRANCESE (Livello principianti) (dott.ssa 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Orione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inserimento graduale dello studente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cs-CZ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 e II semestre: </a:t>
            </a:r>
            <a:r>
              <a:rPr lang="it-IT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LINGUA FRANCESE (Livello principianti) </a:t>
            </a:r>
            <a:r>
              <a:rPr lang="fr-FR" sz="1800" dirty="0"/>
              <a:t>ONLINE </a:t>
            </a:r>
            <a:r>
              <a:rPr lang="cs-CZ" sz="1800" dirty="0"/>
              <a:t>(</a:t>
            </a:r>
            <a:r>
              <a:rPr lang="cs-CZ" sz="1800" dirty="0" err="1"/>
              <a:t>dott.ssa</a:t>
            </a:r>
            <a:r>
              <a:rPr lang="cs-CZ" sz="1800" dirty="0"/>
              <a:t> </a:t>
            </a:r>
            <a:r>
              <a:rPr lang="cs-CZ" sz="1800" dirty="0" err="1"/>
              <a:t>Courrier</a:t>
            </a:r>
            <a:r>
              <a:rPr lang="cs-CZ" sz="1800" dirty="0"/>
              <a:t>) </a:t>
            </a:r>
            <a:r>
              <a:rPr lang="cs-CZ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it-IT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inserimento graduale dello studente</a:t>
            </a:r>
            <a:r>
              <a:rPr lang="cs-CZ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it-IT" sz="18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II semestre : LINGUA FRANCESE (Livello intermedio) (dott.ssa </a:t>
            </a:r>
            <a:r>
              <a:rPr lang="cs-CZ" sz="1800" b="1" u="sng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Durand</a:t>
            </a:r>
            <a:r>
              <a:rPr lang="it-IT" sz="18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Frequento il </a:t>
            </a:r>
            <a:r>
              <a:rPr lang="it-IT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Corso di laurea in Economia e gestione aziendale tardo-pomeridiano serale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II semestre: LINGUA FRANCESE (Corso sezione pomeridiano-serale) (dott.ssa Verrecchia)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 </a:t>
            </a:r>
            <a:r>
              <a:rPr lang="it-IT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am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 </a:t>
            </a:r>
            <a:r>
              <a:rPr lang="it-IT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student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of </a:t>
            </a:r>
            <a:r>
              <a:rPr lang="it-IT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International Relations and Global Affairs (IRGA), </a:t>
            </a:r>
            <a:r>
              <a:rPr lang="it-IT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Communication</a:t>
            </a:r>
            <a:r>
              <a:rPr lang="it-IT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management (COMMA), Finance, </a:t>
            </a:r>
            <a:r>
              <a:rPr lang="it-IT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Undergraduate</a:t>
            </a:r>
            <a:r>
              <a:rPr lang="it-IT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it-IT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program</a:t>
            </a:r>
            <a:r>
              <a:rPr lang="it-IT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in </a:t>
            </a:r>
            <a:r>
              <a:rPr lang="it-IT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Psychology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 and II </a:t>
            </a:r>
            <a:r>
              <a:rPr lang="it-IT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semester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FRENCH LANGUAGE (Ms. Elisa Verrecchia)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/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it-IT" altLang="it-IT" sz="1800" noProof="1">
              <a:latin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cs-CZ" altLang="it-IT" noProof="1">
              <a:latin typeface="Arial" panose="020B0604020202020204" pitchFamily="34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72460071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Vlastní 7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F3864"/>
      </a:accent1>
      <a:accent2>
        <a:srgbClr val="ED7D31"/>
      </a:accent2>
      <a:accent3>
        <a:srgbClr val="A5A5A5"/>
      </a:accent3>
      <a:accent4>
        <a:srgbClr val="FFC000"/>
      </a:accent4>
      <a:accent5>
        <a:srgbClr val="1F3864"/>
      </a:accent5>
      <a:accent6>
        <a:srgbClr val="70AD47"/>
      </a:accent6>
      <a:hlink>
        <a:srgbClr val="1F3864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2521</TotalTime>
  <Words>1259</Words>
  <Application>Microsoft Office PowerPoint</Application>
  <PresentationFormat>Širokoúhlá obrazovka</PresentationFormat>
  <Paragraphs>220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Motiv Office</vt:lpstr>
      <vt:lpstr>Corsi di Lingua francese (Milano) a.a. 2025 - 2026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Dankova Klara (klara.dankova)</dc:creator>
  <cp:lastModifiedBy>User</cp:lastModifiedBy>
  <cp:revision>99</cp:revision>
  <dcterms:created xsi:type="dcterms:W3CDTF">2021-04-17T13:24:04Z</dcterms:created>
  <dcterms:modified xsi:type="dcterms:W3CDTF">2025-09-29T08:55:07Z</dcterms:modified>
</cp:coreProperties>
</file>