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2" r:id="rId2"/>
    <p:sldId id="275" r:id="rId3"/>
    <p:sldId id="276" r:id="rId4"/>
    <p:sldId id="288" r:id="rId5"/>
    <p:sldId id="287" r:id="rId6"/>
    <p:sldId id="289" r:id="rId7"/>
    <p:sldId id="277" r:id="rId8"/>
    <p:sldId id="290" r:id="rId9"/>
    <p:sldId id="283" r:id="rId10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Dankova Klara (klara.dankova)" initials="DK(" lastIdx="1" clrIdx="0">
    <p:extLst>
      <p:ext uri="{19B8F6BF-5375-455C-9EA6-DF929625EA0E}">
        <p15:presenceInfo xmlns:p15="http://schemas.microsoft.com/office/powerpoint/2012/main" userId="S::klara.dankova@unicatt.it::3fec5516-d71e-48a3-8e39-46583dc1ac36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84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59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7C4DB98-A5F0-4CB1-8C5D-C2722FAA20A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E82A5FE7-E260-4B9A-8C64-E9DA00792D6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8E05452C-9B54-4047-BC05-7C8E50482A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3D6BE-B68A-4F46-A01B-37F8A38DB317}" type="datetimeFigureOut">
              <a:rPr lang="cs-CZ" smtClean="0"/>
              <a:t>27.09.2024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F5F8BF0E-458E-43A7-AA67-DC56EED061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2CEE1EF5-7CDE-442E-95C1-6B28843743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6543A2-7C9E-4E79-8F99-10CCAD63707F}" type="slidenum">
              <a:rPr lang="cs-CZ" smtClean="0"/>
              <a:t>‹N›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692973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B54FD8F-6E81-4A13-9D95-29988B4342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F6A42D07-CA9A-44D0-8B62-F02D97A9D23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13D28CD1-2955-4471-B75E-92963C70AA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3D6BE-B68A-4F46-A01B-37F8A38DB317}" type="datetimeFigureOut">
              <a:rPr lang="cs-CZ" smtClean="0"/>
              <a:t>27.09.2024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C94CE0E4-D08D-4D99-8314-1D350BA887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73AE5C15-599E-4631-91A1-4768665848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6543A2-7C9E-4E79-8F99-10CCAD63707F}" type="slidenum">
              <a:rPr lang="cs-CZ" smtClean="0"/>
              <a:t>‹N›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456397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7E4F6C81-5642-4186-A57A-B38F0C09400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A40E5E07-BC61-4A0E-8FCE-566A6C637D2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A7756F0C-B51F-4496-9FEA-16A33DE913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3D6BE-B68A-4F46-A01B-37F8A38DB317}" type="datetimeFigureOut">
              <a:rPr lang="cs-CZ" smtClean="0"/>
              <a:t>27.09.2024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1809B385-1E1A-4408-8849-FC286ECA6A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869A8D85-75D5-4A1A-A088-B92210D94D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6543A2-7C9E-4E79-8F99-10CCAD63707F}" type="slidenum">
              <a:rPr lang="cs-CZ" smtClean="0"/>
              <a:t>‹N›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693167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41C2BDC-1323-48CD-ADD8-B05D8760AE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11E70D4-8FEE-4183-B42E-9882BC43D3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24B447EF-2AA2-41CF-B522-DA761B4088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3D6BE-B68A-4F46-A01B-37F8A38DB317}" type="datetimeFigureOut">
              <a:rPr lang="cs-CZ" smtClean="0"/>
              <a:t>27.09.2024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C7E57A68-DD7B-45A5-94D5-411A0058D7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BF9F5228-27D1-4191-945D-BFB74DAD8B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6543A2-7C9E-4E79-8F99-10CCAD63707F}" type="slidenum">
              <a:rPr lang="cs-CZ" smtClean="0"/>
              <a:t>‹N›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727398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118F87E-1A8F-4551-A7BE-C1E09CC344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539A9269-6D79-4850-8376-AD9BB1BF341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BE91A136-06EA-4049-86E5-D9D9226710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3D6BE-B68A-4F46-A01B-37F8A38DB317}" type="datetimeFigureOut">
              <a:rPr lang="cs-CZ" smtClean="0"/>
              <a:t>27.09.2024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765067E1-ADF8-471C-8047-D497473A1F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C02CC721-937B-4105-AF45-6392D7B1AF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6543A2-7C9E-4E79-8F99-10CCAD63707F}" type="slidenum">
              <a:rPr lang="cs-CZ" smtClean="0"/>
              <a:t>‹N›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923283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845DAE7-4757-439E-952E-B204E8AC16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3B3B39B5-300A-4193-8538-F99BB5053D5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F8592F61-8FA8-4057-8DDF-B7F040AB489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6E5DA844-CD4C-466C-ACA0-29C621D2E5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3D6BE-B68A-4F46-A01B-37F8A38DB317}" type="datetimeFigureOut">
              <a:rPr lang="cs-CZ" smtClean="0"/>
              <a:t>27.09.2024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8F5BF66F-8A5E-4319-9D9D-352620D050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21EA9994-6F21-438F-A31A-6BC6EBB7E8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6543A2-7C9E-4E79-8F99-10CCAD63707F}" type="slidenum">
              <a:rPr lang="cs-CZ" smtClean="0"/>
              <a:t>‹N›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837808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AABBD23-3F4C-4784-B2A3-7CE0AB86DE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5CEB30DA-4FD2-4E31-9CE5-CD2ED62A9B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841CB3C6-970B-421D-A2F7-BB0BBFA66FC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1CC161D8-151A-4E09-8BB0-DDF540BD645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35CB7ACA-7FFD-4887-889B-01CF6BC9A62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4DEF481E-E537-402D-AB34-C9D22E29BC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3D6BE-B68A-4F46-A01B-37F8A38DB317}" type="datetimeFigureOut">
              <a:rPr lang="cs-CZ" smtClean="0"/>
              <a:t>27.09.2024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F8B799D8-716D-473A-9738-2D6B1A58CB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618EEA3E-5634-44BA-B66D-F99D4FA359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6543A2-7C9E-4E79-8F99-10CCAD63707F}" type="slidenum">
              <a:rPr lang="cs-CZ" smtClean="0"/>
              <a:t>‹N›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652702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D10C2DA-D363-4C58-9A83-13CA79390A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F0770C3E-A8C2-48E6-AEDD-4A9524038A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3D6BE-B68A-4F46-A01B-37F8A38DB317}" type="datetimeFigureOut">
              <a:rPr lang="cs-CZ" smtClean="0"/>
              <a:t>27.09.2024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2B61BF5C-DC27-4AB5-9A6C-6704C2C864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AA1F6DD6-82E8-4D37-8DF9-F3EE283DE9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6543A2-7C9E-4E79-8F99-10CCAD63707F}" type="slidenum">
              <a:rPr lang="cs-CZ" smtClean="0"/>
              <a:t>‹N›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162182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E82A4D7B-35B4-47FD-8F46-EF80951932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3D6BE-B68A-4F46-A01B-37F8A38DB317}" type="datetimeFigureOut">
              <a:rPr lang="cs-CZ" smtClean="0"/>
              <a:t>27.09.2024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6FB736B1-CB96-43F0-9D6A-19E094826E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5C5C92F9-F213-4F1F-A465-12CC061CA9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6543A2-7C9E-4E79-8F99-10CCAD63707F}" type="slidenum">
              <a:rPr lang="cs-CZ" smtClean="0"/>
              <a:t>‹N›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149739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4EC5659-99A1-4D5F-B0DF-4C931ECBDC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6E87D85-B50E-4775-89EE-AD56DE6072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246407A2-F05B-4B1E-B282-B679509B202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DDCD4283-63BC-4362-BE05-B17670B963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3D6BE-B68A-4F46-A01B-37F8A38DB317}" type="datetimeFigureOut">
              <a:rPr lang="cs-CZ" smtClean="0"/>
              <a:t>27.09.2024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6991EA2B-3D00-4799-90DF-17154AA6C1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43A3E872-644C-4A39-99D6-E28B01477F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6543A2-7C9E-4E79-8F99-10CCAD63707F}" type="slidenum">
              <a:rPr lang="cs-CZ" smtClean="0"/>
              <a:t>‹N›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654710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C06F8DA-3D99-49B0-9475-07FADE1FD0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6F89C6E8-80FE-45B1-8876-75AB543E34B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B8637BDB-A09C-4731-BB4D-0ABC18910F6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361C36BA-55E2-43AC-B77A-241EFEF4DA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3D6BE-B68A-4F46-A01B-37F8A38DB317}" type="datetimeFigureOut">
              <a:rPr lang="cs-CZ" smtClean="0"/>
              <a:t>27.09.2024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0D3BA55C-7E6B-412D-A5E5-6AAAD34DE3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B845CDF0-C200-49BF-8CCA-523D0BEE73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6543A2-7C9E-4E79-8F99-10CCAD63707F}" type="slidenum">
              <a:rPr lang="cs-CZ" smtClean="0"/>
              <a:t>‹N›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249345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BF0497E3-570C-47ED-93F1-479BB269D3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60C0852E-05BD-41B6-8842-65EF6BC1C82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7FDA6B85-CD11-4C55-A443-8D343B62D05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B3D6BE-B68A-4F46-A01B-37F8A38DB317}" type="datetimeFigureOut">
              <a:rPr lang="cs-CZ" smtClean="0"/>
              <a:t>27.09.2024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DF15228C-A26A-4659-9300-3DEDC93D7CD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6E96CA8C-E72E-4CAB-A226-EA777402CC1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6543A2-7C9E-4E79-8F99-10CCAD63707F}" type="slidenum">
              <a:rPr lang="cs-CZ" smtClean="0"/>
              <a:t>‹N›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487981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Relationship Id="rId4" Type="http://schemas.openxmlformats.org/officeDocument/2006/relationships/hyperlink" Target="mailto:klara.dankova@unicatt.it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brescia.unicatt.it/polo-studenti-e-didattica-programmi-dei-corsi-orari-delle-lezioni/BS/risultati-ricerca?anno=2024&amp;tipo=PFT_SELDA&amp;cerca=francese&amp;table=insegnamenti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5" name="Rectangle 132">
            <a:extLst>
              <a:ext uri="{FF2B5EF4-FFF2-40B4-BE49-F238E27FC236}">
                <a16:creationId xmlns:a16="http://schemas.microsoft.com/office/drawing/2014/main" id="{0ADD3505-D816-4666-AAAA-42EC992FAF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7" name="Obrázek 6">
            <a:extLst>
              <a:ext uri="{FF2B5EF4-FFF2-40B4-BE49-F238E27FC236}">
                <a16:creationId xmlns:a16="http://schemas.microsoft.com/office/drawing/2014/main" id="{C81FAB09-FD2D-AF72-1FFB-5B128174B36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8490" y="1094548"/>
            <a:ext cx="5716448" cy="2443781"/>
          </a:xfrm>
          <a:prstGeom prst="rect">
            <a:avLst/>
          </a:prstGeom>
        </p:spPr>
      </p:pic>
      <p:sp>
        <p:nvSpPr>
          <p:cNvPr id="146" name="Freeform 6">
            <a:extLst>
              <a:ext uri="{FF2B5EF4-FFF2-40B4-BE49-F238E27FC236}">
                <a16:creationId xmlns:a16="http://schemas.microsoft.com/office/drawing/2014/main" id="{B4269A41-C387-4555-A18D-F1B4E366CD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8727747" y="4208147"/>
            <a:ext cx="339126" cy="2121835"/>
          </a:xfrm>
          <a:custGeom>
            <a:avLst/>
            <a:gdLst>
              <a:gd name="T0" fmla="*/ 414 w 414"/>
              <a:gd name="T1" fmla="*/ 2447 h 2447"/>
              <a:gd name="T2" fmla="*/ 0 w 414"/>
              <a:gd name="T3" fmla="*/ 2247 h 2447"/>
              <a:gd name="T4" fmla="*/ 0 w 414"/>
              <a:gd name="T5" fmla="*/ 0 h 2447"/>
              <a:gd name="T6" fmla="*/ 414 w 414"/>
              <a:gd name="T7" fmla="*/ 200 h 2447"/>
              <a:gd name="T8" fmla="*/ 414 w 414"/>
              <a:gd name="T9" fmla="*/ 2447 h 244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14" h="2447">
                <a:moveTo>
                  <a:pt x="414" y="2447"/>
                </a:moveTo>
                <a:lnTo>
                  <a:pt x="0" y="2247"/>
                </a:lnTo>
                <a:lnTo>
                  <a:pt x="0" y="0"/>
                </a:lnTo>
                <a:lnTo>
                  <a:pt x="414" y="200"/>
                </a:lnTo>
                <a:lnTo>
                  <a:pt x="414" y="2447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7" name="Freeform 7">
            <a:extLst>
              <a:ext uri="{FF2B5EF4-FFF2-40B4-BE49-F238E27FC236}">
                <a16:creationId xmlns:a16="http://schemas.microsoft.com/office/drawing/2014/main" id="{911C1882-1ABB-473F-836B-DE0066ABAC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8728739" y="4098333"/>
            <a:ext cx="201857" cy="2055805"/>
          </a:xfrm>
          <a:custGeom>
            <a:avLst/>
            <a:gdLst>
              <a:gd name="T0" fmla="*/ 209 w 209"/>
              <a:gd name="T1" fmla="*/ 2246 h 2358"/>
              <a:gd name="T2" fmla="*/ 0 w 209"/>
              <a:gd name="T3" fmla="*/ 2358 h 2358"/>
              <a:gd name="T4" fmla="*/ 0 w 209"/>
              <a:gd name="T5" fmla="*/ 111 h 2358"/>
              <a:gd name="T6" fmla="*/ 209 w 209"/>
              <a:gd name="T7" fmla="*/ 0 h 2358"/>
              <a:gd name="T8" fmla="*/ 209 w 209"/>
              <a:gd name="T9" fmla="*/ 2246 h 235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09" h="2358">
                <a:moveTo>
                  <a:pt x="209" y="2246"/>
                </a:moveTo>
                <a:lnTo>
                  <a:pt x="0" y="2358"/>
                </a:lnTo>
                <a:lnTo>
                  <a:pt x="0" y="111"/>
                </a:lnTo>
                <a:lnTo>
                  <a:pt x="209" y="0"/>
                </a:lnTo>
                <a:lnTo>
                  <a:pt x="209" y="2246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8" name="Rectangle 8">
            <a:extLst>
              <a:ext uri="{FF2B5EF4-FFF2-40B4-BE49-F238E27FC236}">
                <a16:creationId xmlns:a16="http://schemas.microsoft.com/office/drawing/2014/main" id="{336533B6-75CC-4F87-B044-A8241FBF772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-3048" y="4098334"/>
            <a:ext cx="8933019" cy="196077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B2603CF7-BB2E-4564-F8AD-E1D7C7CE0D2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95342" y="4267831"/>
            <a:ext cx="7970903" cy="1071585"/>
          </a:xfrm>
        </p:spPr>
        <p:txBody>
          <a:bodyPr>
            <a:normAutofit/>
          </a:bodyPr>
          <a:lstStyle/>
          <a:p>
            <a:pPr algn="l"/>
            <a:r>
              <a:rPr lang="cs-CZ" sz="3400" dirty="0" err="1">
                <a:solidFill>
                  <a:srgbClr val="FFFFFF"/>
                </a:solidFill>
              </a:rPr>
              <a:t>Corsi</a:t>
            </a:r>
            <a:r>
              <a:rPr lang="cs-CZ" sz="3400" dirty="0">
                <a:solidFill>
                  <a:srgbClr val="FFFFFF"/>
                </a:solidFill>
              </a:rPr>
              <a:t> di Lingua </a:t>
            </a:r>
            <a:r>
              <a:rPr lang="cs-CZ" sz="3400" dirty="0" err="1">
                <a:solidFill>
                  <a:srgbClr val="FFFFFF"/>
                </a:solidFill>
              </a:rPr>
              <a:t>francese</a:t>
            </a:r>
            <a:r>
              <a:rPr lang="cs-CZ" sz="3400" dirty="0">
                <a:solidFill>
                  <a:srgbClr val="FFFFFF"/>
                </a:solidFill>
              </a:rPr>
              <a:t> </a:t>
            </a:r>
            <a:br>
              <a:rPr lang="cs-CZ" sz="3400" dirty="0">
                <a:solidFill>
                  <a:srgbClr val="FFFFFF"/>
                </a:solidFill>
              </a:rPr>
            </a:br>
            <a:r>
              <a:rPr lang="cs-CZ" sz="3400" dirty="0" err="1">
                <a:solidFill>
                  <a:srgbClr val="FFFFFF"/>
                </a:solidFill>
              </a:rPr>
              <a:t>a.a</a:t>
            </a:r>
            <a:r>
              <a:rPr lang="cs-CZ" sz="3400" dirty="0">
                <a:solidFill>
                  <a:srgbClr val="FFFFFF"/>
                </a:solidFill>
              </a:rPr>
              <a:t>. 2024 – 2025, </a:t>
            </a:r>
            <a:r>
              <a:rPr lang="cs-CZ" sz="3400" dirty="0" err="1">
                <a:solidFill>
                  <a:srgbClr val="FFFFFF"/>
                </a:solidFill>
              </a:rPr>
              <a:t>Brescia</a:t>
            </a:r>
            <a:endParaRPr lang="fr-FR" sz="3400" dirty="0">
              <a:solidFill>
                <a:srgbClr val="FFFFFF"/>
              </a:solidFill>
            </a:endParaRP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505D0C5E-DEE4-997F-D60A-4C9E04DF853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95342" y="5345714"/>
            <a:ext cx="7970903" cy="538211"/>
          </a:xfrm>
        </p:spPr>
        <p:txBody>
          <a:bodyPr anchor="t">
            <a:normAutofit/>
          </a:bodyPr>
          <a:lstStyle/>
          <a:p>
            <a:pPr algn="l"/>
            <a:r>
              <a:rPr lang="it-IT" sz="2900" dirty="0">
                <a:solidFill>
                  <a:srgbClr val="FEFFFF"/>
                </a:solidFill>
              </a:rPr>
              <a:t>Servizio Linguistico di Ateneo (</a:t>
            </a:r>
            <a:r>
              <a:rPr lang="it-IT" sz="2900" dirty="0" err="1">
                <a:solidFill>
                  <a:srgbClr val="FEFFFF"/>
                </a:solidFill>
              </a:rPr>
              <a:t>SeLdA</a:t>
            </a:r>
            <a:r>
              <a:rPr lang="it-IT" sz="2900" dirty="0">
                <a:solidFill>
                  <a:srgbClr val="FEFFFF"/>
                </a:solidFill>
              </a:rPr>
              <a:t>)</a:t>
            </a:r>
            <a:endParaRPr lang="fr-FR" sz="2900" dirty="0">
              <a:solidFill>
                <a:srgbClr val="FEFFFF"/>
              </a:solidFill>
            </a:endParaRPr>
          </a:p>
        </p:txBody>
      </p:sp>
      <p:sp>
        <p:nvSpPr>
          <p:cNvPr id="149" name="Rectangle 8">
            <a:extLst>
              <a:ext uri="{FF2B5EF4-FFF2-40B4-BE49-F238E27FC236}">
                <a16:creationId xmlns:a16="http://schemas.microsoft.com/office/drawing/2014/main" id="{77EAB586-FBDB-4496-82AC-22F1856379C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9067800" y="4377267"/>
            <a:ext cx="3121152" cy="195271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" name="Podnadpis 2">
            <a:extLst>
              <a:ext uri="{FF2B5EF4-FFF2-40B4-BE49-F238E27FC236}">
                <a16:creationId xmlns:a16="http://schemas.microsoft.com/office/drawing/2014/main" id="{2C21689E-18BA-47B9-9E0F-D166EADA349A}"/>
              </a:ext>
            </a:extLst>
          </p:cNvPr>
          <p:cNvSpPr txBox="1">
            <a:spLocks/>
          </p:cNvSpPr>
          <p:nvPr/>
        </p:nvSpPr>
        <p:spPr>
          <a:xfrm>
            <a:off x="1623130" y="3569686"/>
            <a:ext cx="8805167" cy="7257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560603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odnadpis 2">
            <a:extLst>
              <a:ext uri="{FF2B5EF4-FFF2-40B4-BE49-F238E27FC236}">
                <a16:creationId xmlns:a16="http://schemas.microsoft.com/office/drawing/2014/main" id="{2C21689E-18BA-47B9-9E0F-D166EADA349A}"/>
              </a:ext>
            </a:extLst>
          </p:cNvPr>
          <p:cNvSpPr txBox="1">
            <a:spLocks/>
          </p:cNvSpPr>
          <p:nvPr/>
        </p:nvSpPr>
        <p:spPr>
          <a:xfrm>
            <a:off x="1623130" y="3569686"/>
            <a:ext cx="8805167" cy="7257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cs-CZ" dirty="0"/>
          </a:p>
        </p:txBody>
      </p:sp>
      <p:pic>
        <p:nvPicPr>
          <p:cNvPr id="6" name="Obrázek 5">
            <a:extLst>
              <a:ext uri="{FF2B5EF4-FFF2-40B4-BE49-F238E27FC236}">
                <a16:creationId xmlns:a16="http://schemas.microsoft.com/office/drawing/2014/main" id="{F7D2D3C6-DB93-1A3F-A765-B53DEDE7ABC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8764" y="0"/>
            <a:ext cx="2609850" cy="1133475"/>
          </a:xfrm>
          <a:prstGeom prst="rect">
            <a:avLst/>
          </a:prstGeom>
        </p:spPr>
      </p:pic>
      <p:sp>
        <p:nvSpPr>
          <p:cNvPr id="3" name="Nadpis 1">
            <a:extLst>
              <a:ext uri="{FF2B5EF4-FFF2-40B4-BE49-F238E27FC236}">
                <a16:creationId xmlns:a16="http://schemas.microsoft.com/office/drawing/2014/main" id="{F1796465-87B0-8321-1F21-4B171B0A6EAE}"/>
              </a:ext>
            </a:extLst>
          </p:cNvPr>
          <p:cNvSpPr txBox="1">
            <a:spLocks/>
          </p:cNvSpPr>
          <p:nvPr/>
        </p:nvSpPr>
        <p:spPr>
          <a:xfrm>
            <a:off x="4364181" y="131125"/>
            <a:ext cx="7061201" cy="822469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7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cs-CZ" sz="4000" dirty="0" err="1">
                <a:solidFill>
                  <a:srgbClr val="FFFFFF"/>
                </a:solidFill>
              </a:rPr>
              <a:t>Corsi</a:t>
            </a:r>
            <a:r>
              <a:rPr lang="cs-CZ" sz="4000" dirty="0">
                <a:solidFill>
                  <a:srgbClr val="FFFFFF"/>
                </a:solidFill>
              </a:rPr>
              <a:t> di Lingua </a:t>
            </a:r>
            <a:r>
              <a:rPr lang="cs-CZ" sz="4000" dirty="0" err="1">
                <a:solidFill>
                  <a:srgbClr val="FFFFFF"/>
                </a:solidFill>
              </a:rPr>
              <a:t>francese</a:t>
            </a:r>
            <a:r>
              <a:rPr lang="cs-CZ" sz="4000" dirty="0">
                <a:solidFill>
                  <a:srgbClr val="FFFFFF"/>
                </a:solidFill>
              </a:rPr>
              <a:t> </a:t>
            </a:r>
            <a:r>
              <a:rPr lang="it-IT" sz="4000" dirty="0">
                <a:solidFill>
                  <a:srgbClr val="FEFFFF"/>
                </a:solidFill>
              </a:rPr>
              <a:t>(</a:t>
            </a:r>
            <a:r>
              <a:rPr lang="it-IT" sz="4000" dirty="0" err="1">
                <a:solidFill>
                  <a:srgbClr val="FEFFFF"/>
                </a:solidFill>
              </a:rPr>
              <a:t>SeLdA</a:t>
            </a:r>
            <a:r>
              <a:rPr lang="it-IT" sz="4000" dirty="0">
                <a:solidFill>
                  <a:srgbClr val="FEFFFF"/>
                </a:solidFill>
              </a:rPr>
              <a:t>) </a:t>
            </a:r>
            <a:endParaRPr lang="cs-CZ" sz="4000" dirty="0">
              <a:solidFill>
                <a:srgbClr val="FEFFFF"/>
              </a:solidFill>
            </a:endParaRPr>
          </a:p>
          <a:p>
            <a:pPr algn="r"/>
            <a:r>
              <a:rPr lang="it-IT" sz="4000" dirty="0" err="1">
                <a:solidFill>
                  <a:schemeClr val="bg1"/>
                </a:solidFill>
              </a:rPr>
              <a:t>Faculty</a:t>
            </a:r>
            <a:r>
              <a:rPr lang="it-IT" sz="4000" dirty="0">
                <a:solidFill>
                  <a:schemeClr val="bg1"/>
                </a:solidFill>
              </a:rPr>
              <a:t> </a:t>
            </a:r>
          </a:p>
        </p:txBody>
      </p:sp>
      <p:sp>
        <p:nvSpPr>
          <p:cNvPr id="8" name="Zástupný obsah 7">
            <a:extLst>
              <a:ext uri="{FF2B5EF4-FFF2-40B4-BE49-F238E27FC236}">
                <a16:creationId xmlns:a16="http://schemas.microsoft.com/office/drawing/2014/main" id="{A0C3AD64-D90D-382E-36F5-5D270ADD93E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77240" y="1561465"/>
            <a:ext cx="5181600" cy="4351338"/>
          </a:xfrm>
        </p:spPr>
        <p:txBody>
          <a:bodyPr>
            <a:normAutofit fontScale="77500" lnSpcReduction="20000"/>
          </a:bodyPr>
          <a:lstStyle/>
          <a:p>
            <a:pPr marL="0" indent="0" algn="just">
              <a:lnSpc>
                <a:spcPct val="110000"/>
              </a:lnSpc>
              <a:buNone/>
            </a:pPr>
            <a:r>
              <a:rPr lang="cs-CZ" altLang="it-IT" noProof="1"/>
              <a:t>Prof.ssa Maria Teresa Zanola</a:t>
            </a:r>
          </a:p>
          <a:p>
            <a:pPr marL="342900" indent="-342900" algn="just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cs-CZ" altLang="it-IT" sz="2400" noProof="1"/>
              <a:t>responsabile d‘area</a:t>
            </a:r>
          </a:p>
          <a:p>
            <a:pPr marL="342900" indent="-342900" algn="just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it-IT" altLang="it-IT" sz="2400" noProof="1"/>
              <a:t>p</a:t>
            </a:r>
            <a:r>
              <a:rPr lang="it-IT" sz="2400" dirty="0" err="1">
                <a:effectLst/>
                <a:ea typeface="Calibri" panose="020F0502020204030204" pitchFamily="34" charset="0"/>
                <a:cs typeface="Arial" panose="020B0604020202020204" pitchFamily="34" charset="0"/>
              </a:rPr>
              <a:t>rofessore</a:t>
            </a:r>
            <a:r>
              <a:rPr lang="it-IT" sz="24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 ordinario di Lingua e cultura francese, Facoltà di Scienze linguistiche e letterature straniere, Università Cattolica del Sacro Cuore; Presidente </a:t>
            </a:r>
            <a:r>
              <a:rPr lang="fr-FR" sz="24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Conseil Européen pour les Langues/</a:t>
            </a:r>
            <a:r>
              <a:rPr lang="fr-FR" sz="2400" dirty="0" err="1">
                <a:effectLst/>
                <a:ea typeface="Calibri" panose="020F0502020204030204" pitchFamily="34" charset="0"/>
                <a:cs typeface="Arial" panose="020B0604020202020204" pitchFamily="34" charset="0"/>
              </a:rPr>
              <a:t>European</a:t>
            </a:r>
            <a:r>
              <a:rPr lang="fr-FR" sz="24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fr-FR" sz="2400" dirty="0" err="1">
                <a:effectLst/>
                <a:ea typeface="Calibri" panose="020F0502020204030204" pitchFamily="34" charset="0"/>
                <a:cs typeface="Arial" panose="020B0604020202020204" pitchFamily="34" charset="0"/>
              </a:rPr>
              <a:t>Language</a:t>
            </a:r>
            <a:r>
              <a:rPr lang="fr-FR" sz="24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 Council</a:t>
            </a:r>
            <a:r>
              <a:rPr lang="cs-CZ" sz="24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  <a:endParaRPr lang="cs-CZ" altLang="it-IT" sz="2400" noProof="1"/>
          </a:p>
          <a:p>
            <a:pPr marL="342900" indent="-342900" algn="just">
              <a:lnSpc>
                <a:spcPct val="110000"/>
              </a:lnSpc>
              <a:buFont typeface="Arial" panose="020B0604020202020204" pitchFamily="34" charset="0"/>
              <a:buChar char="•"/>
            </a:pPr>
            <a:endParaRPr lang="cs-CZ" altLang="it-IT" noProof="1"/>
          </a:p>
          <a:p>
            <a:pPr marL="0" indent="0" algn="just">
              <a:lnSpc>
                <a:spcPct val="110000"/>
              </a:lnSpc>
              <a:buNone/>
            </a:pPr>
            <a:r>
              <a:rPr lang="cs-CZ" altLang="it-IT" noProof="1"/>
              <a:t>Dott.ssa </a:t>
            </a:r>
            <a:r>
              <a:rPr lang="fr-FR" altLang="it-IT" noProof="1"/>
              <a:t>Klara Dankova</a:t>
            </a:r>
            <a:endParaRPr lang="cs-CZ" altLang="it-IT" sz="2800" noProof="1"/>
          </a:p>
          <a:p>
            <a:pPr marL="285750" indent="-285750" algn="just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cs-CZ" altLang="it-IT" sz="2200" noProof="1"/>
              <a:t>c</a:t>
            </a:r>
            <a:r>
              <a:rPr lang="fr-FR" altLang="it-IT" sz="2200" noProof="1"/>
              <a:t>oordinamento dei corsi di </a:t>
            </a:r>
            <a:r>
              <a:rPr lang="cs-CZ" altLang="it-IT" sz="2200" noProof="1"/>
              <a:t>L</a:t>
            </a:r>
            <a:r>
              <a:rPr lang="fr-FR" altLang="it-IT" sz="2200" noProof="1"/>
              <a:t>ingua francese</a:t>
            </a:r>
            <a:endParaRPr lang="cs-CZ" altLang="it-IT" sz="2200" noProof="1"/>
          </a:p>
          <a:p>
            <a:pPr marL="285750" indent="-285750" algn="just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cs-CZ" altLang="it-IT" sz="2200" noProof="1">
                <a:hlinkClick r:id="rId4"/>
              </a:rPr>
              <a:t>klara.dankova@unicatt.it</a:t>
            </a:r>
            <a:r>
              <a:rPr lang="cs-CZ" altLang="it-IT" sz="2200" noProof="1"/>
              <a:t> </a:t>
            </a:r>
          </a:p>
          <a:p>
            <a:pPr marL="285750" indent="-285750" algn="just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cs-CZ" altLang="it-IT" sz="2200" noProof="1"/>
              <a:t>telefono Selda: 02 7234 5740</a:t>
            </a:r>
          </a:p>
          <a:p>
            <a:endParaRPr lang="fr-FR" dirty="0"/>
          </a:p>
        </p:txBody>
      </p:sp>
      <p:sp>
        <p:nvSpPr>
          <p:cNvPr id="9" name="Zástupný obsah 8">
            <a:extLst>
              <a:ext uri="{FF2B5EF4-FFF2-40B4-BE49-F238E27FC236}">
                <a16:creationId xmlns:a16="http://schemas.microsoft.com/office/drawing/2014/main" id="{E1A52160-5B1E-D34D-1BE8-2C1439A549B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74169" y="1561465"/>
            <a:ext cx="5181600" cy="4724188"/>
          </a:xfrm>
        </p:spPr>
        <p:txBody>
          <a:bodyPr>
            <a:normAutofit fontScale="77500" lnSpcReduction="20000"/>
          </a:bodyPr>
          <a:lstStyle/>
          <a:p>
            <a:pPr marL="0" indent="0" algn="l">
              <a:buNone/>
            </a:pPr>
            <a:r>
              <a:rPr lang="cs-CZ" noProof="1">
                <a:cs typeface="Arial" panose="020B0604020202020204" pitchFamily="34" charset="0"/>
              </a:rPr>
              <a:t>Dott.ssa Martina Alì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cs-CZ" sz="2000" noProof="1">
                <a:cs typeface="Arial" panose="020B0604020202020204" pitchFamily="34" charset="0"/>
              </a:rPr>
              <a:t>formatrice linguistica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cs-CZ" sz="2800" noProof="1">
              <a:cs typeface="Arial" panose="020B0604020202020204" pitchFamily="34" charset="0"/>
            </a:endParaRPr>
          </a:p>
          <a:p>
            <a:pPr marL="0" indent="0" algn="l">
              <a:buNone/>
            </a:pPr>
            <a:r>
              <a:rPr lang="cs-CZ" noProof="1">
                <a:cs typeface="Arial" panose="020B0604020202020204" pitchFamily="34" charset="0"/>
              </a:rPr>
              <a:t>Dott.ssa Silvia Calvi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cs-CZ" sz="2100" noProof="1">
                <a:cs typeface="Arial" panose="020B0604020202020204" pitchFamily="34" charset="0"/>
              </a:rPr>
              <a:t>formatrice linguistica</a:t>
            </a:r>
          </a:p>
          <a:p>
            <a:pPr marL="0" indent="0" algn="l">
              <a:buNone/>
            </a:pPr>
            <a:endParaRPr lang="cs-CZ" sz="2800" noProof="1">
              <a:cs typeface="Arial" panose="020B0604020202020204" pitchFamily="34" charset="0"/>
            </a:endParaRPr>
          </a:p>
          <a:p>
            <a:pPr marL="0" indent="0" algn="l">
              <a:buNone/>
            </a:pPr>
            <a:r>
              <a:rPr lang="cs-CZ" noProof="1">
                <a:cs typeface="Arial" panose="020B0604020202020204" pitchFamily="34" charset="0"/>
              </a:rPr>
              <a:t>Dott.ssa Alessandra Copeta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cs-CZ" sz="2000" noProof="1">
                <a:cs typeface="Arial" panose="020B0604020202020204" pitchFamily="34" charset="0"/>
              </a:rPr>
              <a:t>formatrice linguistica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cs-CZ" sz="2000" noProof="1"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cs-CZ" sz="2800" b="0" i="0" u="none" strike="noStrike" kern="1200" cap="none" spc="0" normalizeH="0" baseline="0" noProof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Dott.ssa Elena Galati</a:t>
            </a:r>
          </a:p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cs-CZ" sz="2100" b="0" i="0" u="none" strike="noStrike" kern="1200" cap="none" spc="0" normalizeH="0" baseline="0" noProof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formatrice linguistica</a:t>
            </a:r>
            <a:endParaRPr lang="cs-CZ" sz="2000" noProof="1">
              <a:cs typeface="Arial" panose="020B0604020202020204" pitchFamily="34" charset="0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cs-CZ" sz="2800" noProof="1">
              <a:cs typeface="Arial" panose="020B0604020202020204" pitchFamily="34" charset="0"/>
            </a:endParaRPr>
          </a:p>
          <a:p>
            <a:pPr algn="l"/>
            <a:endParaRPr lang="cs-CZ" sz="3200" noProof="1">
              <a:cs typeface="Arial" panose="020B0604020202020204" pitchFamily="34" charset="0"/>
            </a:endParaRP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1838806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odnadpis 2">
            <a:extLst>
              <a:ext uri="{FF2B5EF4-FFF2-40B4-BE49-F238E27FC236}">
                <a16:creationId xmlns:a16="http://schemas.microsoft.com/office/drawing/2014/main" id="{2C21689E-18BA-47B9-9E0F-D166EADA349A}"/>
              </a:ext>
            </a:extLst>
          </p:cNvPr>
          <p:cNvSpPr txBox="1">
            <a:spLocks/>
          </p:cNvSpPr>
          <p:nvPr/>
        </p:nvSpPr>
        <p:spPr>
          <a:xfrm>
            <a:off x="1623130" y="3569686"/>
            <a:ext cx="8805167" cy="7257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cs-CZ" dirty="0"/>
          </a:p>
        </p:txBody>
      </p:sp>
      <p:pic>
        <p:nvPicPr>
          <p:cNvPr id="6" name="Obrázek 5">
            <a:extLst>
              <a:ext uri="{FF2B5EF4-FFF2-40B4-BE49-F238E27FC236}">
                <a16:creationId xmlns:a16="http://schemas.microsoft.com/office/drawing/2014/main" id="{F7D2D3C6-DB93-1A3F-A765-B53DEDE7ABC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8764" y="0"/>
            <a:ext cx="2609850" cy="1133475"/>
          </a:xfrm>
          <a:prstGeom prst="rect">
            <a:avLst/>
          </a:prstGeom>
        </p:spPr>
      </p:pic>
      <p:sp>
        <p:nvSpPr>
          <p:cNvPr id="2" name="Zástupný obsah 2">
            <a:extLst>
              <a:ext uri="{FF2B5EF4-FFF2-40B4-BE49-F238E27FC236}">
                <a16:creationId xmlns:a16="http://schemas.microsoft.com/office/drawing/2014/main" id="{80640E70-3C39-9B9F-851F-D1AFAFDD5F81}"/>
              </a:ext>
            </a:extLst>
          </p:cNvPr>
          <p:cNvSpPr txBox="1">
            <a:spLocks/>
          </p:cNvSpPr>
          <p:nvPr/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fr-FR" dirty="0"/>
          </a:p>
        </p:txBody>
      </p:sp>
      <p:sp>
        <p:nvSpPr>
          <p:cNvPr id="3" name="Nadpis 1">
            <a:extLst>
              <a:ext uri="{FF2B5EF4-FFF2-40B4-BE49-F238E27FC236}">
                <a16:creationId xmlns:a16="http://schemas.microsoft.com/office/drawing/2014/main" id="{F1796465-87B0-8321-1F21-4B171B0A6EAE}"/>
              </a:ext>
            </a:extLst>
          </p:cNvPr>
          <p:cNvSpPr txBox="1">
            <a:spLocks/>
          </p:cNvSpPr>
          <p:nvPr/>
        </p:nvSpPr>
        <p:spPr>
          <a:xfrm>
            <a:off x="4364181" y="131125"/>
            <a:ext cx="7061201" cy="822469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cs-CZ" sz="4000" dirty="0" err="1">
                <a:solidFill>
                  <a:srgbClr val="FFFFFF"/>
                </a:solidFill>
              </a:rPr>
              <a:t>Corso</a:t>
            </a:r>
            <a:r>
              <a:rPr lang="cs-CZ" sz="4000" dirty="0">
                <a:solidFill>
                  <a:srgbClr val="FFFFFF"/>
                </a:solidFill>
              </a:rPr>
              <a:t> di Lingua </a:t>
            </a:r>
            <a:r>
              <a:rPr lang="cs-CZ" sz="4000" dirty="0" err="1">
                <a:solidFill>
                  <a:srgbClr val="FFFFFF"/>
                </a:solidFill>
              </a:rPr>
              <a:t>francese</a:t>
            </a:r>
            <a:r>
              <a:rPr lang="cs-CZ" sz="4000" dirty="0">
                <a:solidFill>
                  <a:srgbClr val="FFFFFF"/>
                </a:solidFill>
              </a:rPr>
              <a:t> </a:t>
            </a:r>
            <a:r>
              <a:rPr lang="it-IT" sz="4000" dirty="0">
                <a:solidFill>
                  <a:srgbClr val="FEFFFF"/>
                </a:solidFill>
              </a:rPr>
              <a:t>(</a:t>
            </a:r>
            <a:r>
              <a:rPr lang="it-IT" sz="4000" dirty="0" err="1">
                <a:solidFill>
                  <a:srgbClr val="FEFFFF"/>
                </a:solidFill>
              </a:rPr>
              <a:t>SeLdA</a:t>
            </a:r>
            <a:r>
              <a:rPr lang="it-IT" sz="4000" dirty="0">
                <a:solidFill>
                  <a:srgbClr val="FEFFFF"/>
                </a:solidFill>
              </a:rPr>
              <a:t>) </a:t>
            </a:r>
            <a:endParaRPr lang="cs-CZ" sz="4000" dirty="0">
              <a:solidFill>
                <a:srgbClr val="FEFFFF"/>
              </a:solidFill>
            </a:endParaRPr>
          </a:p>
        </p:txBody>
      </p:sp>
      <p:sp>
        <p:nvSpPr>
          <p:cNvPr id="7" name="Zástupný obsah 6">
            <a:extLst>
              <a:ext uri="{FF2B5EF4-FFF2-40B4-BE49-F238E27FC236}">
                <a16:creationId xmlns:a16="http://schemas.microsoft.com/office/drawing/2014/main" id="{A8007BE2-4362-895C-3EF4-37B1D2F8F43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98764" y="1825625"/>
            <a:ext cx="5521036" cy="4351338"/>
          </a:xfrm>
        </p:spPr>
        <p:txBody>
          <a:bodyPr>
            <a:normAutofit lnSpcReduction="10000"/>
          </a:bodyPr>
          <a:lstStyle/>
          <a:p>
            <a:pPr>
              <a:lnSpc>
                <a:spcPct val="115000"/>
              </a:lnSpc>
            </a:pPr>
            <a:r>
              <a:rPr lang="fr-FR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LINGUA FRANCESE</a:t>
            </a:r>
            <a:r>
              <a:rPr lang="cs-CZ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fr-FR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(</a:t>
            </a:r>
            <a:r>
              <a:rPr lang="cs-CZ" sz="18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ann</a:t>
            </a:r>
            <a:r>
              <a:rPr lang="cs-CZ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  <a:r>
              <a:rPr lang="fr-FR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)</a:t>
            </a:r>
          </a:p>
          <a:p>
            <a:pPr lvl="1">
              <a:lnSpc>
                <a:spcPct val="115000"/>
              </a:lnSpc>
            </a:pPr>
            <a:r>
              <a:rPr lang="fr-FR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Dott.ssa</a:t>
            </a:r>
            <a:r>
              <a:rPr lang="fr-F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cs-CZ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Martina </a:t>
            </a:r>
            <a:r>
              <a:rPr lang="cs-CZ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Alì</a:t>
            </a:r>
            <a:endParaRPr lang="fr-F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lvl="1">
              <a:lnSpc>
                <a:spcPct val="115000"/>
              </a:lnSpc>
            </a:pPr>
            <a:r>
              <a:rPr lang="cs-CZ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8</a:t>
            </a:r>
            <a:r>
              <a:rPr lang="fr-F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0 ore (</a:t>
            </a:r>
            <a:r>
              <a:rPr lang="cs-CZ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4</a:t>
            </a:r>
            <a:r>
              <a:rPr lang="fr-F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ore/ </a:t>
            </a:r>
            <a:r>
              <a:rPr lang="fr-FR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settimana</a:t>
            </a:r>
            <a:r>
              <a:rPr lang="fr-F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)</a:t>
            </a:r>
            <a:endParaRPr lang="cs-CZ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457200" lvl="1" indent="0">
              <a:lnSpc>
                <a:spcPct val="115000"/>
              </a:lnSpc>
              <a:buNone/>
            </a:pPr>
            <a:endParaRPr lang="fr-FR" sz="14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sz="1800" dirty="0"/>
          </a:p>
          <a:p>
            <a:endParaRPr lang="cs-CZ" sz="1800" dirty="0"/>
          </a:p>
          <a:p>
            <a:r>
              <a:rPr lang="cs-CZ" sz="1800" dirty="0" err="1"/>
              <a:t>Corso</a:t>
            </a:r>
            <a:r>
              <a:rPr lang="cs-CZ" sz="1800" dirty="0"/>
              <a:t> </a:t>
            </a:r>
            <a:r>
              <a:rPr lang="cs-CZ" sz="1800" dirty="0" err="1"/>
              <a:t>Blackboard</a:t>
            </a:r>
            <a:r>
              <a:rPr lang="cs-CZ" sz="1800" dirty="0"/>
              <a:t>: </a:t>
            </a:r>
          </a:p>
          <a:p>
            <a:pPr lvl="1"/>
            <a:r>
              <a:rPr lang="it-IT" sz="1800" dirty="0"/>
              <a:t>2024-FY0175-90326</a:t>
            </a:r>
            <a:r>
              <a:rPr lang="cs-CZ" sz="1800" dirty="0"/>
              <a:t> </a:t>
            </a:r>
            <a:r>
              <a:rPr lang="it-IT" sz="1800" dirty="0"/>
              <a:t>LINGUA FRANCESE (2024-2025) (</a:t>
            </a:r>
            <a:r>
              <a:rPr lang="it-IT" sz="1800" dirty="0" err="1"/>
              <a:t>Selda</a:t>
            </a:r>
            <a:r>
              <a:rPr lang="it-IT" sz="1800" dirty="0"/>
              <a:t>) </a:t>
            </a:r>
            <a:endParaRPr lang="fr-FR" dirty="0"/>
          </a:p>
        </p:txBody>
      </p:sp>
      <p:graphicFrame>
        <p:nvGraphicFramePr>
          <p:cNvPr id="17" name="Zástupný obsah 16">
            <a:extLst>
              <a:ext uri="{FF2B5EF4-FFF2-40B4-BE49-F238E27FC236}">
                <a16:creationId xmlns:a16="http://schemas.microsoft.com/office/drawing/2014/main" id="{A5C47D1B-B529-3445-B187-B0678B862CC9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833888575"/>
              </p:ext>
            </p:extLst>
          </p:nvPr>
        </p:nvGraphicFramePr>
        <p:xfrm>
          <a:off x="697627" y="2970887"/>
          <a:ext cx="5042864" cy="217813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674092">
                  <a:extLst>
                    <a:ext uri="{9D8B030D-6E8A-4147-A177-3AD203B41FA5}">
                      <a16:colId xmlns:a16="http://schemas.microsoft.com/office/drawing/2014/main" val="567380456"/>
                    </a:ext>
                  </a:extLst>
                </a:gridCol>
                <a:gridCol w="1320800">
                  <a:extLst>
                    <a:ext uri="{9D8B030D-6E8A-4147-A177-3AD203B41FA5}">
                      <a16:colId xmlns:a16="http://schemas.microsoft.com/office/drawing/2014/main" val="2773185308"/>
                    </a:ext>
                  </a:extLst>
                </a:gridCol>
                <a:gridCol w="858982">
                  <a:extLst>
                    <a:ext uri="{9D8B030D-6E8A-4147-A177-3AD203B41FA5}">
                      <a16:colId xmlns:a16="http://schemas.microsoft.com/office/drawing/2014/main" val="2002423573"/>
                    </a:ext>
                  </a:extLst>
                </a:gridCol>
                <a:gridCol w="1188990">
                  <a:extLst>
                    <a:ext uri="{9D8B030D-6E8A-4147-A177-3AD203B41FA5}">
                      <a16:colId xmlns:a16="http://schemas.microsoft.com/office/drawing/2014/main" val="2700067626"/>
                    </a:ext>
                  </a:extLst>
                </a:gridCol>
              </a:tblGrid>
              <a:tr h="547849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r>
                        <a:rPr lang="cs-CZ" sz="1400" cap="none" baseline="0" dirty="0">
                          <a:effectLst/>
                        </a:rPr>
                        <a:t>M</a:t>
                      </a:r>
                      <a:r>
                        <a:rPr lang="fr-FR" sz="1400" cap="none" baseline="0" dirty="0" err="1">
                          <a:effectLst/>
                        </a:rPr>
                        <a:t>artedì</a:t>
                      </a:r>
                      <a:r>
                        <a:rPr lang="cs-CZ" sz="1400" cap="none" baseline="0" dirty="0">
                          <a:effectLst/>
                        </a:rPr>
                        <a:t> (1. sem)</a:t>
                      </a:r>
                      <a:endParaRPr lang="fr-FR" sz="1400" cap="none" baseline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fr-FR" sz="1300" b="0" dirty="0">
                          <a:solidFill>
                            <a:schemeClr val="tx1"/>
                          </a:solidFill>
                          <a:effectLst/>
                        </a:rPr>
                        <a:t>16:30 - 18:30</a:t>
                      </a:r>
                      <a:endParaRPr lang="fr-FR" sz="13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fr-FR" sz="1300" b="0" dirty="0">
                          <a:solidFill>
                            <a:schemeClr val="tx1"/>
                          </a:solidFill>
                          <a:effectLst/>
                        </a:rPr>
                        <a:t>Via </a:t>
                      </a:r>
                      <a:r>
                        <a:rPr lang="cs-CZ" sz="1300" b="0" dirty="0" err="1">
                          <a:solidFill>
                            <a:schemeClr val="tx1"/>
                          </a:solidFill>
                          <a:effectLst/>
                        </a:rPr>
                        <a:t>Trieste</a:t>
                      </a:r>
                      <a:endParaRPr lang="fr-FR" sz="13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cs-CZ" sz="1300" b="0" dirty="0" err="1">
                          <a:solidFill>
                            <a:schemeClr val="tx1"/>
                          </a:solidFill>
                          <a:effectLst/>
                        </a:rPr>
                        <a:t>Bulloni</a:t>
                      </a:r>
                      <a:r>
                        <a:rPr lang="cs-CZ" sz="1300" b="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</a:p>
                  </a:txBody>
                  <a:tcPr marL="68580" marR="68580" marT="0" marB="0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15350041"/>
                  </a:ext>
                </a:extLst>
              </a:tr>
              <a:tr h="54342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cs-CZ" sz="1400" dirty="0" err="1">
                          <a:effectLst/>
                        </a:rPr>
                        <a:t>Vener</a:t>
                      </a:r>
                      <a:r>
                        <a:rPr lang="fr-FR" sz="1400" dirty="0" err="1">
                          <a:effectLst/>
                        </a:rPr>
                        <a:t>dì</a:t>
                      </a:r>
                      <a:r>
                        <a:rPr lang="cs-CZ" sz="1400" dirty="0">
                          <a:effectLst/>
                        </a:rPr>
                        <a:t> (1. sem)</a:t>
                      </a:r>
                      <a:endParaRPr lang="fr-F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fr-FR" sz="1300" dirty="0">
                          <a:solidFill>
                            <a:schemeClr val="tx1"/>
                          </a:solidFill>
                          <a:effectLst/>
                        </a:rPr>
                        <a:t>14:30 - 16:30</a:t>
                      </a:r>
                      <a:endParaRPr lang="fr-FR" sz="13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fr-FR" sz="1300" b="0" dirty="0">
                          <a:solidFill>
                            <a:schemeClr val="tx1"/>
                          </a:solidFill>
                          <a:effectLst/>
                        </a:rPr>
                        <a:t>Via </a:t>
                      </a:r>
                      <a:r>
                        <a:rPr lang="cs-CZ" sz="1300" b="0" dirty="0" err="1">
                          <a:solidFill>
                            <a:schemeClr val="tx1"/>
                          </a:solidFill>
                          <a:effectLst/>
                        </a:rPr>
                        <a:t>Trieste</a:t>
                      </a:r>
                      <a:endParaRPr lang="fr-FR" sz="13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fr-FR" sz="1300" b="0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Morstabilini</a:t>
                      </a:r>
                      <a:endParaRPr lang="fr-FR" sz="13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069037900"/>
                  </a:ext>
                </a:extLst>
              </a:tr>
              <a:tr h="54342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cs-CZ" sz="1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Lunedì</a:t>
                      </a:r>
                      <a:r>
                        <a:rPr lang="cs-CZ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(2. sem)</a:t>
                      </a:r>
                      <a:endParaRPr lang="fr-F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fr-FR" sz="13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17:30 - 19:30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300" b="0" dirty="0">
                          <a:solidFill>
                            <a:schemeClr val="tx1"/>
                          </a:solidFill>
                          <a:effectLst/>
                        </a:rPr>
                        <a:t>Via </a:t>
                      </a:r>
                      <a:r>
                        <a:rPr lang="cs-CZ" sz="1300" b="0" dirty="0" err="1">
                          <a:solidFill>
                            <a:schemeClr val="tx1"/>
                          </a:solidFill>
                          <a:effectLst/>
                        </a:rPr>
                        <a:t>Trieste</a:t>
                      </a:r>
                      <a:endParaRPr lang="fr-FR" sz="13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15000"/>
                        </a:lnSpc>
                      </a:pPr>
                      <a:endParaRPr lang="fr-FR" sz="13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fr-FR" sz="1300" b="0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Morstabilini</a:t>
                      </a:r>
                      <a:r>
                        <a:rPr lang="fr-FR" sz="1300" b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296312554"/>
                  </a:ext>
                </a:extLst>
              </a:tr>
              <a:tr h="54342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Giovedì</a:t>
                      </a:r>
                      <a:r>
                        <a:rPr lang="cs-CZ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(2. sem)</a:t>
                      </a:r>
                      <a:endParaRPr lang="fr-F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15000"/>
                        </a:lnSpc>
                      </a:pPr>
                      <a:endParaRPr lang="fr-F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fr-FR" sz="13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17:30 - 19:30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300" b="0" dirty="0">
                          <a:solidFill>
                            <a:schemeClr val="tx1"/>
                          </a:solidFill>
                          <a:effectLst/>
                        </a:rPr>
                        <a:t>Via </a:t>
                      </a:r>
                      <a:r>
                        <a:rPr lang="cs-CZ" sz="1300" b="0" dirty="0" err="1">
                          <a:solidFill>
                            <a:schemeClr val="tx1"/>
                          </a:solidFill>
                          <a:effectLst/>
                        </a:rPr>
                        <a:t>Trieste</a:t>
                      </a:r>
                      <a:endParaRPr lang="fr-FR" sz="13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15000"/>
                        </a:lnSpc>
                      </a:pPr>
                      <a:endParaRPr lang="fr-FR" sz="13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fr-FR" sz="1300" b="0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Frassati</a:t>
                      </a:r>
                      <a:r>
                        <a:rPr lang="fr-FR" sz="1300" b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186946030"/>
                  </a:ext>
                </a:extLst>
              </a:tr>
            </a:tbl>
          </a:graphicData>
        </a:graphic>
      </p:graphicFrame>
      <p:sp>
        <p:nvSpPr>
          <p:cNvPr id="18" name="Zástupný obsah 6">
            <a:extLst>
              <a:ext uri="{FF2B5EF4-FFF2-40B4-BE49-F238E27FC236}">
                <a16:creationId xmlns:a16="http://schemas.microsoft.com/office/drawing/2014/main" id="{7D9CF9EE-C869-E8FF-B029-867AB8FA6075}"/>
              </a:ext>
            </a:extLst>
          </p:cNvPr>
          <p:cNvSpPr txBox="1">
            <a:spLocks/>
          </p:cNvSpPr>
          <p:nvPr/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15000"/>
              </a:lnSpc>
            </a:pPr>
            <a:endParaRPr lang="fr-FR" dirty="0"/>
          </a:p>
        </p:txBody>
      </p:sp>
      <p:sp>
        <p:nvSpPr>
          <p:cNvPr id="5" name="Obdélník 4">
            <a:extLst>
              <a:ext uri="{FF2B5EF4-FFF2-40B4-BE49-F238E27FC236}">
                <a16:creationId xmlns:a16="http://schemas.microsoft.com/office/drawing/2014/main" id="{57440BAD-FD12-E5A9-EB75-C168FE680B3C}"/>
              </a:ext>
            </a:extLst>
          </p:cNvPr>
          <p:cNvSpPr/>
          <p:nvPr/>
        </p:nvSpPr>
        <p:spPr>
          <a:xfrm>
            <a:off x="424873" y="1681018"/>
            <a:ext cx="5671127" cy="4618182"/>
          </a:xfrm>
          <a:prstGeom prst="rect">
            <a:avLst/>
          </a:prstGeom>
          <a:noFill/>
          <a:ln w="28575"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Zástupný obsah 6">
            <a:extLst>
              <a:ext uri="{FF2B5EF4-FFF2-40B4-BE49-F238E27FC236}">
                <a16:creationId xmlns:a16="http://schemas.microsoft.com/office/drawing/2014/main" id="{FFF72A2A-6FD3-291E-D496-4F4BAF216199}"/>
              </a:ext>
            </a:extLst>
          </p:cNvPr>
          <p:cNvSpPr txBox="1">
            <a:spLocks/>
          </p:cNvSpPr>
          <p:nvPr/>
        </p:nvSpPr>
        <p:spPr>
          <a:xfrm>
            <a:off x="6511636" y="1681018"/>
            <a:ext cx="5181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15000"/>
              </a:lnSpc>
            </a:pPr>
            <a:endParaRPr lang="cs-CZ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</a:pPr>
            <a:endParaRPr lang="cs-CZ" sz="18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</a:pPr>
            <a:endParaRPr lang="cs-CZ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</a:pPr>
            <a:endParaRPr lang="cs-CZ" sz="18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15000"/>
              </a:lnSpc>
            </a:pPr>
            <a:r>
              <a:rPr lang="cs-CZ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</a:t>
            </a:r>
            <a:r>
              <a:rPr lang="it-IT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er</a:t>
            </a:r>
            <a:r>
              <a:rPr lang="it-IT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tutti i corsi di laurea</a:t>
            </a:r>
            <a:endParaRPr lang="cs-CZ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15000"/>
              </a:lnSpc>
            </a:pPr>
            <a: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</a:t>
            </a:r>
            <a:r>
              <a:rPr lang="it-IT" dirty="0" err="1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rogramma</a:t>
            </a:r>
            <a:endParaRPr lang="cs-CZ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15000"/>
              </a:lnSpc>
            </a:pPr>
            <a:endParaRPr lang="it-IT" b="1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</a:pPr>
            <a:endParaRPr lang="cs-CZ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78116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odnadpis 2">
            <a:extLst>
              <a:ext uri="{FF2B5EF4-FFF2-40B4-BE49-F238E27FC236}">
                <a16:creationId xmlns:a16="http://schemas.microsoft.com/office/drawing/2014/main" id="{2C21689E-18BA-47B9-9E0F-D166EADA349A}"/>
              </a:ext>
            </a:extLst>
          </p:cNvPr>
          <p:cNvSpPr txBox="1">
            <a:spLocks/>
          </p:cNvSpPr>
          <p:nvPr/>
        </p:nvSpPr>
        <p:spPr>
          <a:xfrm>
            <a:off x="1623130" y="3569686"/>
            <a:ext cx="8805167" cy="7257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cs-CZ" dirty="0"/>
          </a:p>
        </p:txBody>
      </p:sp>
      <p:pic>
        <p:nvPicPr>
          <p:cNvPr id="6" name="Obrázek 5">
            <a:extLst>
              <a:ext uri="{FF2B5EF4-FFF2-40B4-BE49-F238E27FC236}">
                <a16:creationId xmlns:a16="http://schemas.microsoft.com/office/drawing/2014/main" id="{F7D2D3C6-DB93-1A3F-A765-B53DEDE7ABC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8764" y="0"/>
            <a:ext cx="2609850" cy="1133475"/>
          </a:xfrm>
          <a:prstGeom prst="rect">
            <a:avLst/>
          </a:prstGeom>
        </p:spPr>
      </p:pic>
      <p:sp>
        <p:nvSpPr>
          <p:cNvPr id="2" name="Zástupný obsah 2">
            <a:extLst>
              <a:ext uri="{FF2B5EF4-FFF2-40B4-BE49-F238E27FC236}">
                <a16:creationId xmlns:a16="http://schemas.microsoft.com/office/drawing/2014/main" id="{80640E70-3C39-9B9F-851F-D1AFAFDD5F81}"/>
              </a:ext>
            </a:extLst>
          </p:cNvPr>
          <p:cNvSpPr txBox="1">
            <a:spLocks/>
          </p:cNvSpPr>
          <p:nvPr/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fr-FR" dirty="0"/>
          </a:p>
        </p:txBody>
      </p:sp>
      <p:sp>
        <p:nvSpPr>
          <p:cNvPr id="3" name="Nadpis 1">
            <a:extLst>
              <a:ext uri="{FF2B5EF4-FFF2-40B4-BE49-F238E27FC236}">
                <a16:creationId xmlns:a16="http://schemas.microsoft.com/office/drawing/2014/main" id="{F1796465-87B0-8321-1F21-4B171B0A6EAE}"/>
              </a:ext>
            </a:extLst>
          </p:cNvPr>
          <p:cNvSpPr txBox="1">
            <a:spLocks/>
          </p:cNvSpPr>
          <p:nvPr/>
        </p:nvSpPr>
        <p:spPr>
          <a:xfrm>
            <a:off x="3223491" y="131125"/>
            <a:ext cx="8793018" cy="822469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cs-CZ" sz="3000" dirty="0" err="1">
                <a:solidFill>
                  <a:srgbClr val="FFFFFF"/>
                </a:solidFill>
              </a:rPr>
              <a:t>Corso</a:t>
            </a:r>
            <a:r>
              <a:rPr lang="cs-CZ" sz="3000" dirty="0">
                <a:solidFill>
                  <a:srgbClr val="FFFFFF"/>
                </a:solidFill>
              </a:rPr>
              <a:t> di </a:t>
            </a:r>
            <a:r>
              <a:rPr lang="cs-CZ" sz="3000" dirty="0" err="1">
                <a:solidFill>
                  <a:srgbClr val="FFFFFF"/>
                </a:solidFill>
              </a:rPr>
              <a:t>laurea</a:t>
            </a:r>
            <a:r>
              <a:rPr lang="cs-CZ" sz="3000" dirty="0">
                <a:solidFill>
                  <a:srgbClr val="FFFFFF"/>
                </a:solidFill>
              </a:rPr>
              <a:t> in </a:t>
            </a:r>
            <a:r>
              <a:rPr lang="it-IT" sz="3000" dirty="0" err="1">
                <a:solidFill>
                  <a:srgbClr val="FEFFFF"/>
                </a:solidFill>
              </a:rPr>
              <a:t>Tourism</a:t>
            </a:r>
            <a:r>
              <a:rPr lang="it-IT" sz="3000" dirty="0">
                <a:solidFill>
                  <a:srgbClr val="FEFFFF"/>
                </a:solidFill>
              </a:rPr>
              <a:t> management, sostenibilità e valorizzazione del territorio </a:t>
            </a:r>
            <a:r>
              <a:rPr lang="cs-CZ" sz="3000" dirty="0">
                <a:solidFill>
                  <a:srgbClr val="FEFFFF"/>
                </a:solidFill>
              </a:rPr>
              <a:t>(1. anno)</a:t>
            </a:r>
            <a:r>
              <a:rPr lang="it-IT" sz="3000" dirty="0">
                <a:solidFill>
                  <a:srgbClr val="FEFFFF"/>
                </a:solidFill>
              </a:rPr>
              <a:t> </a:t>
            </a:r>
            <a:endParaRPr lang="cs-CZ" sz="3000" dirty="0">
              <a:solidFill>
                <a:srgbClr val="FEFFFF"/>
              </a:solidFill>
            </a:endParaRPr>
          </a:p>
        </p:txBody>
      </p:sp>
      <p:sp>
        <p:nvSpPr>
          <p:cNvPr id="7" name="Zástupný obsah 6">
            <a:extLst>
              <a:ext uri="{FF2B5EF4-FFF2-40B4-BE49-F238E27FC236}">
                <a16:creationId xmlns:a16="http://schemas.microsoft.com/office/drawing/2014/main" id="{A8007BE2-4362-895C-3EF4-37B1D2F8F43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98764" y="1825625"/>
            <a:ext cx="5521036" cy="4351338"/>
          </a:xfrm>
        </p:spPr>
        <p:txBody>
          <a:bodyPr>
            <a:normAutofit/>
          </a:bodyPr>
          <a:lstStyle/>
          <a:p>
            <a:pPr>
              <a:lnSpc>
                <a:spcPct val="115000"/>
              </a:lnSpc>
            </a:pPr>
            <a:r>
              <a:rPr lang="fr-F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LINGUA FRANCESE</a:t>
            </a:r>
            <a:r>
              <a:rPr lang="cs-CZ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fr-F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(</a:t>
            </a:r>
            <a:r>
              <a:rPr lang="cs-CZ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ann</a:t>
            </a:r>
            <a:r>
              <a:rPr lang="cs-CZ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  <a:r>
              <a:rPr lang="fr-F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)</a:t>
            </a:r>
          </a:p>
          <a:p>
            <a:pPr lvl="1">
              <a:lnSpc>
                <a:spcPct val="115000"/>
              </a:lnSpc>
            </a:pPr>
            <a:r>
              <a:rPr lang="fr-FR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Dott.ssa</a:t>
            </a:r>
            <a:r>
              <a:rPr lang="fr-F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cs-CZ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Martina </a:t>
            </a:r>
            <a:r>
              <a:rPr lang="cs-CZ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Alì</a:t>
            </a:r>
            <a:endParaRPr lang="fr-F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lvl="1">
              <a:lnSpc>
                <a:spcPct val="115000"/>
              </a:lnSpc>
            </a:pPr>
            <a:r>
              <a:rPr lang="cs-CZ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8</a:t>
            </a:r>
            <a:r>
              <a:rPr lang="fr-F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0 ore (</a:t>
            </a:r>
            <a:r>
              <a:rPr lang="cs-CZ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4</a:t>
            </a:r>
            <a:r>
              <a:rPr lang="fr-F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ore/ </a:t>
            </a:r>
            <a:r>
              <a:rPr lang="fr-FR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settimana</a:t>
            </a:r>
            <a:r>
              <a:rPr lang="fr-F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)</a:t>
            </a:r>
            <a:endParaRPr lang="cs-CZ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457200" lvl="1" indent="0">
              <a:lnSpc>
                <a:spcPct val="115000"/>
              </a:lnSpc>
              <a:buNone/>
            </a:pPr>
            <a:endParaRPr lang="fr-FR" sz="14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sz="1800" dirty="0"/>
          </a:p>
          <a:p>
            <a:r>
              <a:rPr lang="cs-CZ" sz="1800" dirty="0" err="1"/>
              <a:t>Corso</a:t>
            </a:r>
            <a:r>
              <a:rPr lang="cs-CZ" sz="1800" dirty="0"/>
              <a:t> </a:t>
            </a:r>
            <a:r>
              <a:rPr lang="cs-CZ" sz="1800" dirty="0" err="1"/>
              <a:t>Blackboard</a:t>
            </a:r>
            <a:r>
              <a:rPr lang="cs-CZ" sz="1800" dirty="0"/>
              <a:t>: </a:t>
            </a:r>
          </a:p>
          <a:p>
            <a:pPr lvl="1"/>
            <a:r>
              <a:rPr lang="it-IT" sz="1800" dirty="0"/>
              <a:t>2024</a:t>
            </a:r>
            <a:r>
              <a:rPr lang="it-IT" sz="1800" dirty="0">
                <a:highlight>
                  <a:srgbClr val="FFFF00"/>
                </a:highlight>
              </a:rPr>
              <a:t>-FY0175</a:t>
            </a:r>
            <a:r>
              <a:rPr lang="it-IT" sz="1800" dirty="0"/>
              <a:t>-90326</a:t>
            </a:r>
            <a:r>
              <a:rPr lang="cs-CZ" sz="1800" dirty="0"/>
              <a:t> </a:t>
            </a:r>
            <a:r>
              <a:rPr lang="it-IT" sz="1800" dirty="0"/>
              <a:t>LINGUA FRANCESE (2024-2025) (</a:t>
            </a:r>
            <a:r>
              <a:rPr lang="it-IT" sz="1800" dirty="0" err="1"/>
              <a:t>Selda</a:t>
            </a:r>
            <a:r>
              <a:rPr lang="it-IT" sz="1800" dirty="0"/>
              <a:t>)</a:t>
            </a:r>
            <a:endParaRPr lang="fr-FR" sz="1800" dirty="0"/>
          </a:p>
        </p:txBody>
      </p:sp>
      <p:sp>
        <p:nvSpPr>
          <p:cNvPr id="18" name="Zástupný obsah 6">
            <a:extLst>
              <a:ext uri="{FF2B5EF4-FFF2-40B4-BE49-F238E27FC236}">
                <a16:creationId xmlns:a16="http://schemas.microsoft.com/office/drawing/2014/main" id="{7D9CF9EE-C869-E8FF-B029-867AB8FA6075}"/>
              </a:ext>
            </a:extLst>
          </p:cNvPr>
          <p:cNvSpPr txBox="1">
            <a:spLocks/>
          </p:cNvSpPr>
          <p:nvPr/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15000"/>
              </a:lnSpc>
            </a:pPr>
            <a:r>
              <a:rPr lang="it-IT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LINGUA FRANCESE</a:t>
            </a:r>
            <a:r>
              <a:rPr lang="cs-CZ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it-IT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(</a:t>
            </a:r>
            <a:r>
              <a:rPr lang="cs-CZ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 sem.</a:t>
            </a:r>
            <a:r>
              <a:rPr lang="it-IT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)</a:t>
            </a:r>
          </a:p>
          <a:p>
            <a:pPr lvl="1">
              <a:lnSpc>
                <a:spcPct val="115000"/>
              </a:lnSpc>
            </a:pPr>
            <a:r>
              <a:rPr lang="fr-FR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Dott.ssa</a:t>
            </a:r>
            <a:r>
              <a:rPr lang="fr-F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cs-CZ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Martina </a:t>
            </a:r>
            <a:r>
              <a:rPr lang="cs-CZ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Alì</a:t>
            </a:r>
            <a:endParaRPr lang="fr-F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lvl="1">
              <a:lnSpc>
                <a:spcPct val="115000"/>
              </a:lnSpc>
            </a:pPr>
            <a:r>
              <a:rPr lang="cs-CZ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4</a:t>
            </a:r>
            <a:r>
              <a:rPr lang="fr-F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0 ore (</a:t>
            </a:r>
            <a:r>
              <a:rPr lang="cs-CZ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4</a:t>
            </a:r>
            <a:r>
              <a:rPr lang="fr-F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ore/ </a:t>
            </a:r>
            <a:r>
              <a:rPr lang="fr-FR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settimana</a:t>
            </a:r>
            <a:r>
              <a:rPr lang="fr-F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)</a:t>
            </a:r>
          </a:p>
          <a:p>
            <a:pPr marL="457200" lvl="1" indent="0">
              <a:lnSpc>
                <a:spcPct val="115000"/>
              </a:lnSpc>
              <a:buFont typeface="Arial" panose="020B0604020202020204" pitchFamily="34" charset="0"/>
              <a:buNone/>
            </a:pPr>
            <a:endParaRPr lang="cs-CZ" sz="14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457200" lvl="1" indent="0">
              <a:lnSpc>
                <a:spcPct val="115000"/>
              </a:lnSpc>
              <a:buFont typeface="Arial" panose="020B0604020202020204" pitchFamily="34" charset="0"/>
              <a:buNone/>
            </a:pPr>
            <a:endParaRPr lang="fr-FR" sz="14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endParaRPr lang="cs-CZ" dirty="0"/>
          </a:p>
          <a:p>
            <a:endParaRPr lang="cs-CZ" dirty="0"/>
          </a:p>
          <a:p>
            <a:endParaRPr lang="cs-CZ" sz="1800" dirty="0">
              <a:highlight>
                <a:srgbClr val="FFFF00"/>
              </a:highlight>
            </a:endParaRPr>
          </a:p>
          <a:p>
            <a:endParaRPr lang="cs-CZ" sz="1800" dirty="0">
              <a:highlight>
                <a:srgbClr val="FFFF00"/>
              </a:highlight>
            </a:endParaRPr>
          </a:p>
          <a:p>
            <a:endParaRPr lang="cs-CZ" sz="1800" dirty="0">
              <a:highlight>
                <a:srgbClr val="FFFF00"/>
              </a:highlight>
            </a:endParaRPr>
          </a:p>
          <a:p>
            <a:r>
              <a:rPr lang="cs-CZ" sz="1800" dirty="0" err="1"/>
              <a:t>Corso</a:t>
            </a:r>
            <a:r>
              <a:rPr lang="cs-CZ" sz="1800" dirty="0"/>
              <a:t> </a:t>
            </a:r>
            <a:r>
              <a:rPr lang="cs-CZ" sz="1800" dirty="0" err="1"/>
              <a:t>Blackboard</a:t>
            </a:r>
            <a:r>
              <a:rPr lang="cs-CZ" sz="1800" dirty="0"/>
              <a:t>:</a:t>
            </a:r>
          </a:p>
          <a:p>
            <a:pPr lvl="1"/>
            <a:r>
              <a:rPr lang="it-IT" sz="1800" dirty="0"/>
              <a:t>2024-</a:t>
            </a:r>
            <a:r>
              <a:rPr lang="it-IT" sz="1800" dirty="0">
                <a:highlight>
                  <a:srgbClr val="FFFF00"/>
                </a:highlight>
              </a:rPr>
              <a:t>NF0174</a:t>
            </a:r>
            <a:r>
              <a:rPr lang="it-IT" sz="1800" dirty="0"/>
              <a:t>-90326</a:t>
            </a:r>
            <a:r>
              <a:rPr lang="cs-CZ" sz="1800" dirty="0"/>
              <a:t> </a:t>
            </a:r>
            <a:r>
              <a:rPr lang="it-IT" sz="1800" dirty="0"/>
              <a:t>LINGUA FRANCESE (2024-2025) (</a:t>
            </a:r>
            <a:r>
              <a:rPr lang="it-IT" sz="1800" dirty="0" err="1"/>
              <a:t>Selda</a:t>
            </a:r>
            <a:r>
              <a:rPr lang="it-IT" sz="1800" dirty="0"/>
              <a:t>)</a:t>
            </a:r>
            <a:endParaRPr lang="fr-FR" dirty="0"/>
          </a:p>
        </p:txBody>
      </p:sp>
      <p:graphicFrame>
        <p:nvGraphicFramePr>
          <p:cNvPr id="20" name="Tabulka 19">
            <a:extLst>
              <a:ext uri="{FF2B5EF4-FFF2-40B4-BE49-F238E27FC236}">
                <a16:creationId xmlns:a16="http://schemas.microsoft.com/office/drawing/2014/main" id="{20AFF4F7-313F-609D-D9E5-7DDA9EBA872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58801729"/>
              </p:ext>
            </p:extLst>
          </p:nvPr>
        </p:nvGraphicFramePr>
        <p:xfrm>
          <a:off x="6299794" y="3123121"/>
          <a:ext cx="4869416" cy="104268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217354">
                  <a:extLst>
                    <a:ext uri="{9D8B030D-6E8A-4147-A177-3AD203B41FA5}">
                      <a16:colId xmlns:a16="http://schemas.microsoft.com/office/drawing/2014/main" val="2635519961"/>
                    </a:ext>
                  </a:extLst>
                </a:gridCol>
                <a:gridCol w="1217354">
                  <a:extLst>
                    <a:ext uri="{9D8B030D-6E8A-4147-A177-3AD203B41FA5}">
                      <a16:colId xmlns:a16="http://schemas.microsoft.com/office/drawing/2014/main" val="3003497933"/>
                    </a:ext>
                  </a:extLst>
                </a:gridCol>
                <a:gridCol w="1217354">
                  <a:extLst>
                    <a:ext uri="{9D8B030D-6E8A-4147-A177-3AD203B41FA5}">
                      <a16:colId xmlns:a16="http://schemas.microsoft.com/office/drawing/2014/main" val="1890544602"/>
                    </a:ext>
                  </a:extLst>
                </a:gridCol>
                <a:gridCol w="1217354">
                  <a:extLst>
                    <a:ext uri="{9D8B030D-6E8A-4147-A177-3AD203B41FA5}">
                      <a16:colId xmlns:a16="http://schemas.microsoft.com/office/drawing/2014/main" val="1508497190"/>
                    </a:ext>
                  </a:extLst>
                </a:gridCol>
              </a:tblGrid>
              <a:tr h="52134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r>
                        <a:rPr lang="cs-CZ" sz="1400" cap="none" baseline="0" dirty="0" err="1">
                          <a:effectLst/>
                        </a:rPr>
                        <a:t>Luned</a:t>
                      </a:r>
                      <a:r>
                        <a:rPr lang="fr-FR" sz="1400" cap="none" baseline="0" dirty="0">
                          <a:effectLst/>
                        </a:rPr>
                        <a:t>ì</a:t>
                      </a:r>
                      <a:endParaRPr lang="fr-FR" sz="1400" cap="none" baseline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fr-FR" sz="1300" b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15:30 - 17:30</a:t>
                      </a:r>
                    </a:p>
                  </a:txBody>
                  <a:tcPr marL="68580" marR="68580" marT="0" marB="0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fr-FR" sz="1300" b="0" dirty="0">
                          <a:solidFill>
                            <a:schemeClr val="tx1"/>
                          </a:solidFill>
                          <a:effectLst/>
                        </a:rPr>
                        <a:t>Via Trieste</a:t>
                      </a:r>
                    </a:p>
                  </a:txBody>
                  <a:tcPr marL="68580" marR="68580" marT="0" marB="0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fr-FR" sz="1300" b="0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Morstabilini</a:t>
                      </a:r>
                      <a:r>
                        <a:rPr lang="fr-FR" sz="1300" b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  </a:t>
                      </a:r>
                    </a:p>
                  </a:txBody>
                  <a:tcPr marL="68580" marR="68580" marT="0" marB="0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00340960"/>
                  </a:ext>
                </a:extLst>
              </a:tr>
              <a:tr h="5213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cs-CZ" sz="1400" dirty="0" err="1">
                          <a:effectLst/>
                        </a:rPr>
                        <a:t>Giover</a:t>
                      </a:r>
                      <a:r>
                        <a:rPr lang="fr-FR" sz="1400" dirty="0" err="1">
                          <a:effectLst/>
                        </a:rPr>
                        <a:t>dì</a:t>
                      </a:r>
                      <a:endParaRPr lang="fr-F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fr-FR" sz="1300" b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15:30 - 17:30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fr-FR" sz="1300" b="0" dirty="0">
                          <a:solidFill>
                            <a:schemeClr val="tx1"/>
                          </a:solidFill>
                          <a:effectLst/>
                        </a:rPr>
                        <a:t>Via Trieste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fr-FR" sz="13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Frassati</a:t>
                      </a:r>
                      <a:r>
                        <a:rPr lang="fr-FR" sz="13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254636215"/>
                  </a:ext>
                </a:extLst>
              </a:tr>
            </a:tbl>
          </a:graphicData>
        </a:graphic>
      </p:graphicFrame>
      <p:pic>
        <p:nvPicPr>
          <p:cNvPr id="10" name="Obrázek 9">
            <a:extLst>
              <a:ext uri="{FF2B5EF4-FFF2-40B4-BE49-F238E27FC236}">
                <a16:creationId xmlns:a16="http://schemas.microsoft.com/office/drawing/2014/main" id="{CA86710C-BDE6-312E-DB6E-80FF2554DCE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82217" y="3057236"/>
            <a:ext cx="4505051" cy="20216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06228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odnadpis 2">
            <a:extLst>
              <a:ext uri="{FF2B5EF4-FFF2-40B4-BE49-F238E27FC236}">
                <a16:creationId xmlns:a16="http://schemas.microsoft.com/office/drawing/2014/main" id="{2C21689E-18BA-47B9-9E0F-D166EADA349A}"/>
              </a:ext>
            </a:extLst>
          </p:cNvPr>
          <p:cNvSpPr txBox="1">
            <a:spLocks/>
          </p:cNvSpPr>
          <p:nvPr/>
        </p:nvSpPr>
        <p:spPr>
          <a:xfrm>
            <a:off x="1623130" y="3569686"/>
            <a:ext cx="8805167" cy="7257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cs-CZ" dirty="0"/>
          </a:p>
        </p:txBody>
      </p:sp>
      <p:pic>
        <p:nvPicPr>
          <p:cNvPr id="6" name="Obrázek 5">
            <a:extLst>
              <a:ext uri="{FF2B5EF4-FFF2-40B4-BE49-F238E27FC236}">
                <a16:creationId xmlns:a16="http://schemas.microsoft.com/office/drawing/2014/main" id="{F7D2D3C6-DB93-1A3F-A765-B53DEDE7ABC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8764" y="0"/>
            <a:ext cx="2609850" cy="1133475"/>
          </a:xfrm>
          <a:prstGeom prst="rect">
            <a:avLst/>
          </a:prstGeom>
        </p:spPr>
      </p:pic>
      <p:sp>
        <p:nvSpPr>
          <p:cNvPr id="2" name="Zástupný obsah 2">
            <a:extLst>
              <a:ext uri="{FF2B5EF4-FFF2-40B4-BE49-F238E27FC236}">
                <a16:creationId xmlns:a16="http://schemas.microsoft.com/office/drawing/2014/main" id="{80640E70-3C39-9B9F-851F-D1AFAFDD5F81}"/>
              </a:ext>
            </a:extLst>
          </p:cNvPr>
          <p:cNvSpPr txBox="1">
            <a:spLocks/>
          </p:cNvSpPr>
          <p:nvPr/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fr-FR" dirty="0"/>
          </a:p>
        </p:txBody>
      </p:sp>
      <p:sp>
        <p:nvSpPr>
          <p:cNvPr id="3" name="Nadpis 1">
            <a:extLst>
              <a:ext uri="{FF2B5EF4-FFF2-40B4-BE49-F238E27FC236}">
                <a16:creationId xmlns:a16="http://schemas.microsoft.com/office/drawing/2014/main" id="{F1796465-87B0-8321-1F21-4B171B0A6EAE}"/>
              </a:ext>
            </a:extLst>
          </p:cNvPr>
          <p:cNvSpPr txBox="1">
            <a:spLocks/>
          </p:cNvSpPr>
          <p:nvPr/>
        </p:nvSpPr>
        <p:spPr>
          <a:xfrm>
            <a:off x="4364181" y="131125"/>
            <a:ext cx="7061201" cy="822469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7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cs-CZ" sz="4000" dirty="0" err="1">
                <a:solidFill>
                  <a:srgbClr val="FFFFFF"/>
                </a:solidFill>
              </a:rPr>
              <a:t>Corso</a:t>
            </a:r>
            <a:r>
              <a:rPr lang="cs-CZ" sz="4000" dirty="0">
                <a:solidFill>
                  <a:srgbClr val="FFFFFF"/>
                </a:solidFill>
              </a:rPr>
              <a:t> di </a:t>
            </a:r>
            <a:r>
              <a:rPr lang="cs-CZ" sz="4000" dirty="0" err="1">
                <a:solidFill>
                  <a:srgbClr val="FFFFFF"/>
                </a:solidFill>
              </a:rPr>
              <a:t>laurea</a:t>
            </a:r>
            <a:r>
              <a:rPr lang="cs-CZ" sz="4000" dirty="0">
                <a:solidFill>
                  <a:srgbClr val="FFFFFF"/>
                </a:solidFill>
              </a:rPr>
              <a:t> in </a:t>
            </a:r>
            <a:r>
              <a:rPr lang="it-IT" sz="4000" dirty="0">
                <a:solidFill>
                  <a:srgbClr val="FEFFFF"/>
                </a:solidFill>
              </a:rPr>
              <a:t>Scienze turistiche e valorizzazione del territorio</a:t>
            </a:r>
            <a:r>
              <a:rPr lang="cs-CZ" sz="4000" dirty="0">
                <a:solidFill>
                  <a:srgbClr val="FEFFFF"/>
                </a:solidFill>
              </a:rPr>
              <a:t> (2. anno)</a:t>
            </a:r>
            <a:r>
              <a:rPr lang="it-IT" sz="4000" dirty="0">
                <a:solidFill>
                  <a:srgbClr val="FEFFFF"/>
                </a:solidFill>
              </a:rPr>
              <a:t> </a:t>
            </a:r>
            <a:endParaRPr lang="cs-CZ" sz="4000" dirty="0">
              <a:solidFill>
                <a:srgbClr val="FEFFFF"/>
              </a:solidFill>
            </a:endParaRPr>
          </a:p>
        </p:txBody>
      </p:sp>
      <p:sp>
        <p:nvSpPr>
          <p:cNvPr id="7" name="Zástupný obsah 6">
            <a:extLst>
              <a:ext uri="{FF2B5EF4-FFF2-40B4-BE49-F238E27FC236}">
                <a16:creationId xmlns:a16="http://schemas.microsoft.com/office/drawing/2014/main" id="{A8007BE2-4362-895C-3EF4-37B1D2F8F43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98764" y="1825625"/>
            <a:ext cx="5521036" cy="4704484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115000"/>
              </a:lnSpc>
            </a:pPr>
            <a:r>
              <a:rPr lang="fr-F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LINGUA FRANCESE</a:t>
            </a:r>
            <a:r>
              <a:rPr lang="cs-CZ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PER IL TURISMO 2 </a:t>
            </a:r>
            <a:r>
              <a:rPr lang="fr-F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(</a:t>
            </a:r>
            <a:r>
              <a:rPr lang="cs-CZ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ann</a:t>
            </a:r>
            <a:r>
              <a:rPr lang="cs-CZ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  <a:r>
              <a:rPr lang="fr-F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)</a:t>
            </a:r>
          </a:p>
          <a:p>
            <a:pPr lvl="1">
              <a:lnSpc>
                <a:spcPct val="115000"/>
              </a:lnSpc>
            </a:pPr>
            <a:r>
              <a:rPr lang="fr-FR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Dott.ssa</a:t>
            </a:r>
            <a:r>
              <a:rPr lang="fr-F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cs-CZ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Alessandra </a:t>
            </a:r>
            <a:r>
              <a:rPr lang="cs-CZ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Copeta</a:t>
            </a:r>
            <a:endParaRPr lang="fr-F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lvl="1">
              <a:lnSpc>
                <a:spcPct val="115000"/>
              </a:lnSpc>
            </a:pPr>
            <a:r>
              <a:rPr lang="cs-CZ" sz="18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80</a:t>
            </a:r>
            <a:r>
              <a:rPr lang="cs-CZ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fr-F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ore (</a:t>
            </a:r>
            <a:r>
              <a:rPr lang="cs-CZ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4</a:t>
            </a:r>
            <a:r>
              <a:rPr lang="fr-F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ore/ </a:t>
            </a:r>
            <a:r>
              <a:rPr lang="fr-FR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settimana</a:t>
            </a:r>
            <a:r>
              <a:rPr lang="fr-F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)</a:t>
            </a:r>
            <a:endParaRPr lang="cs-CZ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457200" lvl="1" indent="0">
              <a:lnSpc>
                <a:spcPct val="115000"/>
              </a:lnSpc>
              <a:buNone/>
            </a:pPr>
            <a:endParaRPr lang="cs-CZ" sz="14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457200" lvl="1" indent="0">
              <a:lnSpc>
                <a:spcPct val="115000"/>
              </a:lnSpc>
              <a:buNone/>
            </a:pPr>
            <a:endParaRPr lang="cs-CZ" sz="1400" b="1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457200" lvl="1" indent="0">
              <a:lnSpc>
                <a:spcPct val="115000"/>
              </a:lnSpc>
              <a:buNone/>
            </a:pPr>
            <a:endParaRPr lang="fr-FR" sz="14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sz="1800" dirty="0"/>
          </a:p>
          <a:p>
            <a:endParaRPr lang="cs-CZ" sz="1800" dirty="0"/>
          </a:p>
          <a:p>
            <a:r>
              <a:rPr lang="cs-CZ" sz="1800" dirty="0"/>
              <a:t>Lingua e </a:t>
            </a:r>
            <a:r>
              <a:rPr lang="cs-CZ" sz="1800" dirty="0" err="1"/>
              <a:t>grammatica</a:t>
            </a:r>
            <a:endParaRPr lang="cs-CZ" sz="1800" dirty="0"/>
          </a:p>
          <a:p>
            <a:r>
              <a:rPr lang="cs-CZ" sz="1800" dirty="0" err="1"/>
              <a:t>Corso</a:t>
            </a:r>
            <a:r>
              <a:rPr lang="cs-CZ" sz="1800" dirty="0"/>
              <a:t> </a:t>
            </a:r>
            <a:r>
              <a:rPr lang="cs-CZ" sz="1800" dirty="0" err="1"/>
              <a:t>Blackboard</a:t>
            </a:r>
            <a:r>
              <a:rPr lang="cs-CZ" sz="1800" dirty="0"/>
              <a:t>: 2024-677589-104505 LINGUA FRANCESE (2024-2025) </a:t>
            </a:r>
          </a:p>
        </p:txBody>
      </p:sp>
      <p:graphicFrame>
        <p:nvGraphicFramePr>
          <p:cNvPr id="17" name="Zástupný obsah 16">
            <a:extLst>
              <a:ext uri="{FF2B5EF4-FFF2-40B4-BE49-F238E27FC236}">
                <a16:creationId xmlns:a16="http://schemas.microsoft.com/office/drawing/2014/main" id="{A5C47D1B-B529-3445-B187-B0678B862CC9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512844628"/>
              </p:ext>
            </p:extLst>
          </p:nvPr>
        </p:nvGraphicFramePr>
        <p:xfrm>
          <a:off x="794614" y="3013829"/>
          <a:ext cx="5042864" cy="209236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569895">
                  <a:extLst>
                    <a:ext uri="{9D8B030D-6E8A-4147-A177-3AD203B41FA5}">
                      <a16:colId xmlns:a16="http://schemas.microsoft.com/office/drawing/2014/main" val="567380456"/>
                    </a:ext>
                  </a:extLst>
                </a:gridCol>
                <a:gridCol w="1157142">
                  <a:extLst>
                    <a:ext uri="{9D8B030D-6E8A-4147-A177-3AD203B41FA5}">
                      <a16:colId xmlns:a16="http://schemas.microsoft.com/office/drawing/2014/main" val="2773185308"/>
                    </a:ext>
                  </a:extLst>
                </a:gridCol>
                <a:gridCol w="1043709">
                  <a:extLst>
                    <a:ext uri="{9D8B030D-6E8A-4147-A177-3AD203B41FA5}">
                      <a16:colId xmlns:a16="http://schemas.microsoft.com/office/drawing/2014/main" val="2002423573"/>
                    </a:ext>
                  </a:extLst>
                </a:gridCol>
                <a:gridCol w="1272118">
                  <a:extLst>
                    <a:ext uri="{9D8B030D-6E8A-4147-A177-3AD203B41FA5}">
                      <a16:colId xmlns:a16="http://schemas.microsoft.com/office/drawing/2014/main" val="2700067626"/>
                    </a:ext>
                  </a:extLst>
                </a:gridCol>
              </a:tblGrid>
              <a:tr h="505226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r>
                        <a:rPr lang="cs-CZ" sz="1400" cap="none" baseline="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Lunedì</a:t>
                      </a:r>
                      <a:r>
                        <a:rPr lang="cs-CZ" sz="1400" cap="none" baseline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(1. sem)</a:t>
                      </a:r>
                      <a:endParaRPr lang="fr-FR" sz="1400" cap="none" baseline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fr-FR" sz="1300" b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16:30 - 18:30</a:t>
                      </a:r>
                    </a:p>
                  </a:txBody>
                  <a:tcPr marL="68580" marR="68580" marT="0" marB="0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fr-FR" sz="1300" b="0" dirty="0">
                          <a:solidFill>
                            <a:schemeClr val="tx1"/>
                          </a:solidFill>
                          <a:effectLst/>
                        </a:rPr>
                        <a:t>Via </a:t>
                      </a:r>
                      <a:r>
                        <a:rPr lang="cs-CZ" sz="1300" b="0" dirty="0" err="1">
                          <a:solidFill>
                            <a:schemeClr val="tx1"/>
                          </a:solidFill>
                          <a:effectLst/>
                        </a:rPr>
                        <a:t>Trieste</a:t>
                      </a:r>
                      <a:endParaRPr lang="fr-FR" sz="13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fr-FR" sz="1300" b="0" dirty="0" err="1">
                          <a:solidFill>
                            <a:schemeClr val="tx1"/>
                          </a:solidFill>
                          <a:effectLst/>
                        </a:rPr>
                        <a:t>Almici</a:t>
                      </a:r>
                      <a:r>
                        <a:rPr lang="fr-FR" sz="1300" b="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endParaRPr lang="cs-CZ" sz="1300" b="0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15350041"/>
                  </a:ext>
                </a:extLst>
              </a:tr>
              <a:tr h="563418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r>
                        <a:rPr lang="cs-CZ" sz="1400" cap="none" baseline="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Martedì</a:t>
                      </a:r>
                      <a:r>
                        <a:rPr lang="cs-CZ" sz="1400" cap="none" baseline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fr-FR" sz="1400" cap="none" baseline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(</a:t>
                      </a:r>
                      <a:r>
                        <a:rPr lang="cs-CZ" sz="1400" cap="none" baseline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</a:t>
                      </a:r>
                      <a:r>
                        <a:rPr lang="fr-FR" sz="1400" cap="none" baseline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. </a:t>
                      </a:r>
                      <a:r>
                        <a:rPr lang="fr-FR" sz="1400" cap="none" baseline="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sem</a:t>
                      </a:r>
                      <a:r>
                        <a:rPr lang="fr-FR" sz="1400" cap="none" baseline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)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fr-FR" sz="1300" dirty="0">
                          <a:solidFill>
                            <a:schemeClr val="tx1"/>
                          </a:solidFill>
                          <a:effectLst/>
                        </a:rPr>
                        <a:t>12:30 - 14:30</a:t>
                      </a:r>
                      <a:endParaRPr lang="fr-FR" sz="13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fr-FR" sz="1300" b="0" dirty="0">
                          <a:solidFill>
                            <a:schemeClr val="tx1"/>
                          </a:solidFill>
                          <a:effectLst/>
                        </a:rPr>
                        <a:t>Via </a:t>
                      </a:r>
                      <a:r>
                        <a:rPr lang="cs-CZ" sz="1300" b="0" dirty="0" err="1">
                          <a:solidFill>
                            <a:schemeClr val="tx1"/>
                          </a:solidFill>
                          <a:effectLst/>
                        </a:rPr>
                        <a:t>Trieste</a:t>
                      </a:r>
                      <a:endParaRPr lang="fr-FR" sz="13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fr-FR" sz="1300" b="0" dirty="0" err="1">
                          <a:solidFill>
                            <a:schemeClr val="tx1"/>
                          </a:solidFill>
                          <a:effectLst/>
                        </a:rPr>
                        <a:t>Morstabilini</a:t>
                      </a:r>
                      <a:r>
                        <a:rPr lang="fr-FR" sz="1300" b="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endParaRPr lang="fr-FR" sz="13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069037900"/>
                  </a:ext>
                </a:extLst>
              </a:tr>
              <a:tr h="48029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400" cap="none" baseline="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Lunedì</a:t>
                      </a:r>
                      <a:r>
                        <a:rPr lang="cs-CZ" sz="1400" cap="none" baseline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(2. sem)</a:t>
                      </a:r>
                      <a:endParaRPr lang="fr-FR" sz="1400" cap="none" baseline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l">
                        <a:lnSpc>
                          <a:spcPct val="115000"/>
                        </a:lnSpc>
                      </a:pPr>
                      <a:endParaRPr lang="fr-FR" sz="1400" cap="none" baseline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fr-FR" sz="13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13:30 - 15:30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300" b="0" dirty="0">
                          <a:solidFill>
                            <a:schemeClr val="tx1"/>
                          </a:solidFill>
                          <a:effectLst/>
                        </a:rPr>
                        <a:t>Via </a:t>
                      </a:r>
                      <a:r>
                        <a:rPr lang="cs-CZ" sz="1300" b="0" dirty="0" err="1">
                          <a:solidFill>
                            <a:schemeClr val="tx1"/>
                          </a:solidFill>
                          <a:effectLst/>
                        </a:rPr>
                        <a:t>Trieste</a:t>
                      </a:r>
                      <a:endParaRPr lang="fr-FR" sz="13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15000"/>
                        </a:lnSpc>
                      </a:pPr>
                      <a:endParaRPr lang="fr-FR" sz="13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fr-FR" sz="1300" b="0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Laboratorio</a:t>
                      </a:r>
                      <a:r>
                        <a:rPr lang="fr-FR" sz="1300" b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1 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393259944"/>
                  </a:ext>
                </a:extLst>
              </a:tr>
              <a:tr h="54342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400" cap="none" baseline="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Mercoledì</a:t>
                      </a:r>
                      <a:r>
                        <a:rPr lang="cs-CZ" sz="1400" cap="none" baseline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(2. sem)</a:t>
                      </a:r>
                      <a:endParaRPr lang="fr-FR" sz="1400" cap="none" baseline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l">
                        <a:lnSpc>
                          <a:spcPct val="115000"/>
                        </a:lnSpc>
                      </a:pPr>
                      <a:endParaRPr lang="fr-FR" sz="1400" cap="none" baseline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fr-FR" sz="13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08:30 - 10:30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300" b="0" dirty="0">
                          <a:solidFill>
                            <a:schemeClr val="tx1"/>
                          </a:solidFill>
                          <a:effectLst/>
                        </a:rPr>
                        <a:t>Via </a:t>
                      </a:r>
                      <a:r>
                        <a:rPr lang="cs-CZ" sz="1300" b="0" dirty="0" err="1">
                          <a:solidFill>
                            <a:schemeClr val="tx1"/>
                          </a:solidFill>
                          <a:effectLst/>
                        </a:rPr>
                        <a:t>Trieste</a:t>
                      </a:r>
                      <a:endParaRPr lang="fr-FR" sz="13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15000"/>
                        </a:lnSpc>
                      </a:pPr>
                      <a:endParaRPr lang="fr-FR" sz="13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fr-FR" sz="1300" b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Galilei 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370757598"/>
                  </a:ext>
                </a:extLst>
              </a:tr>
            </a:tbl>
          </a:graphicData>
        </a:graphic>
      </p:graphicFrame>
      <p:sp>
        <p:nvSpPr>
          <p:cNvPr id="18" name="Zástupný obsah 6">
            <a:extLst>
              <a:ext uri="{FF2B5EF4-FFF2-40B4-BE49-F238E27FC236}">
                <a16:creationId xmlns:a16="http://schemas.microsoft.com/office/drawing/2014/main" id="{7D9CF9EE-C869-E8FF-B029-867AB8FA6075}"/>
              </a:ext>
            </a:extLst>
          </p:cNvPr>
          <p:cNvSpPr txBox="1">
            <a:spLocks/>
          </p:cNvSpPr>
          <p:nvPr/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15000"/>
              </a:lnSpc>
            </a:pPr>
            <a:r>
              <a:rPr lang="it-IT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LINGUA FRANCESE PER IL TURISMO </a:t>
            </a:r>
            <a:r>
              <a:rPr lang="cs-CZ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 </a:t>
            </a:r>
            <a:r>
              <a:rPr lang="it-IT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(</a:t>
            </a:r>
            <a:r>
              <a:rPr lang="cs-CZ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ann</a:t>
            </a:r>
            <a:r>
              <a:rPr lang="cs-CZ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  <a:r>
              <a:rPr lang="it-IT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)</a:t>
            </a:r>
          </a:p>
          <a:p>
            <a:pPr lvl="1">
              <a:lnSpc>
                <a:spcPct val="115000"/>
              </a:lnSpc>
            </a:pPr>
            <a:r>
              <a:rPr lang="fr-FR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Dott.ssa</a:t>
            </a:r>
            <a:r>
              <a:rPr lang="fr-F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cs-CZ" sz="18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Silvia </a:t>
            </a:r>
            <a:r>
              <a:rPr lang="cs-CZ" sz="1800" dirty="0" err="1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Calvi</a:t>
            </a:r>
            <a:endParaRPr lang="fr-F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lvl="1">
              <a:lnSpc>
                <a:spcPct val="115000"/>
              </a:lnSpc>
            </a:pPr>
            <a:r>
              <a:rPr lang="cs-CZ" sz="18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4</a:t>
            </a:r>
            <a:r>
              <a:rPr lang="cs-CZ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0 </a:t>
            </a:r>
            <a:r>
              <a:rPr lang="fr-F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ore (</a:t>
            </a:r>
            <a:r>
              <a:rPr lang="cs-CZ" sz="18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</a:t>
            </a:r>
            <a:r>
              <a:rPr lang="fr-F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ore/ </a:t>
            </a:r>
            <a:r>
              <a:rPr lang="fr-FR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settimana</a:t>
            </a:r>
            <a:r>
              <a:rPr lang="fr-F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)</a:t>
            </a:r>
          </a:p>
          <a:p>
            <a:pPr marL="457200" lvl="1" indent="0">
              <a:lnSpc>
                <a:spcPct val="115000"/>
              </a:lnSpc>
              <a:buFont typeface="Arial" panose="020B0604020202020204" pitchFamily="34" charset="0"/>
              <a:buNone/>
            </a:pPr>
            <a:endParaRPr lang="cs-CZ" sz="14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457200" lvl="1" indent="0">
              <a:lnSpc>
                <a:spcPct val="115000"/>
              </a:lnSpc>
              <a:buFont typeface="Arial" panose="020B0604020202020204" pitchFamily="34" charset="0"/>
              <a:buNone/>
            </a:pPr>
            <a:endParaRPr lang="fr-FR" sz="14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endParaRPr lang="cs-CZ" dirty="0"/>
          </a:p>
          <a:p>
            <a:endParaRPr lang="cs-CZ" dirty="0"/>
          </a:p>
          <a:p>
            <a:r>
              <a:rPr lang="cs-CZ" sz="1800" dirty="0" err="1"/>
              <a:t>Civilisation</a:t>
            </a:r>
            <a:endParaRPr lang="cs-CZ" sz="1800" dirty="0"/>
          </a:p>
          <a:p>
            <a:r>
              <a:rPr lang="cs-CZ" sz="1800" dirty="0" err="1"/>
              <a:t>Corso</a:t>
            </a:r>
            <a:r>
              <a:rPr lang="cs-CZ" sz="1800" dirty="0"/>
              <a:t> </a:t>
            </a:r>
            <a:r>
              <a:rPr lang="cs-CZ" sz="1800" dirty="0" err="1"/>
              <a:t>Blackboard</a:t>
            </a:r>
            <a:r>
              <a:rPr lang="cs-CZ" sz="1800" dirty="0"/>
              <a:t>: </a:t>
            </a:r>
            <a:r>
              <a:rPr lang="it-IT" sz="1800" dirty="0"/>
              <a:t>2024-NNO047-84929</a:t>
            </a:r>
            <a:r>
              <a:rPr lang="cs-CZ" sz="1800" dirty="0"/>
              <a:t> </a:t>
            </a:r>
            <a:r>
              <a:rPr lang="it-IT" sz="1800" dirty="0"/>
              <a:t>LINGUA FRANCESE PER IL TURISMO 2 (2024-2025) (</a:t>
            </a:r>
            <a:r>
              <a:rPr lang="it-IT" sz="1800" dirty="0" err="1"/>
              <a:t>Selda</a:t>
            </a:r>
            <a:r>
              <a:rPr lang="it-IT" sz="1800" dirty="0"/>
              <a:t>) </a:t>
            </a:r>
            <a:endParaRPr lang="cs-CZ" sz="1800" dirty="0"/>
          </a:p>
        </p:txBody>
      </p:sp>
      <p:graphicFrame>
        <p:nvGraphicFramePr>
          <p:cNvPr id="20" name="Tabulka 19">
            <a:extLst>
              <a:ext uri="{FF2B5EF4-FFF2-40B4-BE49-F238E27FC236}">
                <a16:creationId xmlns:a16="http://schemas.microsoft.com/office/drawing/2014/main" id="{20AFF4F7-313F-609D-D9E5-7DDA9EBA872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54542884"/>
              </p:ext>
            </p:extLst>
          </p:nvPr>
        </p:nvGraphicFramePr>
        <p:xfrm>
          <a:off x="6343813" y="3273738"/>
          <a:ext cx="4869416" cy="104268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322369">
                  <a:extLst>
                    <a:ext uri="{9D8B030D-6E8A-4147-A177-3AD203B41FA5}">
                      <a16:colId xmlns:a16="http://schemas.microsoft.com/office/drawing/2014/main" val="2635519961"/>
                    </a:ext>
                  </a:extLst>
                </a:gridCol>
                <a:gridCol w="1112339">
                  <a:extLst>
                    <a:ext uri="{9D8B030D-6E8A-4147-A177-3AD203B41FA5}">
                      <a16:colId xmlns:a16="http://schemas.microsoft.com/office/drawing/2014/main" val="3003497933"/>
                    </a:ext>
                  </a:extLst>
                </a:gridCol>
                <a:gridCol w="1217354">
                  <a:extLst>
                    <a:ext uri="{9D8B030D-6E8A-4147-A177-3AD203B41FA5}">
                      <a16:colId xmlns:a16="http://schemas.microsoft.com/office/drawing/2014/main" val="1890544602"/>
                    </a:ext>
                  </a:extLst>
                </a:gridCol>
                <a:gridCol w="1217354">
                  <a:extLst>
                    <a:ext uri="{9D8B030D-6E8A-4147-A177-3AD203B41FA5}">
                      <a16:colId xmlns:a16="http://schemas.microsoft.com/office/drawing/2014/main" val="1508497190"/>
                    </a:ext>
                  </a:extLst>
                </a:gridCol>
              </a:tblGrid>
              <a:tr h="52134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r>
                        <a:rPr lang="cs-CZ" sz="1400" cap="none" baseline="0" dirty="0" err="1">
                          <a:effectLst/>
                        </a:rPr>
                        <a:t>Luned</a:t>
                      </a:r>
                      <a:r>
                        <a:rPr lang="fr-FR" sz="1400" cap="none" baseline="0" dirty="0">
                          <a:effectLst/>
                        </a:rPr>
                        <a:t>ì</a:t>
                      </a:r>
                      <a:r>
                        <a:rPr lang="cs-CZ" sz="1400" cap="none" baseline="0" dirty="0">
                          <a:effectLst/>
                        </a:rPr>
                        <a:t> </a:t>
                      </a:r>
                      <a:r>
                        <a:rPr lang="cs-CZ" sz="1400" cap="none" baseline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(1. sem)</a:t>
                      </a:r>
                      <a:endParaRPr lang="fr-FR" sz="1400" cap="none" baseline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fr-FR" sz="1300" b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14:30 - 16:30</a:t>
                      </a:r>
                    </a:p>
                  </a:txBody>
                  <a:tcPr marL="68580" marR="68580" marT="0" marB="0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fr-FR" sz="1300" b="0" dirty="0">
                          <a:solidFill>
                            <a:schemeClr val="tx1"/>
                          </a:solidFill>
                          <a:effectLst/>
                        </a:rPr>
                        <a:t>Via Trieste</a:t>
                      </a:r>
                    </a:p>
                  </a:txBody>
                  <a:tcPr marL="68580" marR="68580" marT="0" marB="0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fr-FR" sz="1300" b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Lab. </a:t>
                      </a:r>
                      <a:r>
                        <a:rPr lang="fr-FR" sz="1300" b="0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Zammarchi</a:t>
                      </a:r>
                      <a:endParaRPr lang="fr-FR" sz="13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15000"/>
                        </a:lnSpc>
                      </a:pPr>
                      <a:r>
                        <a:rPr lang="fr-FR" sz="1300" b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 </a:t>
                      </a:r>
                    </a:p>
                  </a:txBody>
                  <a:tcPr marL="68580" marR="68580" marT="0" marB="0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00340960"/>
                  </a:ext>
                </a:extLst>
              </a:tr>
              <a:tr h="5213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cs-CZ" sz="1400" dirty="0" err="1">
                          <a:effectLst/>
                        </a:rPr>
                        <a:t>Lunedì</a:t>
                      </a:r>
                      <a:r>
                        <a:rPr lang="cs-CZ" sz="1400" dirty="0">
                          <a:effectLst/>
                        </a:rPr>
                        <a:t> </a:t>
                      </a:r>
                      <a:r>
                        <a:rPr lang="fr-FR" sz="1400" cap="none" baseline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(2. </a:t>
                      </a:r>
                      <a:r>
                        <a:rPr lang="fr-FR" sz="1400" cap="none" baseline="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sem</a:t>
                      </a:r>
                      <a:r>
                        <a:rPr lang="fr-FR" sz="1400" cap="none" baseline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)</a:t>
                      </a:r>
                      <a:endParaRPr lang="fr-F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fr-FR" sz="1300" b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15:30 - 17:30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fr-FR" sz="1300" b="0" dirty="0">
                          <a:solidFill>
                            <a:schemeClr val="tx1"/>
                          </a:solidFill>
                          <a:effectLst/>
                        </a:rPr>
                        <a:t>Via Trieste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cs-CZ" sz="13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Necchi</a:t>
                      </a:r>
                      <a:r>
                        <a:rPr lang="cs-CZ" sz="13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fr-FR" sz="13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25463621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693967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odnadpis 2">
            <a:extLst>
              <a:ext uri="{FF2B5EF4-FFF2-40B4-BE49-F238E27FC236}">
                <a16:creationId xmlns:a16="http://schemas.microsoft.com/office/drawing/2014/main" id="{2C21689E-18BA-47B9-9E0F-D166EADA349A}"/>
              </a:ext>
            </a:extLst>
          </p:cNvPr>
          <p:cNvSpPr txBox="1">
            <a:spLocks/>
          </p:cNvSpPr>
          <p:nvPr/>
        </p:nvSpPr>
        <p:spPr>
          <a:xfrm>
            <a:off x="1623130" y="3569686"/>
            <a:ext cx="8805167" cy="7257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cs-CZ" dirty="0"/>
          </a:p>
        </p:txBody>
      </p:sp>
      <p:pic>
        <p:nvPicPr>
          <p:cNvPr id="6" name="Obrázek 5">
            <a:extLst>
              <a:ext uri="{FF2B5EF4-FFF2-40B4-BE49-F238E27FC236}">
                <a16:creationId xmlns:a16="http://schemas.microsoft.com/office/drawing/2014/main" id="{F7D2D3C6-DB93-1A3F-A765-B53DEDE7ABC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8764" y="0"/>
            <a:ext cx="2609850" cy="1133475"/>
          </a:xfrm>
          <a:prstGeom prst="rect">
            <a:avLst/>
          </a:prstGeom>
        </p:spPr>
      </p:pic>
      <p:sp>
        <p:nvSpPr>
          <p:cNvPr id="2" name="Zástupný obsah 2">
            <a:extLst>
              <a:ext uri="{FF2B5EF4-FFF2-40B4-BE49-F238E27FC236}">
                <a16:creationId xmlns:a16="http://schemas.microsoft.com/office/drawing/2014/main" id="{80640E70-3C39-9B9F-851F-D1AFAFDD5F81}"/>
              </a:ext>
            </a:extLst>
          </p:cNvPr>
          <p:cNvSpPr txBox="1">
            <a:spLocks/>
          </p:cNvSpPr>
          <p:nvPr/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fr-FR" dirty="0"/>
          </a:p>
        </p:txBody>
      </p:sp>
      <p:sp>
        <p:nvSpPr>
          <p:cNvPr id="3" name="Nadpis 1">
            <a:extLst>
              <a:ext uri="{FF2B5EF4-FFF2-40B4-BE49-F238E27FC236}">
                <a16:creationId xmlns:a16="http://schemas.microsoft.com/office/drawing/2014/main" id="{F1796465-87B0-8321-1F21-4B171B0A6EAE}"/>
              </a:ext>
            </a:extLst>
          </p:cNvPr>
          <p:cNvSpPr txBox="1">
            <a:spLocks/>
          </p:cNvSpPr>
          <p:nvPr/>
        </p:nvSpPr>
        <p:spPr>
          <a:xfrm>
            <a:off x="4364181" y="131125"/>
            <a:ext cx="7061201" cy="822469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7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cs-CZ" sz="4000" dirty="0" err="1">
                <a:solidFill>
                  <a:srgbClr val="FFFFFF"/>
                </a:solidFill>
              </a:rPr>
              <a:t>Corso</a:t>
            </a:r>
            <a:r>
              <a:rPr lang="cs-CZ" sz="4000" dirty="0">
                <a:solidFill>
                  <a:srgbClr val="FFFFFF"/>
                </a:solidFill>
              </a:rPr>
              <a:t> di </a:t>
            </a:r>
            <a:r>
              <a:rPr lang="cs-CZ" sz="4000" dirty="0" err="1">
                <a:solidFill>
                  <a:srgbClr val="FFFFFF"/>
                </a:solidFill>
              </a:rPr>
              <a:t>laurea</a:t>
            </a:r>
            <a:r>
              <a:rPr lang="cs-CZ" sz="4000" dirty="0">
                <a:solidFill>
                  <a:srgbClr val="FFFFFF"/>
                </a:solidFill>
              </a:rPr>
              <a:t> in </a:t>
            </a:r>
            <a:r>
              <a:rPr lang="it-IT" sz="4000" dirty="0">
                <a:solidFill>
                  <a:srgbClr val="FEFFFF"/>
                </a:solidFill>
              </a:rPr>
              <a:t>Scienze turistiche e valorizzazione del territorio</a:t>
            </a:r>
            <a:r>
              <a:rPr lang="cs-CZ" sz="4000" dirty="0">
                <a:solidFill>
                  <a:srgbClr val="FEFFFF"/>
                </a:solidFill>
              </a:rPr>
              <a:t> (3. anno)</a:t>
            </a:r>
            <a:r>
              <a:rPr lang="it-IT" sz="4000" dirty="0">
                <a:solidFill>
                  <a:srgbClr val="FEFFFF"/>
                </a:solidFill>
              </a:rPr>
              <a:t> </a:t>
            </a:r>
            <a:endParaRPr lang="cs-CZ" sz="4000" dirty="0">
              <a:solidFill>
                <a:srgbClr val="FEFFFF"/>
              </a:solidFill>
            </a:endParaRPr>
          </a:p>
        </p:txBody>
      </p:sp>
      <p:sp>
        <p:nvSpPr>
          <p:cNvPr id="7" name="Zástupný obsah 6">
            <a:extLst>
              <a:ext uri="{FF2B5EF4-FFF2-40B4-BE49-F238E27FC236}">
                <a16:creationId xmlns:a16="http://schemas.microsoft.com/office/drawing/2014/main" id="{A8007BE2-4362-895C-3EF4-37B1D2F8F43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98764" y="1825625"/>
            <a:ext cx="5521036" cy="4351338"/>
          </a:xfrm>
        </p:spPr>
        <p:txBody>
          <a:bodyPr>
            <a:normAutofit/>
          </a:bodyPr>
          <a:lstStyle/>
          <a:p>
            <a:pPr>
              <a:lnSpc>
                <a:spcPct val="115000"/>
              </a:lnSpc>
            </a:pPr>
            <a:r>
              <a:rPr lang="fr-F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LINGUA FRANCESE</a:t>
            </a:r>
            <a:r>
              <a:rPr lang="cs-CZ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PER IL TURISMO 3 </a:t>
            </a:r>
            <a:r>
              <a:rPr lang="fr-F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(</a:t>
            </a:r>
            <a:r>
              <a:rPr lang="cs-CZ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ann</a:t>
            </a:r>
            <a:r>
              <a:rPr lang="cs-CZ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  <a:r>
              <a:rPr lang="fr-F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)</a:t>
            </a:r>
          </a:p>
          <a:p>
            <a:pPr lvl="1">
              <a:lnSpc>
                <a:spcPct val="115000"/>
              </a:lnSpc>
            </a:pPr>
            <a:r>
              <a:rPr lang="fr-FR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Dott.ssa</a:t>
            </a:r>
            <a:r>
              <a:rPr lang="fr-F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cs-CZ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Elena </a:t>
            </a:r>
            <a:r>
              <a:rPr lang="cs-CZ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Galati</a:t>
            </a:r>
            <a:endParaRPr lang="fr-F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lvl="1">
              <a:lnSpc>
                <a:spcPct val="115000"/>
              </a:lnSpc>
            </a:pPr>
            <a:r>
              <a:rPr lang="cs-CZ" sz="18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60</a:t>
            </a:r>
            <a:r>
              <a:rPr lang="cs-CZ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fr-F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ore (</a:t>
            </a:r>
            <a:r>
              <a:rPr lang="cs-CZ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3</a:t>
            </a:r>
            <a:r>
              <a:rPr lang="fr-F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ore/ </a:t>
            </a:r>
            <a:r>
              <a:rPr lang="fr-FR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settimana</a:t>
            </a:r>
            <a:r>
              <a:rPr lang="fr-F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)</a:t>
            </a:r>
            <a:endParaRPr lang="cs-CZ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457200" lvl="1" indent="0">
              <a:lnSpc>
                <a:spcPct val="115000"/>
              </a:lnSpc>
              <a:buNone/>
            </a:pPr>
            <a:endParaRPr lang="fr-FR" sz="14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r>
              <a:rPr lang="cs-CZ" sz="1800" dirty="0"/>
              <a:t>Lingua e </a:t>
            </a:r>
            <a:r>
              <a:rPr lang="cs-CZ" sz="1800" dirty="0" err="1"/>
              <a:t>grammatica</a:t>
            </a:r>
            <a:endParaRPr lang="cs-CZ" sz="1800" dirty="0"/>
          </a:p>
          <a:p>
            <a:r>
              <a:rPr lang="cs-CZ" sz="1800" dirty="0" err="1"/>
              <a:t>Corso</a:t>
            </a:r>
            <a:r>
              <a:rPr lang="cs-CZ" sz="1800" dirty="0"/>
              <a:t> </a:t>
            </a:r>
            <a:r>
              <a:rPr lang="cs-CZ" sz="1800" dirty="0" err="1"/>
              <a:t>Blackboard</a:t>
            </a:r>
            <a:r>
              <a:rPr lang="cs-CZ" sz="1800" dirty="0"/>
              <a:t>: </a:t>
            </a:r>
            <a:r>
              <a:rPr lang="it-IT" sz="1800" dirty="0"/>
              <a:t>2024-NNO048-99498 LINGUA FRANCESE PER IL TURISMO 3 (2024-2025) (</a:t>
            </a:r>
            <a:r>
              <a:rPr lang="it-IT" sz="1800" dirty="0" err="1"/>
              <a:t>Selda</a:t>
            </a:r>
            <a:r>
              <a:rPr lang="it-IT" sz="1800" dirty="0"/>
              <a:t>) </a:t>
            </a:r>
            <a:endParaRPr lang="cs-CZ" sz="1800" dirty="0"/>
          </a:p>
        </p:txBody>
      </p:sp>
      <p:graphicFrame>
        <p:nvGraphicFramePr>
          <p:cNvPr id="17" name="Zástupný obsah 16">
            <a:extLst>
              <a:ext uri="{FF2B5EF4-FFF2-40B4-BE49-F238E27FC236}">
                <a16:creationId xmlns:a16="http://schemas.microsoft.com/office/drawing/2014/main" id="{A5C47D1B-B529-3445-B187-B0678B862CC9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652638839"/>
              </p:ext>
            </p:extLst>
          </p:nvPr>
        </p:nvGraphicFramePr>
        <p:xfrm>
          <a:off x="838199" y="3272029"/>
          <a:ext cx="5042864" cy="109127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260716">
                  <a:extLst>
                    <a:ext uri="{9D8B030D-6E8A-4147-A177-3AD203B41FA5}">
                      <a16:colId xmlns:a16="http://schemas.microsoft.com/office/drawing/2014/main" val="567380456"/>
                    </a:ext>
                  </a:extLst>
                </a:gridCol>
                <a:gridCol w="1260716">
                  <a:extLst>
                    <a:ext uri="{9D8B030D-6E8A-4147-A177-3AD203B41FA5}">
                      <a16:colId xmlns:a16="http://schemas.microsoft.com/office/drawing/2014/main" val="2773185308"/>
                    </a:ext>
                  </a:extLst>
                </a:gridCol>
                <a:gridCol w="1064587">
                  <a:extLst>
                    <a:ext uri="{9D8B030D-6E8A-4147-A177-3AD203B41FA5}">
                      <a16:colId xmlns:a16="http://schemas.microsoft.com/office/drawing/2014/main" val="2002423573"/>
                    </a:ext>
                  </a:extLst>
                </a:gridCol>
                <a:gridCol w="1456845">
                  <a:extLst>
                    <a:ext uri="{9D8B030D-6E8A-4147-A177-3AD203B41FA5}">
                      <a16:colId xmlns:a16="http://schemas.microsoft.com/office/drawing/2014/main" val="2700067626"/>
                    </a:ext>
                  </a:extLst>
                </a:gridCol>
              </a:tblGrid>
              <a:tr h="547849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r>
                        <a:rPr lang="cs-CZ" sz="1400" cap="none" baseline="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Lunedì</a:t>
                      </a:r>
                      <a:r>
                        <a:rPr lang="cs-CZ" sz="1400" cap="none" baseline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</a:t>
                      </a:r>
                    </a:p>
                    <a:p>
                      <a:pPr algn="l">
                        <a:lnSpc>
                          <a:spcPct val="115000"/>
                        </a:lnSpc>
                      </a:pPr>
                      <a:r>
                        <a:rPr lang="cs-CZ" sz="1400" cap="none" baseline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(1. sem)</a:t>
                      </a:r>
                      <a:endParaRPr lang="fr-FR" sz="1400" cap="none" baseline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fr-FR" sz="1300" b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15.30-18.30</a:t>
                      </a:r>
                    </a:p>
                  </a:txBody>
                  <a:tcPr marL="68580" marR="68580" marT="0" marB="0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fr-FR" sz="1300" b="0" dirty="0">
                          <a:solidFill>
                            <a:schemeClr val="tx1"/>
                          </a:solidFill>
                          <a:effectLst/>
                        </a:rPr>
                        <a:t>Via </a:t>
                      </a:r>
                      <a:r>
                        <a:rPr lang="cs-CZ" sz="1300" b="0" dirty="0" err="1">
                          <a:solidFill>
                            <a:schemeClr val="tx1"/>
                          </a:solidFill>
                          <a:effectLst/>
                        </a:rPr>
                        <a:t>Trieste</a:t>
                      </a:r>
                      <a:endParaRPr lang="fr-FR" sz="13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cs-CZ" sz="1300" b="0" dirty="0" err="1">
                          <a:solidFill>
                            <a:schemeClr val="tx1"/>
                          </a:solidFill>
                          <a:effectLst/>
                        </a:rPr>
                        <a:t>Massardi</a:t>
                      </a:r>
                      <a:r>
                        <a:rPr lang="cs-CZ" sz="1300" b="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</a:p>
                  </a:txBody>
                  <a:tcPr marL="68580" marR="68580" marT="0" marB="0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15350041"/>
                  </a:ext>
                </a:extLst>
              </a:tr>
              <a:tr h="543427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r>
                        <a:rPr lang="cs-CZ" sz="1400" cap="none" baseline="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Lunedì</a:t>
                      </a:r>
                      <a:endParaRPr lang="cs-CZ" sz="1400" cap="none" baseline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l">
                        <a:lnSpc>
                          <a:spcPct val="115000"/>
                        </a:lnSpc>
                      </a:pPr>
                      <a:r>
                        <a:rPr lang="fr-FR" sz="1400" cap="none" baseline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(2. </a:t>
                      </a:r>
                      <a:r>
                        <a:rPr lang="fr-FR" sz="1400" cap="none" baseline="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sem</a:t>
                      </a:r>
                      <a:r>
                        <a:rPr lang="fr-FR" sz="1400" cap="none" baseline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)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fr-FR" sz="1300" dirty="0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r>
                        <a:rPr lang="cs-CZ" sz="1300" dirty="0">
                          <a:solidFill>
                            <a:schemeClr val="tx1"/>
                          </a:solidFill>
                          <a:effectLst/>
                        </a:rPr>
                        <a:t>6</a:t>
                      </a:r>
                      <a:r>
                        <a:rPr lang="fr-FR" sz="1300" dirty="0">
                          <a:solidFill>
                            <a:schemeClr val="tx1"/>
                          </a:solidFill>
                          <a:effectLst/>
                        </a:rPr>
                        <a:t>:30 - 1</a:t>
                      </a:r>
                      <a:r>
                        <a:rPr lang="cs-CZ" sz="1300" dirty="0">
                          <a:solidFill>
                            <a:schemeClr val="tx1"/>
                          </a:solidFill>
                          <a:effectLst/>
                        </a:rPr>
                        <a:t>9</a:t>
                      </a:r>
                      <a:r>
                        <a:rPr lang="fr-FR" sz="1300" dirty="0">
                          <a:solidFill>
                            <a:schemeClr val="tx1"/>
                          </a:solidFill>
                          <a:effectLst/>
                        </a:rPr>
                        <a:t>:30</a:t>
                      </a:r>
                      <a:endParaRPr lang="fr-FR" sz="13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fr-FR" sz="1300" b="0" dirty="0">
                          <a:solidFill>
                            <a:schemeClr val="tx1"/>
                          </a:solidFill>
                          <a:effectLst/>
                        </a:rPr>
                        <a:t>Via </a:t>
                      </a:r>
                      <a:r>
                        <a:rPr lang="cs-CZ" sz="1300" b="0" dirty="0" err="1">
                          <a:solidFill>
                            <a:schemeClr val="tx1"/>
                          </a:solidFill>
                          <a:effectLst/>
                        </a:rPr>
                        <a:t>Trieste</a:t>
                      </a:r>
                      <a:endParaRPr lang="fr-FR" sz="13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cs-CZ" sz="1300" b="0" dirty="0" err="1">
                          <a:solidFill>
                            <a:schemeClr val="tx1"/>
                          </a:solidFill>
                          <a:effectLst/>
                        </a:rPr>
                        <a:t>Barelli</a:t>
                      </a:r>
                      <a:r>
                        <a:rPr lang="fr-FR" sz="1300" b="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endParaRPr lang="fr-FR" sz="13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069037900"/>
                  </a:ext>
                </a:extLst>
              </a:tr>
            </a:tbl>
          </a:graphicData>
        </a:graphic>
      </p:graphicFrame>
      <p:sp>
        <p:nvSpPr>
          <p:cNvPr id="18" name="Zástupný obsah 6">
            <a:extLst>
              <a:ext uri="{FF2B5EF4-FFF2-40B4-BE49-F238E27FC236}">
                <a16:creationId xmlns:a16="http://schemas.microsoft.com/office/drawing/2014/main" id="{7D9CF9EE-C869-E8FF-B029-867AB8FA6075}"/>
              </a:ext>
            </a:extLst>
          </p:cNvPr>
          <p:cNvSpPr txBox="1">
            <a:spLocks/>
          </p:cNvSpPr>
          <p:nvPr/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15000"/>
              </a:lnSpc>
            </a:pPr>
            <a:r>
              <a:rPr lang="it-IT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LINGUA FRANCESE PER IL TURISMO </a:t>
            </a:r>
            <a:r>
              <a:rPr lang="cs-CZ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3 </a:t>
            </a:r>
            <a:r>
              <a:rPr lang="it-IT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(</a:t>
            </a:r>
            <a:r>
              <a:rPr lang="cs-CZ" sz="18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 sem.</a:t>
            </a:r>
            <a:r>
              <a:rPr lang="it-IT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)</a:t>
            </a:r>
          </a:p>
          <a:p>
            <a:pPr lvl="1">
              <a:lnSpc>
                <a:spcPct val="115000"/>
              </a:lnSpc>
            </a:pPr>
            <a:r>
              <a:rPr lang="fr-F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</a:t>
            </a:r>
            <a:r>
              <a:rPr lang="cs-CZ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ocente</a:t>
            </a:r>
            <a:r>
              <a:rPr lang="cs-CZ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da </a:t>
            </a:r>
            <a:r>
              <a:rPr lang="cs-CZ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nominare</a:t>
            </a:r>
            <a:endParaRPr lang="fr-FR" sz="1800" dirty="0">
              <a:effectLst/>
              <a:highlight>
                <a:srgbClr val="FFFF00"/>
              </a:highlight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lvl="1">
              <a:lnSpc>
                <a:spcPct val="115000"/>
              </a:lnSpc>
            </a:pPr>
            <a:r>
              <a:rPr lang="cs-CZ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60 </a:t>
            </a:r>
            <a:r>
              <a:rPr lang="fr-F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ore (</a:t>
            </a:r>
            <a:r>
              <a:rPr lang="cs-CZ" sz="18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6</a:t>
            </a:r>
            <a:r>
              <a:rPr lang="fr-F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ore/ </a:t>
            </a:r>
            <a:r>
              <a:rPr lang="fr-FR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settimana</a:t>
            </a:r>
            <a:r>
              <a:rPr lang="fr-F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)</a:t>
            </a:r>
          </a:p>
          <a:p>
            <a:pPr marL="457200" lvl="1" indent="0">
              <a:lnSpc>
                <a:spcPct val="115000"/>
              </a:lnSpc>
              <a:buFont typeface="Arial" panose="020B0604020202020204" pitchFamily="34" charset="0"/>
              <a:buNone/>
            </a:pPr>
            <a:endParaRPr lang="cs-CZ" sz="14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457200" lvl="1" indent="0">
              <a:lnSpc>
                <a:spcPct val="115000"/>
              </a:lnSpc>
              <a:buFont typeface="Arial" panose="020B0604020202020204" pitchFamily="34" charset="0"/>
              <a:buNone/>
            </a:pPr>
            <a:endParaRPr lang="fr-FR" sz="14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endParaRPr lang="cs-CZ" dirty="0"/>
          </a:p>
          <a:p>
            <a:endParaRPr lang="cs-CZ" dirty="0"/>
          </a:p>
          <a:p>
            <a:r>
              <a:rPr lang="cs-CZ" sz="1800" dirty="0"/>
              <a:t>Lingua (20 </a:t>
            </a:r>
            <a:r>
              <a:rPr lang="cs-CZ" sz="1800" dirty="0" err="1"/>
              <a:t>ore</a:t>
            </a:r>
            <a:r>
              <a:rPr lang="cs-CZ" sz="1800" dirty="0"/>
              <a:t>) e </a:t>
            </a:r>
            <a:r>
              <a:rPr lang="cs-CZ" sz="1800" dirty="0" err="1"/>
              <a:t>civilisation</a:t>
            </a:r>
            <a:r>
              <a:rPr lang="cs-CZ" sz="1800" dirty="0"/>
              <a:t> (40 </a:t>
            </a:r>
            <a:r>
              <a:rPr lang="cs-CZ" sz="1800" dirty="0" err="1"/>
              <a:t>ore</a:t>
            </a:r>
            <a:r>
              <a:rPr lang="cs-CZ" sz="1800" dirty="0"/>
              <a:t>)</a:t>
            </a:r>
          </a:p>
          <a:p>
            <a:r>
              <a:rPr lang="cs-CZ" sz="1800" dirty="0" err="1"/>
              <a:t>Corso</a:t>
            </a:r>
            <a:r>
              <a:rPr lang="cs-CZ" sz="1800" dirty="0"/>
              <a:t> </a:t>
            </a:r>
            <a:r>
              <a:rPr lang="cs-CZ" sz="1800" dirty="0" err="1"/>
              <a:t>Blackboard</a:t>
            </a:r>
            <a:r>
              <a:rPr lang="cs-CZ" sz="1800" dirty="0"/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32058096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Obrázek 5">
            <a:extLst>
              <a:ext uri="{FF2B5EF4-FFF2-40B4-BE49-F238E27FC236}">
                <a16:creationId xmlns:a16="http://schemas.microsoft.com/office/drawing/2014/main" id="{F7D2D3C6-DB93-1A3F-A765-B53DEDE7ABC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8764" y="0"/>
            <a:ext cx="2609850" cy="1133475"/>
          </a:xfrm>
          <a:prstGeom prst="rect">
            <a:avLst/>
          </a:prstGeom>
        </p:spPr>
      </p:pic>
      <p:sp>
        <p:nvSpPr>
          <p:cNvPr id="2" name="Zástupný obsah 2">
            <a:extLst>
              <a:ext uri="{FF2B5EF4-FFF2-40B4-BE49-F238E27FC236}">
                <a16:creationId xmlns:a16="http://schemas.microsoft.com/office/drawing/2014/main" id="{80640E70-3C39-9B9F-851F-D1AFAFDD5F81}"/>
              </a:ext>
            </a:extLst>
          </p:cNvPr>
          <p:cNvSpPr txBox="1">
            <a:spLocks/>
          </p:cNvSpPr>
          <p:nvPr/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it-IT" b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Esame</a:t>
            </a:r>
          </a:p>
          <a:p>
            <a:pPr algn="l"/>
            <a:endParaRPr lang="it-IT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it-IT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L‘esame scritto è propedeutico all‘esame orale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it-IT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it-IT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Iscrizione separata </a:t>
            </a:r>
            <a:r>
              <a:rPr lang="it-IT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(scritto e orale) per Lingua francese (</a:t>
            </a:r>
            <a:r>
              <a:rPr lang="it-IT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ann</a:t>
            </a:r>
            <a:r>
              <a:rPr lang="it-IT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.)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it-IT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Validità dello scritto: tutta la carriera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it-IT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it-IT" altLang="it-IT" b="1" noProof="1"/>
              <a:t>Iscrizione unica </a:t>
            </a:r>
            <a:r>
              <a:rPr lang="it-IT" altLang="it-IT" noProof="1"/>
              <a:t>(scritto) per altri corsi 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it-IT" altLang="it-IT" sz="2400" noProof="1"/>
              <a:t>Validità dello scritto: solo per la sessione in corso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cs-CZ" altLang="it-IT" noProof="1"/>
          </a:p>
        </p:txBody>
      </p:sp>
      <p:sp>
        <p:nvSpPr>
          <p:cNvPr id="3" name="Nadpis 1">
            <a:extLst>
              <a:ext uri="{FF2B5EF4-FFF2-40B4-BE49-F238E27FC236}">
                <a16:creationId xmlns:a16="http://schemas.microsoft.com/office/drawing/2014/main" id="{F1796465-87B0-8321-1F21-4B171B0A6EAE}"/>
              </a:ext>
            </a:extLst>
          </p:cNvPr>
          <p:cNvSpPr txBox="1">
            <a:spLocks/>
          </p:cNvSpPr>
          <p:nvPr/>
        </p:nvSpPr>
        <p:spPr>
          <a:xfrm>
            <a:off x="4364181" y="131125"/>
            <a:ext cx="7061201" cy="822469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cs-CZ" sz="4000" dirty="0" err="1">
                <a:solidFill>
                  <a:srgbClr val="FFFFFF"/>
                </a:solidFill>
              </a:rPr>
              <a:t>Corsi</a:t>
            </a:r>
            <a:r>
              <a:rPr lang="cs-CZ" sz="4000" dirty="0">
                <a:solidFill>
                  <a:srgbClr val="FFFFFF"/>
                </a:solidFill>
              </a:rPr>
              <a:t> di Lingua </a:t>
            </a:r>
            <a:r>
              <a:rPr lang="cs-CZ" sz="4000" dirty="0" err="1">
                <a:solidFill>
                  <a:srgbClr val="FFFFFF"/>
                </a:solidFill>
              </a:rPr>
              <a:t>francese</a:t>
            </a:r>
            <a:r>
              <a:rPr lang="cs-CZ" sz="4000" dirty="0">
                <a:solidFill>
                  <a:srgbClr val="FFFFFF"/>
                </a:solidFill>
              </a:rPr>
              <a:t> </a:t>
            </a:r>
            <a:r>
              <a:rPr lang="it-IT" sz="4000" dirty="0">
                <a:solidFill>
                  <a:srgbClr val="FEFFFF"/>
                </a:solidFill>
              </a:rPr>
              <a:t>(</a:t>
            </a:r>
            <a:r>
              <a:rPr lang="it-IT" sz="4000" dirty="0" err="1">
                <a:solidFill>
                  <a:srgbClr val="FEFFFF"/>
                </a:solidFill>
              </a:rPr>
              <a:t>SeLdA</a:t>
            </a:r>
            <a:r>
              <a:rPr lang="it-IT" sz="4000" dirty="0">
                <a:solidFill>
                  <a:srgbClr val="FEFFFF"/>
                </a:solidFill>
              </a:rPr>
              <a:t>) </a:t>
            </a:r>
            <a:endParaRPr lang="cs-CZ" sz="4000" dirty="0">
              <a:solidFill>
                <a:srgbClr val="FE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46214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Obrázek 5">
            <a:extLst>
              <a:ext uri="{FF2B5EF4-FFF2-40B4-BE49-F238E27FC236}">
                <a16:creationId xmlns:a16="http://schemas.microsoft.com/office/drawing/2014/main" id="{F7D2D3C6-DB93-1A3F-A765-B53DEDE7ABC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8764" y="0"/>
            <a:ext cx="2609850" cy="1133475"/>
          </a:xfrm>
          <a:prstGeom prst="rect">
            <a:avLst/>
          </a:prstGeom>
        </p:spPr>
      </p:pic>
      <p:sp>
        <p:nvSpPr>
          <p:cNvPr id="2" name="Zástupný obsah 2">
            <a:extLst>
              <a:ext uri="{FF2B5EF4-FFF2-40B4-BE49-F238E27FC236}">
                <a16:creationId xmlns:a16="http://schemas.microsoft.com/office/drawing/2014/main" id="{80640E70-3C39-9B9F-851F-D1AFAFDD5F81}"/>
              </a:ext>
            </a:extLst>
          </p:cNvPr>
          <p:cNvSpPr txBox="1">
            <a:spLocks/>
          </p:cNvSpPr>
          <p:nvPr/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cs-CZ" altLang="it-IT" noProof="1"/>
              <a:t>Inizio corsi nel primo semestre : 30 settembre 2024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cs-CZ" altLang="it-IT" noProof="1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cs-CZ" altLang="it-IT" noProof="1"/>
              <a:t>Programmi e orari : </a:t>
            </a:r>
            <a:r>
              <a:rPr lang="cs-CZ" altLang="it-IT" noProof="1">
                <a:hlinkClick r:id="rId4"/>
              </a:rPr>
              <a:t>https://brescia.unicatt.it/polo-studenti-e-didattica-programmi-dei-corsi-orari-delle-lezioni/BS/risultati-ricerca?anno=2024&amp;tipo=PFT_SELDA&amp;cerca=francese&amp;table=insegnamenti</a:t>
            </a:r>
            <a:endParaRPr lang="cs-CZ" altLang="it-IT" noProof="1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cs-CZ" altLang="it-IT" noProof="1"/>
              <a:t>Selezionare tipologia del corso : SELDA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cs-CZ" altLang="it-IT" noProof="1"/>
              <a:t>Cerca in corsi, docenti e insegnamenti: inserire il cognome del formatore</a:t>
            </a:r>
          </a:p>
          <a:p>
            <a:pPr lvl="1" algn="l"/>
            <a:r>
              <a:rPr lang="cs-CZ" altLang="it-IT" noProof="1"/>
              <a:t>-&gt; Alì/ Calvi/ Copeta/ Galati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cs-CZ" sz="2400" noProof="1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cs-CZ" sz="2400" noProof="1"/>
              <a:t>Svolgimento dei corsi in presenza</a:t>
            </a:r>
          </a:p>
          <a:p>
            <a:endParaRPr lang="fr-FR" dirty="0"/>
          </a:p>
        </p:txBody>
      </p:sp>
      <p:sp>
        <p:nvSpPr>
          <p:cNvPr id="3" name="Nadpis 1">
            <a:extLst>
              <a:ext uri="{FF2B5EF4-FFF2-40B4-BE49-F238E27FC236}">
                <a16:creationId xmlns:a16="http://schemas.microsoft.com/office/drawing/2014/main" id="{F1796465-87B0-8321-1F21-4B171B0A6EAE}"/>
              </a:ext>
            </a:extLst>
          </p:cNvPr>
          <p:cNvSpPr txBox="1">
            <a:spLocks/>
          </p:cNvSpPr>
          <p:nvPr/>
        </p:nvSpPr>
        <p:spPr>
          <a:xfrm>
            <a:off x="4364181" y="131125"/>
            <a:ext cx="7061201" cy="822469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cs-CZ" sz="4000" dirty="0" err="1">
                <a:solidFill>
                  <a:srgbClr val="FFFFFF"/>
                </a:solidFill>
              </a:rPr>
              <a:t>Corsi</a:t>
            </a:r>
            <a:r>
              <a:rPr lang="cs-CZ" sz="4000" dirty="0">
                <a:solidFill>
                  <a:srgbClr val="FFFFFF"/>
                </a:solidFill>
              </a:rPr>
              <a:t> di Lingua </a:t>
            </a:r>
            <a:r>
              <a:rPr lang="cs-CZ" sz="4000" dirty="0" err="1">
                <a:solidFill>
                  <a:srgbClr val="FFFFFF"/>
                </a:solidFill>
              </a:rPr>
              <a:t>francese</a:t>
            </a:r>
            <a:r>
              <a:rPr lang="cs-CZ" sz="4000" dirty="0">
                <a:solidFill>
                  <a:srgbClr val="FFFFFF"/>
                </a:solidFill>
              </a:rPr>
              <a:t> </a:t>
            </a:r>
            <a:r>
              <a:rPr lang="it-IT" sz="4000" dirty="0">
                <a:solidFill>
                  <a:srgbClr val="FEFFFF"/>
                </a:solidFill>
              </a:rPr>
              <a:t>(</a:t>
            </a:r>
            <a:r>
              <a:rPr lang="it-IT" sz="4000" dirty="0" err="1">
                <a:solidFill>
                  <a:srgbClr val="FEFFFF"/>
                </a:solidFill>
              </a:rPr>
              <a:t>SeLdA</a:t>
            </a:r>
            <a:r>
              <a:rPr lang="it-IT" sz="4000" dirty="0">
                <a:solidFill>
                  <a:srgbClr val="FEFFFF"/>
                </a:solidFill>
              </a:rPr>
              <a:t>) </a:t>
            </a:r>
            <a:endParaRPr lang="cs-CZ" sz="4000" dirty="0">
              <a:solidFill>
                <a:srgbClr val="FE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85159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Obrázek 5">
            <a:extLst>
              <a:ext uri="{FF2B5EF4-FFF2-40B4-BE49-F238E27FC236}">
                <a16:creationId xmlns:a16="http://schemas.microsoft.com/office/drawing/2014/main" id="{F7D2D3C6-DB93-1A3F-A765-B53DEDE7ABC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8764" y="0"/>
            <a:ext cx="2609850" cy="1133475"/>
          </a:xfrm>
          <a:prstGeom prst="rect">
            <a:avLst/>
          </a:prstGeom>
        </p:spPr>
      </p:pic>
      <p:sp>
        <p:nvSpPr>
          <p:cNvPr id="2" name="Zástupný obsah 2">
            <a:extLst>
              <a:ext uri="{FF2B5EF4-FFF2-40B4-BE49-F238E27FC236}">
                <a16:creationId xmlns:a16="http://schemas.microsoft.com/office/drawing/2014/main" id="{80640E70-3C39-9B9F-851F-D1AFAFDD5F81}"/>
              </a:ext>
            </a:extLst>
          </p:cNvPr>
          <p:cNvSpPr txBox="1">
            <a:spLocks/>
          </p:cNvSpPr>
          <p:nvPr/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fr-FR" dirty="0"/>
          </a:p>
        </p:txBody>
      </p:sp>
      <p:sp>
        <p:nvSpPr>
          <p:cNvPr id="3" name="Nadpis 1">
            <a:extLst>
              <a:ext uri="{FF2B5EF4-FFF2-40B4-BE49-F238E27FC236}">
                <a16:creationId xmlns:a16="http://schemas.microsoft.com/office/drawing/2014/main" id="{F1796465-87B0-8321-1F21-4B171B0A6EAE}"/>
              </a:ext>
            </a:extLst>
          </p:cNvPr>
          <p:cNvSpPr txBox="1">
            <a:spLocks/>
          </p:cNvSpPr>
          <p:nvPr/>
        </p:nvSpPr>
        <p:spPr>
          <a:xfrm>
            <a:off x="4364181" y="131125"/>
            <a:ext cx="7061201" cy="822469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7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cs-CZ" sz="4000" dirty="0" err="1">
                <a:solidFill>
                  <a:srgbClr val="FFFFFF"/>
                </a:solidFill>
              </a:rPr>
              <a:t>Corsi</a:t>
            </a:r>
            <a:r>
              <a:rPr lang="cs-CZ" sz="4000" dirty="0">
                <a:solidFill>
                  <a:srgbClr val="FFFFFF"/>
                </a:solidFill>
              </a:rPr>
              <a:t> di Lingua </a:t>
            </a:r>
            <a:r>
              <a:rPr lang="cs-CZ" sz="4000" dirty="0" err="1">
                <a:solidFill>
                  <a:srgbClr val="FFFFFF"/>
                </a:solidFill>
              </a:rPr>
              <a:t>francese</a:t>
            </a:r>
            <a:r>
              <a:rPr lang="cs-CZ" sz="4000" dirty="0">
                <a:solidFill>
                  <a:srgbClr val="FFFFFF"/>
                </a:solidFill>
              </a:rPr>
              <a:t> </a:t>
            </a:r>
            <a:r>
              <a:rPr lang="it-IT" sz="4000" dirty="0">
                <a:solidFill>
                  <a:srgbClr val="FEFFFF"/>
                </a:solidFill>
              </a:rPr>
              <a:t>(</a:t>
            </a:r>
            <a:r>
              <a:rPr lang="it-IT" sz="4000" dirty="0" err="1">
                <a:solidFill>
                  <a:srgbClr val="FEFFFF"/>
                </a:solidFill>
              </a:rPr>
              <a:t>SeLdA</a:t>
            </a:r>
            <a:r>
              <a:rPr lang="it-IT" sz="4000" dirty="0">
                <a:solidFill>
                  <a:srgbClr val="FEFFFF"/>
                </a:solidFill>
              </a:rPr>
              <a:t>)</a:t>
            </a:r>
            <a:endParaRPr lang="cs-CZ" sz="4000" dirty="0">
              <a:solidFill>
                <a:srgbClr val="FEFFFF"/>
              </a:solidFill>
            </a:endParaRPr>
          </a:p>
          <a:p>
            <a:pPr algn="r"/>
            <a:r>
              <a:rPr lang="cs-CZ" sz="4000" dirty="0" err="1">
                <a:solidFill>
                  <a:srgbClr val="FEFFFF"/>
                </a:solidFill>
              </a:rPr>
              <a:t>Riconoscimento</a:t>
            </a:r>
            <a:r>
              <a:rPr lang="cs-CZ" sz="4000" dirty="0">
                <a:solidFill>
                  <a:srgbClr val="FEFFFF"/>
                </a:solidFill>
              </a:rPr>
              <a:t> di </a:t>
            </a:r>
            <a:r>
              <a:rPr lang="cs-CZ" sz="4000" dirty="0" err="1">
                <a:solidFill>
                  <a:srgbClr val="FEFFFF"/>
                </a:solidFill>
              </a:rPr>
              <a:t>certificati</a:t>
            </a:r>
            <a:r>
              <a:rPr lang="cs-CZ" sz="4000" dirty="0">
                <a:solidFill>
                  <a:srgbClr val="FEFFFF"/>
                </a:solidFill>
              </a:rPr>
              <a:t>/ </a:t>
            </a:r>
            <a:r>
              <a:rPr lang="cs-CZ" sz="4000" dirty="0" err="1">
                <a:solidFill>
                  <a:srgbClr val="FEFFFF"/>
                </a:solidFill>
              </a:rPr>
              <a:t>diplomi</a:t>
            </a:r>
            <a:endParaRPr lang="cs-CZ" sz="4000" dirty="0">
              <a:solidFill>
                <a:srgbClr val="FEFFFF"/>
              </a:solidFill>
            </a:endParaRPr>
          </a:p>
        </p:txBody>
      </p:sp>
      <p:sp>
        <p:nvSpPr>
          <p:cNvPr id="4" name="Zástupný obsah 2">
            <a:extLst>
              <a:ext uri="{FF2B5EF4-FFF2-40B4-BE49-F238E27FC236}">
                <a16:creationId xmlns:a16="http://schemas.microsoft.com/office/drawing/2014/main" id="{2BD37B5B-70E2-888C-0E26-65EF9988ED0F}"/>
              </a:ext>
            </a:extLst>
          </p:cNvPr>
          <p:cNvSpPr txBox="1">
            <a:spLocks/>
          </p:cNvSpPr>
          <p:nvPr/>
        </p:nvSpPr>
        <p:spPr>
          <a:xfrm>
            <a:off x="573809" y="1553151"/>
            <a:ext cx="11044382" cy="5173724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cs-CZ" altLang="it-IT" sz="2000" noProof="1"/>
              <a:t>Sono in possesso di certificati / diplomi :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cs-CZ" altLang="it-IT" sz="1800" noProof="1"/>
              <a:t>Diploma di Baccalauréat o Esabac ;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cs-CZ" altLang="it-IT" sz="1800" noProof="1"/>
              <a:t>Baccalauréat International (IB): solo se il francese è lingua di insegnamento (es. le materie – matematica, biologia, storia, ecc. –  sono insegnate in francese);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cs-CZ" altLang="it-IT" sz="1900" noProof="1"/>
              <a:t>Certificati </a:t>
            </a:r>
            <a:r>
              <a:rPr lang="it-IT" altLang="it-IT" sz="1900" noProof="1"/>
              <a:t>DELF B1</a:t>
            </a:r>
            <a:r>
              <a:rPr lang="cs-CZ" altLang="it-IT" sz="1900" noProof="1"/>
              <a:t>, </a:t>
            </a:r>
            <a:r>
              <a:rPr lang="it-IT" altLang="it-IT" sz="1900" noProof="1"/>
              <a:t>DELF B2 non più vecchi di due anni </a:t>
            </a:r>
            <a:r>
              <a:rPr lang="cs-CZ" altLang="it-IT" sz="1900" noProof="1"/>
              <a:t>dal</a:t>
            </a:r>
            <a:r>
              <a:rPr lang="it-IT" altLang="it-IT" sz="1900" noProof="1"/>
              <a:t>la data di presentazione </a:t>
            </a:r>
            <a:r>
              <a:rPr lang="cs-CZ" altLang="it-IT" sz="1900" noProof="1"/>
              <a:t>alla segreteria (anni riconosciuti: 2022, 2023, 2024).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endParaRPr lang="cs-CZ" altLang="it-IT" sz="1900" noProof="1"/>
          </a:p>
          <a:p>
            <a:pPr algn="l"/>
            <a:r>
              <a:rPr lang="cs-CZ" altLang="it-IT" sz="2000" noProof="1"/>
              <a:t>-&gt; il corso di </a:t>
            </a:r>
            <a:r>
              <a:rPr lang="cs-CZ" altLang="it-IT" sz="2000" b="1" noProof="1"/>
              <a:t>Lingua francese (ann.)</a:t>
            </a:r>
            <a:r>
              <a:rPr lang="cs-CZ" altLang="it-IT" sz="2000" noProof="1"/>
              <a:t> può essere riconosciuto/ validato: </a:t>
            </a:r>
          </a:p>
          <a:p>
            <a:pPr algn="l"/>
            <a:r>
              <a:rPr lang="cs-CZ" altLang="it-IT" sz="2000" noProof="1"/>
              <a:t>Bisogna inviare la scansione del diploma di Baccalauréat o Esabac/ del certificato </a:t>
            </a:r>
            <a:r>
              <a:rPr lang="it-IT" altLang="it-IT" sz="2000" noProof="1"/>
              <a:t>DELF B1</a:t>
            </a:r>
            <a:r>
              <a:rPr lang="cs-CZ" altLang="it-IT" sz="2000" noProof="1"/>
              <a:t>, </a:t>
            </a:r>
            <a:r>
              <a:rPr lang="it-IT" altLang="it-IT" sz="2000" noProof="1"/>
              <a:t>DELF B2</a:t>
            </a:r>
            <a:r>
              <a:rPr lang="cs-CZ" altLang="it-IT" sz="2000" noProof="1"/>
              <a:t> alla Segreteria del SeLdA utilizzando l'apposita funzionalità in i-Catt, precisando: 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cs-CZ" altLang="it-IT" sz="1800" noProof="1"/>
              <a:t>numero di matricola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cs-CZ" altLang="it-IT" sz="1800" noProof="1"/>
              <a:t>facoltà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cs-CZ" altLang="it-IT" sz="1800" noProof="1"/>
              <a:t>corso di lingua francese </a:t>
            </a:r>
            <a:r>
              <a:rPr lang="it-IT" altLang="it-IT" sz="1800" noProof="1"/>
              <a:t>per il quale viene richiesto il riconosciment</a:t>
            </a:r>
            <a:r>
              <a:rPr lang="cs-CZ" altLang="it-IT" sz="1800" noProof="1"/>
              <a:t>o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cs-CZ" altLang="it-IT" sz="1800" noProof="1"/>
              <a:t>a</a:t>
            </a:r>
            <a:r>
              <a:rPr lang="it-IT" altLang="it-IT" sz="1800" noProof="1"/>
              <a:t>nno di corso al quale si effettua l’iscrizione per </a:t>
            </a:r>
            <a:r>
              <a:rPr lang="cs-CZ" altLang="it-IT" sz="1800" noProof="1"/>
              <a:t>l‘a. a. 2024-2025</a:t>
            </a:r>
          </a:p>
          <a:p>
            <a:pPr algn="l"/>
            <a:endParaRPr lang="cs-CZ" altLang="it-IT" sz="2000" noProof="1"/>
          </a:p>
          <a:p>
            <a:pPr algn="l"/>
            <a:r>
              <a:rPr lang="cs-CZ" altLang="it-IT" sz="2000" noProof="1"/>
              <a:t>Scadenza per l‘invio dei documenti: 31/12/2024 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n-GB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cs-CZ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fr-F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fr-F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it-IT" altLang="it-IT" sz="1800" noProof="1">
              <a:latin typeface="Arial" panose="020B0604020202020204" pitchFamily="34" charset="0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cs-CZ" altLang="it-IT" noProof="1">
              <a:latin typeface="Arial" panose="020B0604020202020204" pitchFamily="34" charset="0"/>
            </a:endParaRP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496094460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Vlastní 7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1F3864"/>
      </a:accent1>
      <a:accent2>
        <a:srgbClr val="ED7D31"/>
      </a:accent2>
      <a:accent3>
        <a:srgbClr val="A5A5A5"/>
      </a:accent3>
      <a:accent4>
        <a:srgbClr val="FFC000"/>
      </a:accent4>
      <a:accent5>
        <a:srgbClr val="1F3864"/>
      </a:accent5>
      <a:accent6>
        <a:srgbClr val="70AD47"/>
      </a:accent6>
      <a:hlink>
        <a:srgbClr val="1F3864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2390</TotalTime>
  <Words>923</Words>
  <Application>Microsoft Office PowerPoint</Application>
  <PresentationFormat>Widescreen</PresentationFormat>
  <Paragraphs>205</Paragraphs>
  <Slides>9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Motiv Office</vt:lpstr>
      <vt:lpstr>Corsi di Lingua francese  a.a. 2024 – 2025, Brescia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Dankova Klara (klara.dankova)</dc:creator>
  <cp:lastModifiedBy>Belleri Erica</cp:lastModifiedBy>
  <cp:revision>86</cp:revision>
  <dcterms:created xsi:type="dcterms:W3CDTF">2021-04-17T13:24:04Z</dcterms:created>
  <dcterms:modified xsi:type="dcterms:W3CDTF">2024-09-27T09:05:04Z</dcterms:modified>
</cp:coreProperties>
</file>