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2"/>
    <p:sldMasterId id="2147483683" r:id="rId3"/>
    <p:sldMasterId id="2147483696" r:id="rId4"/>
  </p:sldMasterIdLst>
  <p:notesMasterIdLst>
    <p:notesMasterId r:id="rId27"/>
  </p:notesMasterIdLst>
  <p:handoutMasterIdLst>
    <p:handoutMasterId r:id="rId28"/>
  </p:handoutMasterIdLst>
  <p:sldIdLst>
    <p:sldId id="286" r:id="rId5"/>
    <p:sldId id="348" r:id="rId6"/>
    <p:sldId id="371" r:id="rId7"/>
    <p:sldId id="372" r:id="rId8"/>
    <p:sldId id="351" r:id="rId9"/>
    <p:sldId id="370" r:id="rId10"/>
    <p:sldId id="346" r:id="rId11"/>
    <p:sldId id="361" r:id="rId12"/>
    <p:sldId id="355" r:id="rId13"/>
    <p:sldId id="358" r:id="rId14"/>
    <p:sldId id="343" r:id="rId15"/>
    <p:sldId id="357" r:id="rId16"/>
    <p:sldId id="368" r:id="rId17"/>
    <p:sldId id="339" r:id="rId18"/>
    <p:sldId id="353" r:id="rId19"/>
    <p:sldId id="360" r:id="rId20"/>
    <p:sldId id="356" r:id="rId21"/>
    <p:sldId id="363" r:id="rId22"/>
    <p:sldId id="347" r:id="rId23"/>
    <p:sldId id="352" r:id="rId24"/>
    <p:sldId id="369" r:id="rId25"/>
    <p:sldId id="350" r:id="rId26"/>
  </p:sldIdLst>
  <p:sldSz cx="9144000" cy="6858000" type="screen4x3"/>
  <p:notesSz cx="6797675" cy="9926638"/>
  <p:defaultText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779CC93D-E52E-4D84-901B-11D7331DD495}">
          <p14:sldIdLst>
            <p14:sldId id="286"/>
            <p14:sldId id="348"/>
            <p14:sldId id="371"/>
            <p14:sldId id="372"/>
            <p14:sldId id="351"/>
            <p14:sldId id="370"/>
            <p14:sldId id="346"/>
            <p14:sldId id="361"/>
            <p14:sldId id="355"/>
            <p14:sldId id="358"/>
            <p14:sldId id="343"/>
            <p14:sldId id="357"/>
            <p14:sldId id="368"/>
            <p14:sldId id="339"/>
            <p14:sldId id="353"/>
            <p14:sldId id="360"/>
            <p14:sldId id="356"/>
            <p14:sldId id="363"/>
            <p14:sldId id="347"/>
            <p14:sldId id="352"/>
            <p14:sldId id="369"/>
            <p14:sldId id="350"/>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8F6F8"/>
    <a:srgbClr val="F9F9F9"/>
    <a:srgbClr val="003300"/>
    <a:srgbClr val="FFFF66"/>
    <a:srgbClr val="3A6985"/>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94249" autoAdjust="0"/>
  </p:normalViewPr>
  <p:slideViewPr>
    <p:cSldViewPr>
      <p:cViewPr varScale="1">
        <p:scale>
          <a:sx n="107" d="100"/>
          <a:sy n="107" d="100"/>
        </p:scale>
        <p:origin x="160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latinLnBrk="0">
              <a:defRPr lang="it-IT" sz="1200"/>
            </a:lvl1pPr>
          </a:lstStyle>
          <a:p>
            <a:endParaRPr lang="it-IT"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latinLnBrk="0">
              <a:defRPr lang="it-IT" sz="1200"/>
            </a:lvl1pPr>
          </a:lstStyle>
          <a:p>
            <a:fld id="{D83FDC75-7F73-4A4A-A77C-09AADF00E0EA}" type="datetimeFigureOut">
              <a:rPr lang="it-IT" smtClean="0"/>
              <a:pPr/>
              <a:t>24/10/2022</a:t>
            </a:fld>
            <a:endParaRPr lang="it-IT"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latinLnBrk="0">
              <a:defRPr lang="it-IT" sz="1200"/>
            </a:lvl1pPr>
          </a:lstStyle>
          <a:p>
            <a:endParaRPr lang="it-IT"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latinLnBrk="0">
              <a:defRPr lang="it-IT" sz="1200"/>
            </a:lvl1pPr>
          </a:lstStyle>
          <a:p>
            <a:fld id="{459226BF-1F13-42D3-80DC-373E7ADD1EBC}" type="slidenum">
              <a:rPr lang="it-IT" smtClean="0"/>
              <a:pPr/>
              <a:t>‹N›</a:t>
            </a:fld>
            <a:endParaRPr lang="it-IT" dirty="0"/>
          </a:p>
        </p:txBody>
      </p:sp>
    </p:spTree>
    <p:extLst>
      <p:ext uri="{BB962C8B-B14F-4D97-AF65-F5344CB8AC3E}">
        <p14:creationId xmlns:p14="http://schemas.microsoft.com/office/powerpoint/2010/main" val="1706508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latinLnBrk="0">
              <a:defRPr lang="it-IT" sz="1200"/>
            </a:lvl1pPr>
          </a:lstStyle>
          <a:p>
            <a:endParaRPr lang="it-IT"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latinLnBrk="0">
              <a:defRPr lang="it-IT" sz="1200"/>
            </a:lvl1pPr>
          </a:lstStyle>
          <a:p>
            <a:fld id="{48AEF76B-3757-4A0B-AF93-28494465C1DD}" type="datetimeFigureOut">
              <a:pPr/>
              <a:t>24/10/2022</a:t>
            </a:fld>
            <a:endParaRPr lang="it-IT"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latinLnBrk="0">
              <a:defRPr lang="it-IT" sz="1200"/>
            </a:lvl1pPr>
          </a:lstStyle>
          <a:p>
            <a:endParaRPr lang="it-IT"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latinLnBrk="0">
              <a:defRPr lang="it-IT" sz="1200"/>
            </a:lvl1pPr>
          </a:lstStyle>
          <a:p>
            <a:fld id="{75693FD4-8F83-4EF7-AC3F-0DC0388986B0}" type="slidenum">
              <a:pPr/>
              <a:t>‹N›</a:t>
            </a:fld>
            <a:endParaRPr lang="it-IT" dirty="0"/>
          </a:p>
        </p:txBody>
      </p:sp>
    </p:spTree>
    <p:extLst>
      <p:ext uri="{BB962C8B-B14F-4D97-AF65-F5344CB8AC3E}">
        <p14:creationId xmlns:p14="http://schemas.microsoft.com/office/powerpoint/2010/main" val="275672594"/>
      </p:ext>
    </p:extLst>
  </p:cSld>
  <p:clrMap bg1="lt1" tx1="dk1" bg2="lt2" tx2="dk2" accent1="accent1" accent2="accent2" accent3="accent3" accent4="accent4" accent5="accent5" accent6="accent6" hlink="hlink" folHlink="folHlink"/>
  <p:notesStyle>
    <a:lvl1pPr marL="0" algn="l" defTabSz="914400" rtl="0" eaLnBrk="1" latinLnBrk="0" hangingPunct="1">
      <a:defRPr lang="it-IT" sz="1200" kern="1200">
        <a:solidFill>
          <a:schemeClr val="tx1"/>
        </a:solidFill>
        <a:latin typeface="+mn-lt"/>
        <a:ea typeface="+mn-ea"/>
        <a:cs typeface="+mn-cs"/>
      </a:defRPr>
    </a:lvl1pPr>
    <a:lvl2pPr marL="457200" algn="l" defTabSz="914400" rtl="0" eaLnBrk="1" latinLnBrk="0" hangingPunct="1">
      <a:defRPr lang="it-IT" sz="1200" kern="1200">
        <a:solidFill>
          <a:schemeClr val="tx1"/>
        </a:solidFill>
        <a:latin typeface="+mn-lt"/>
        <a:ea typeface="+mn-ea"/>
        <a:cs typeface="+mn-cs"/>
      </a:defRPr>
    </a:lvl2pPr>
    <a:lvl3pPr marL="914400" algn="l" defTabSz="914400" rtl="0" eaLnBrk="1" latinLnBrk="0" hangingPunct="1">
      <a:defRPr lang="it-IT" sz="1200" kern="1200">
        <a:solidFill>
          <a:schemeClr val="tx1"/>
        </a:solidFill>
        <a:latin typeface="+mn-lt"/>
        <a:ea typeface="+mn-ea"/>
        <a:cs typeface="+mn-cs"/>
      </a:defRPr>
    </a:lvl3pPr>
    <a:lvl4pPr marL="1371600" algn="l" defTabSz="914400" rtl="0" eaLnBrk="1" latinLnBrk="0" hangingPunct="1">
      <a:defRPr lang="it-IT" sz="1200" kern="1200">
        <a:solidFill>
          <a:schemeClr val="tx1"/>
        </a:solidFill>
        <a:latin typeface="+mn-lt"/>
        <a:ea typeface="+mn-ea"/>
        <a:cs typeface="+mn-cs"/>
      </a:defRPr>
    </a:lvl4pPr>
    <a:lvl5pPr marL="1828800" algn="l" defTabSz="914400" rtl="0" eaLnBrk="1" latinLnBrk="0" hangingPunct="1">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1</a:t>
            </a:fld>
            <a:endParaRPr lang="it-IT" dirty="0"/>
          </a:p>
        </p:txBody>
      </p:sp>
    </p:spTree>
    <p:extLst>
      <p:ext uri="{BB962C8B-B14F-4D97-AF65-F5344CB8AC3E}">
        <p14:creationId xmlns:p14="http://schemas.microsoft.com/office/powerpoint/2010/main" val="1650633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10</a:t>
            </a:fld>
            <a:endParaRPr lang="it-IT" dirty="0"/>
          </a:p>
        </p:txBody>
      </p:sp>
    </p:spTree>
    <p:extLst>
      <p:ext uri="{BB962C8B-B14F-4D97-AF65-F5344CB8AC3E}">
        <p14:creationId xmlns:p14="http://schemas.microsoft.com/office/powerpoint/2010/main" val="3971581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11</a:t>
            </a:fld>
            <a:endParaRPr lang="it-IT" dirty="0"/>
          </a:p>
        </p:txBody>
      </p:sp>
    </p:spTree>
    <p:extLst>
      <p:ext uri="{BB962C8B-B14F-4D97-AF65-F5344CB8AC3E}">
        <p14:creationId xmlns:p14="http://schemas.microsoft.com/office/powerpoint/2010/main" val="879759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12</a:t>
            </a:fld>
            <a:endParaRPr lang="it-IT" dirty="0"/>
          </a:p>
        </p:txBody>
      </p:sp>
    </p:spTree>
    <p:extLst>
      <p:ext uri="{BB962C8B-B14F-4D97-AF65-F5344CB8AC3E}">
        <p14:creationId xmlns:p14="http://schemas.microsoft.com/office/powerpoint/2010/main" val="3508094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13</a:t>
            </a:fld>
            <a:endParaRPr lang="it-IT" dirty="0"/>
          </a:p>
        </p:txBody>
      </p:sp>
    </p:spTree>
    <p:extLst>
      <p:ext uri="{BB962C8B-B14F-4D97-AF65-F5344CB8AC3E}">
        <p14:creationId xmlns:p14="http://schemas.microsoft.com/office/powerpoint/2010/main" val="1588710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14</a:t>
            </a:fld>
            <a:endParaRPr lang="it-IT" dirty="0"/>
          </a:p>
        </p:txBody>
      </p:sp>
    </p:spTree>
    <p:extLst>
      <p:ext uri="{BB962C8B-B14F-4D97-AF65-F5344CB8AC3E}">
        <p14:creationId xmlns:p14="http://schemas.microsoft.com/office/powerpoint/2010/main" val="3661975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15</a:t>
            </a:fld>
            <a:endParaRPr lang="it-IT" dirty="0"/>
          </a:p>
        </p:txBody>
      </p:sp>
    </p:spTree>
    <p:extLst>
      <p:ext uri="{BB962C8B-B14F-4D97-AF65-F5344CB8AC3E}">
        <p14:creationId xmlns:p14="http://schemas.microsoft.com/office/powerpoint/2010/main" val="2606692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16</a:t>
            </a:fld>
            <a:endParaRPr lang="it-IT" dirty="0"/>
          </a:p>
        </p:txBody>
      </p:sp>
    </p:spTree>
    <p:extLst>
      <p:ext uri="{BB962C8B-B14F-4D97-AF65-F5344CB8AC3E}">
        <p14:creationId xmlns:p14="http://schemas.microsoft.com/office/powerpoint/2010/main" val="152371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17</a:t>
            </a:fld>
            <a:endParaRPr lang="it-IT" dirty="0"/>
          </a:p>
        </p:txBody>
      </p:sp>
    </p:spTree>
    <p:extLst>
      <p:ext uri="{BB962C8B-B14F-4D97-AF65-F5344CB8AC3E}">
        <p14:creationId xmlns:p14="http://schemas.microsoft.com/office/powerpoint/2010/main" val="1982128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18</a:t>
            </a:fld>
            <a:endParaRPr lang="it-IT" dirty="0"/>
          </a:p>
        </p:txBody>
      </p:sp>
    </p:spTree>
    <p:extLst>
      <p:ext uri="{BB962C8B-B14F-4D97-AF65-F5344CB8AC3E}">
        <p14:creationId xmlns:p14="http://schemas.microsoft.com/office/powerpoint/2010/main" val="2548589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19</a:t>
            </a:fld>
            <a:endParaRPr lang="it-IT" dirty="0"/>
          </a:p>
        </p:txBody>
      </p:sp>
    </p:spTree>
    <p:extLst>
      <p:ext uri="{BB962C8B-B14F-4D97-AF65-F5344CB8AC3E}">
        <p14:creationId xmlns:p14="http://schemas.microsoft.com/office/powerpoint/2010/main" val="4161262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2</a:t>
            </a:fld>
            <a:endParaRPr lang="it-IT" dirty="0"/>
          </a:p>
        </p:txBody>
      </p:sp>
    </p:spTree>
    <p:extLst>
      <p:ext uri="{BB962C8B-B14F-4D97-AF65-F5344CB8AC3E}">
        <p14:creationId xmlns:p14="http://schemas.microsoft.com/office/powerpoint/2010/main" val="1756991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20</a:t>
            </a:fld>
            <a:endParaRPr lang="it-IT" dirty="0"/>
          </a:p>
        </p:txBody>
      </p:sp>
    </p:spTree>
    <p:extLst>
      <p:ext uri="{BB962C8B-B14F-4D97-AF65-F5344CB8AC3E}">
        <p14:creationId xmlns:p14="http://schemas.microsoft.com/office/powerpoint/2010/main" val="1822246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21</a:t>
            </a:fld>
            <a:endParaRPr lang="it-IT" dirty="0"/>
          </a:p>
        </p:txBody>
      </p:sp>
    </p:spTree>
    <p:extLst>
      <p:ext uri="{BB962C8B-B14F-4D97-AF65-F5344CB8AC3E}">
        <p14:creationId xmlns:p14="http://schemas.microsoft.com/office/powerpoint/2010/main" val="1923980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22</a:t>
            </a:fld>
            <a:endParaRPr lang="it-IT" dirty="0"/>
          </a:p>
        </p:txBody>
      </p:sp>
    </p:spTree>
    <p:extLst>
      <p:ext uri="{BB962C8B-B14F-4D97-AF65-F5344CB8AC3E}">
        <p14:creationId xmlns:p14="http://schemas.microsoft.com/office/powerpoint/2010/main" val="3620762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3</a:t>
            </a:fld>
            <a:endParaRPr lang="it-IT" dirty="0"/>
          </a:p>
        </p:txBody>
      </p:sp>
    </p:spTree>
    <p:extLst>
      <p:ext uri="{BB962C8B-B14F-4D97-AF65-F5344CB8AC3E}">
        <p14:creationId xmlns:p14="http://schemas.microsoft.com/office/powerpoint/2010/main" val="4136425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4</a:t>
            </a:fld>
            <a:endParaRPr lang="it-IT" dirty="0"/>
          </a:p>
        </p:txBody>
      </p:sp>
    </p:spTree>
    <p:extLst>
      <p:ext uri="{BB962C8B-B14F-4D97-AF65-F5344CB8AC3E}">
        <p14:creationId xmlns:p14="http://schemas.microsoft.com/office/powerpoint/2010/main" val="3372443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5</a:t>
            </a:fld>
            <a:endParaRPr lang="it-IT" dirty="0"/>
          </a:p>
        </p:txBody>
      </p:sp>
    </p:spTree>
    <p:extLst>
      <p:ext uri="{BB962C8B-B14F-4D97-AF65-F5344CB8AC3E}">
        <p14:creationId xmlns:p14="http://schemas.microsoft.com/office/powerpoint/2010/main" val="4141125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6</a:t>
            </a:fld>
            <a:endParaRPr lang="it-IT" dirty="0"/>
          </a:p>
        </p:txBody>
      </p:sp>
    </p:spTree>
    <p:extLst>
      <p:ext uri="{BB962C8B-B14F-4D97-AF65-F5344CB8AC3E}">
        <p14:creationId xmlns:p14="http://schemas.microsoft.com/office/powerpoint/2010/main" val="231106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7</a:t>
            </a:fld>
            <a:endParaRPr lang="it-IT" dirty="0"/>
          </a:p>
        </p:txBody>
      </p:sp>
    </p:spTree>
    <p:extLst>
      <p:ext uri="{BB962C8B-B14F-4D97-AF65-F5344CB8AC3E}">
        <p14:creationId xmlns:p14="http://schemas.microsoft.com/office/powerpoint/2010/main" val="700207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8</a:t>
            </a:fld>
            <a:endParaRPr lang="it-IT" dirty="0"/>
          </a:p>
        </p:txBody>
      </p:sp>
    </p:spTree>
    <p:extLst>
      <p:ext uri="{BB962C8B-B14F-4D97-AF65-F5344CB8AC3E}">
        <p14:creationId xmlns:p14="http://schemas.microsoft.com/office/powerpoint/2010/main" val="4191672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693FD4-8F83-4EF7-AC3F-0DC0388986B0}" type="slidenum">
              <a:rPr lang="it-IT" smtClean="0"/>
              <a:pPr/>
              <a:t>9</a:t>
            </a:fld>
            <a:endParaRPr lang="it-IT" dirty="0"/>
          </a:p>
        </p:txBody>
      </p:sp>
    </p:spTree>
    <p:extLst>
      <p:ext uri="{BB962C8B-B14F-4D97-AF65-F5344CB8AC3E}">
        <p14:creationId xmlns:p14="http://schemas.microsoft.com/office/powerpoint/2010/main" val="2076648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F411A9-ACEF-4841-B678-DDD41372996B}"/>
              </a:ext>
            </a:extLst>
          </p:cNvPr>
          <p:cNvSpPr>
            <a:spLocks noGrp="1"/>
          </p:cNvSpPr>
          <p:nvPr>
            <p:ph type="title" hasCustomPrompt="1"/>
          </p:nvPr>
        </p:nvSpPr>
        <p:spPr>
          <a:xfrm>
            <a:off x="384497" y="2741476"/>
            <a:ext cx="8507983" cy="1656184"/>
          </a:xfrm>
          <a:prstGeom prst="rect">
            <a:avLst/>
          </a:prstGeom>
        </p:spPr>
        <p:txBody>
          <a:bodyPr anchor="b"/>
          <a:lstStyle>
            <a:lvl1pPr>
              <a:defRPr sz="2700">
                <a:solidFill>
                  <a:schemeClr val="bg1"/>
                </a:solidFill>
                <a:latin typeface="Georgia" panose="02040502050405020303" pitchFamily="18" charset="0"/>
              </a:defRPr>
            </a:lvl1pPr>
          </a:lstStyle>
          <a:p>
            <a:r>
              <a:rPr lang="it-IT" dirty="0"/>
              <a:t>Titolo capitolo</a:t>
            </a:r>
          </a:p>
        </p:txBody>
      </p:sp>
      <p:sp>
        <p:nvSpPr>
          <p:cNvPr id="3" name="Segnaposto testo 2">
            <a:extLst>
              <a:ext uri="{FF2B5EF4-FFF2-40B4-BE49-F238E27FC236}">
                <a16:creationId xmlns:a16="http://schemas.microsoft.com/office/drawing/2014/main" id="{06D4ADF1-376E-4D1E-A69D-F35F1BEDD71C}"/>
              </a:ext>
            </a:extLst>
          </p:cNvPr>
          <p:cNvSpPr>
            <a:spLocks noGrp="1"/>
          </p:cNvSpPr>
          <p:nvPr>
            <p:ph type="body" idx="1" hasCustomPrompt="1"/>
          </p:nvPr>
        </p:nvSpPr>
        <p:spPr>
          <a:xfrm>
            <a:off x="384496" y="4509120"/>
            <a:ext cx="8507983" cy="916378"/>
          </a:xfrm>
        </p:spPr>
        <p:txBody>
          <a:bodyPr>
            <a:normAutofit/>
          </a:bodyPr>
          <a:lstStyle>
            <a:lvl1pPr marL="0" indent="0">
              <a:buNone/>
              <a:defRPr sz="23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dirty="0"/>
              <a:t>Sottotitolo/testo capitolo</a:t>
            </a:r>
          </a:p>
        </p:txBody>
      </p:sp>
      <p:sp>
        <p:nvSpPr>
          <p:cNvPr id="6" name="Segnaposto numero diapositiva 5">
            <a:extLst>
              <a:ext uri="{FF2B5EF4-FFF2-40B4-BE49-F238E27FC236}">
                <a16:creationId xmlns:a16="http://schemas.microsoft.com/office/drawing/2014/main" id="{C799CEC1-6774-47A8-B4EC-E5B7C09205FC}"/>
              </a:ext>
            </a:extLst>
          </p:cNvPr>
          <p:cNvSpPr>
            <a:spLocks noGrp="1"/>
          </p:cNvSpPr>
          <p:nvPr>
            <p:ph type="sldNum" sz="quarter" idx="12"/>
          </p:nvPr>
        </p:nvSpPr>
        <p:spPr>
          <a:xfrm>
            <a:off x="6835080" y="6511002"/>
            <a:ext cx="2057400" cy="337741"/>
          </a:xfrm>
        </p:spPr>
        <p:txBody>
          <a:bodyPr/>
          <a:lstStyle/>
          <a:p>
            <a:fld id="{CECDA79F-33A7-42EB-8C33-64E639F9CDC1}" type="slidenum">
              <a:rPr lang="it-IT" smtClean="0"/>
              <a:t>‹N›</a:t>
            </a:fld>
            <a:endParaRPr lang="it-IT" dirty="0"/>
          </a:p>
        </p:txBody>
      </p:sp>
    </p:spTree>
    <p:extLst>
      <p:ext uri="{BB962C8B-B14F-4D97-AF65-F5344CB8AC3E}">
        <p14:creationId xmlns:p14="http://schemas.microsoft.com/office/powerpoint/2010/main" val="187895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15B749BA-FF20-45E6-8264-F62471FE2C56}"/>
              </a:ext>
            </a:extLst>
          </p:cNvPr>
          <p:cNvSpPr>
            <a:spLocks noGrp="1"/>
          </p:cNvSpPr>
          <p:nvPr>
            <p:ph type="sldNum" sz="quarter" idx="12"/>
          </p:nvPr>
        </p:nvSpPr>
        <p:spPr/>
        <p:txBody>
          <a:bodyPr/>
          <a:lstStyle/>
          <a:p>
            <a:fld id="{CECDA79F-33A7-42EB-8C33-64E639F9CDC1}" type="slidenum">
              <a:rPr lang="it-IT" smtClean="0"/>
              <a:t>‹N›</a:t>
            </a:fld>
            <a:endParaRPr lang="it-IT" dirty="0"/>
          </a:p>
        </p:txBody>
      </p:sp>
    </p:spTree>
    <p:extLst>
      <p:ext uri="{BB962C8B-B14F-4D97-AF65-F5344CB8AC3E}">
        <p14:creationId xmlns:p14="http://schemas.microsoft.com/office/powerpoint/2010/main" val="3710067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B3037BC1-5CA1-479B-BBEE-AD207A4AE013}"/>
              </a:ext>
            </a:extLst>
          </p:cNvPr>
          <p:cNvSpPr>
            <a:spLocks noGrp="1"/>
          </p:cNvSpPr>
          <p:nvPr>
            <p:ph type="sldNum" sz="quarter" idx="12"/>
          </p:nvPr>
        </p:nvSpPr>
        <p:spPr/>
        <p:txBody>
          <a:bodyPr/>
          <a:lstStyle/>
          <a:p>
            <a:fld id="{14F507C0-A2FF-4299-BAF9-E80DCBBD298B}" type="slidenum">
              <a:rPr lang="it-IT" smtClean="0"/>
              <a:t>‹N›</a:t>
            </a:fld>
            <a:endParaRPr lang="it-IT" dirty="0"/>
          </a:p>
        </p:txBody>
      </p:sp>
      <p:sp>
        <p:nvSpPr>
          <p:cNvPr id="7" name="Segnaposto testo 8">
            <a:extLst>
              <a:ext uri="{FF2B5EF4-FFF2-40B4-BE49-F238E27FC236}">
                <a16:creationId xmlns:a16="http://schemas.microsoft.com/office/drawing/2014/main" id="{3B9B527D-2F53-4696-9AC4-89211087863F}"/>
              </a:ext>
            </a:extLst>
          </p:cNvPr>
          <p:cNvSpPr>
            <a:spLocks noGrp="1"/>
          </p:cNvSpPr>
          <p:nvPr>
            <p:ph type="body" sz="quarter" idx="13" hasCustomPrompt="1"/>
          </p:nvPr>
        </p:nvSpPr>
        <p:spPr>
          <a:xfrm>
            <a:off x="416426" y="1268760"/>
            <a:ext cx="8476054" cy="5040561"/>
          </a:xfrm>
        </p:spPr>
        <p:txBody>
          <a:bodyPr/>
          <a:lstStyle>
            <a:lvl1pPr>
              <a:defRPr baseline="0"/>
            </a:lvl1pPr>
          </a:lstStyle>
          <a:p>
            <a:pPr lvl="0"/>
            <a:r>
              <a:rPr lang="it-IT" dirty="0"/>
              <a:t>Testo</a:t>
            </a:r>
          </a:p>
        </p:txBody>
      </p:sp>
      <p:sp>
        <p:nvSpPr>
          <p:cNvPr id="8" name="Segnaposto titolo 1">
            <a:extLst>
              <a:ext uri="{FF2B5EF4-FFF2-40B4-BE49-F238E27FC236}">
                <a16:creationId xmlns:a16="http://schemas.microsoft.com/office/drawing/2014/main" id="{4530AC1E-8382-43AF-B811-C0222122DF24}"/>
              </a:ext>
            </a:extLst>
          </p:cNvPr>
          <p:cNvSpPr>
            <a:spLocks noGrp="1"/>
          </p:cNvSpPr>
          <p:nvPr>
            <p:ph type="title"/>
          </p:nvPr>
        </p:nvSpPr>
        <p:spPr>
          <a:xfrm>
            <a:off x="391989" y="206121"/>
            <a:ext cx="5620172" cy="630592"/>
          </a:xfrm>
          <a:prstGeom prst="rect">
            <a:avLst/>
          </a:prstGeom>
        </p:spPr>
        <p:txBody>
          <a:bodyPr vert="horz" lIns="91440" tIns="45720" rIns="91440" bIns="45720" rtlCol="0" anchor="ctr">
            <a:normAutofit/>
          </a:bodyPr>
          <a:lstStyle/>
          <a:p>
            <a:r>
              <a:rPr lang="it-IT" dirty="0"/>
              <a:t>Titolo</a:t>
            </a:r>
          </a:p>
        </p:txBody>
      </p:sp>
      <p:sp>
        <p:nvSpPr>
          <p:cNvPr id="9" name="Segnaposto piè di pagina 4">
            <a:extLst>
              <a:ext uri="{FF2B5EF4-FFF2-40B4-BE49-F238E27FC236}">
                <a16:creationId xmlns:a16="http://schemas.microsoft.com/office/drawing/2014/main" id="{116DD68C-36ED-4FC5-B7B9-A345098475DE}"/>
              </a:ext>
            </a:extLst>
          </p:cNvPr>
          <p:cNvSpPr>
            <a:spLocks noGrp="1"/>
          </p:cNvSpPr>
          <p:nvPr>
            <p:ph type="ftr" sz="quarter" idx="3"/>
          </p:nvPr>
        </p:nvSpPr>
        <p:spPr>
          <a:xfrm>
            <a:off x="107505" y="6511002"/>
            <a:ext cx="7992888" cy="337741"/>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r>
              <a:rPr lang="it-IT" dirty="0"/>
              <a:t>Funzione Gestione Carriera e Servizi agli Studenti   -   Report al 12 Novembre 2020</a:t>
            </a:r>
          </a:p>
        </p:txBody>
      </p:sp>
    </p:spTree>
    <p:extLst>
      <p:ext uri="{BB962C8B-B14F-4D97-AF65-F5344CB8AC3E}">
        <p14:creationId xmlns:p14="http://schemas.microsoft.com/office/powerpoint/2010/main" val="51283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D532B7-0178-4513-8CBF-72A1123FE88E}"/>
              </a:ext>
            </a:extLst>
          </p:cNvPr>
          <p:cNvSpPr>
            <a:spLocks noGrp="1"/>
          </p:cNvSpPr>
          <p:nvPr>
            <p:ph type="title"/>
          </p:nvPr>
        </p:nvSpPr>
        <p:spPr/>
        <p:txBody>
          <a:bodyPr/>
          <a:lstStyle/>
          <a:p>
            <a:r>
              <a:rPr lang="it-IT"/>
              <a:t>Fare clic per modificare lo stile del titolo dello schema</a:t>
            </a:r>
          </a:p>
        </p:txBody>
      </p:sp>
      <p:sp>
        <p:nvSpPr>
          <p:cNvPr id="3" name="Segnaposto numero diapositiva 2">
            <a:extLst>
              <a:ext uri="{FF2B5EF4-FFF2-40B4-BE49-F238E27FC236}">
                <a16:creationId xmlns:a16="http://schemas.microsoft.com/office/drawing/2014/main" id="{C2A69274-D762-4A6F-83E4-9D90B6777D92}"/>
              </a:ext>
            </a:extLst>
          </p:cNvPr>
          <p:cNvSpPr>
            <a:spLocks noGrp="1"/>
          </p:cNvSpPr>
          <p:nvPr>
            <p:ph type="sldNum" sz="quarter" idx="10"/>
          </p:nvPr>
        </p:nvSpPr>
        <p:spPr/>
        <p:txBody>
          <a:bodyPr/>
          <a:lstStyle/>
          <a:p>
            <a:fld id="{14F507C0-A2FF-4299-BAF9-E80DCBBD298B}" type="slidenum">
              <a:rPr lang="it-IT" smtClean="0"/>
              <a:pPr/>
              <a:t>‹N›</a:t>
            </a:fld>
            <a:endParaRPr lang="it-IT" dirty="0"/>
          </a:p>
        </p:txBody>
      </p:sp>
      <p:sp>
        <p:nvSpPr>
          <p:cNvPr id="4" name="Segnaposto piè di pagina 3">
            <a:extLst>
              <a:ext uri="{FF2B5EF4-FFF2-40B4-BE49-F238E27FC236}">
                <a16:creationId xmlns:a16="http://schemas.microsoft.com/office/drawing/2014/main" id="{E87FE604-8207-4B5E-AC17-09E05CBACFA9}"/>
              </a:ext>
            </a:extLst>
          </p:cNvPr>
          <p:cNvSpPr>
            <a:spLocks noGrp="1"/>
          </p:cNvSpPr>
          <p:nvPr>
            <p:ph type="ftr" sz="quarter" idx="11"/>
          </p:nvPr>
        </p:nvSpPr>
        <p:spPr/>
        <p:txBody>
          <a:bodyPr/>
          <a:lstStyle/>
          <a:p>
            <a:r>
              <a:rPr lang="it-IT" dirty="0"/>
              <a:t>Funzione Gestione Carriera e Servizi agli Studenti   -   Report al 12 Novembre 2020</a:t>
            </a:r>
          </a:p>
        </p:txBody>
      </p:sp>
    </p:spTree>
    <p:extLst>
      <p:ext uri="{BB962C8B-B14F-4D97-AF65-F5344CB8AC3E}">
        <p14:creationId xmlns:p14="http://schemas.microsoft.com/office/powerpoint/2010/main" val="3470018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B3037BC1-5CA1-479B-BBEE-AD207A4AE013}"/>
              </a:ext>
            </a:extLst>
          </p:cNvPr>
          <p:cNvSpPr>
            <a:spLocks noGrp="1"/>
          </p:cNvSpPr>
          <p:nvPr>
            <p:ph type="sldNum" sz="quarter" idx="12"/>
          </p:nvPr>
        </p:nvSpPr>
        <p:spPr>
          <a:xfrm>
            <a:off x="8460432" y="6503203"/>
            <a:ext cx="504056" cy="365125"/>
          </a:xfrm>
        </p:spPr>
        <p:txBody>
          <a:bodyPr/>
          <a:lstStyle>
            <a:lvl1pPr>
              <a:defRPr sz="900">
                <a:solidFill>
                  <a:schemeClr val="bg1"/>
                </a:solidFill>
              </a:defRPr>
            </a:lvl1pPr>
          </a:lstStyle>
          <a:p>
            <a:fld id="{14F507C0-A2FF-4299-BAF9-E80DCBBD298B}" type="slidenum">
              <a:rPr lang="it-IT" smtClean="0"/>
              <a:pPr/>
              <a:t>‹N›</a:t>
            </a:fld>
            <a:endParaRPr lang="it-IT" dirty="0"/>
          </a:p>
        </p:txBody>
      </p:sp>
      <p:sp>
        <p:nvSpPr>
          <p:cNvPr id="6" name="Segnaposto testo 2">
            <a:extLst>
              <a:ext uri="{FF2B5EF4-FFF2-40B4-BE49-F238E27FC236}">
                <a16:creationId xmlns:a16="http://schemas.microsoft.com/office/drawing/2014/main" id="{0109AC62-3AC8-4EE5-9EE3-6F0829CADAD7}"/>
              </a:ext>
            </a:extLst>
          </p:cNvPr>
          <p:cNvSpPr>
            <a:spLocks noGrp="1"/>
          </p:cNvSpPr>
          <p:nvPr>
            <p:ph idx="1" hasCustomPrompt="1"/>
          </p:nvPr>
        </p:nvSpPr>
        <p:spPr>
          <a:xfrm>
            <a:off x="415008" y="1268760"/>
            <a:ext cx="8478942" cy="5002349"/>
          </a:xfrm>
          <a:prstGeom prst="rect">
            <a:avLst/>
          </a:prstGeom>
        </p:spPr>
        <p:txBody>
          <a:bodyPr vert="horz" lIns="91440" tIns="45720" rIns="91440" bIns="45720" rtlCol="0">
            <a:normAutofit/>
          </a:bodyPr>
          <a:lstStyle/>
          <a:p>
            <a:pPr lvl="0"/>
            <a:r>
              <a:rPr lang="it-IT" dirty="0"/>
              <a:t>Testo</a:t>
            </a:r>
          </a:p>
        </p:txBody>
      </p:sp>
      <p:sp>
        <p:nvSpPr>
          <p:cNvPr id="7" name="Segnaposto titolo 1">
            <a:extLst>
              <a:ext uri="{FF2B5EF4-FFF2-40B4-BE49-F238E27FC236}">
                <a16:creationId xmlns:a16="http://schemas.microsoft.com/office/drawing/2014/main" id="{C6138408-8AEA-41EE-885C-A141205FD0F4}"/>
              </a:ext>
            </a:extLst>
          </p:cNvPr>
          <p:cNvSpPr>
            <a:spLocks noGrp="1"/>
          </p:cNvSpPr>
          <p:nvPr>
            <p:ph type="title"/>
          </p:nvPr>
        </p:nvSpPr>
        <p:spPr>
          <a:xfrm>
            <a:off x="391989" y="206121"/>
            <a:ext cx="5620172" cy="630592"/>
          </a:xfrm>
          <a:prstGeom prst="rect">
            <a:avLst/>
          </a:prstGeom>
        </p:spPr>
        <p:txBody>
          <a:bodyPr vert="horz" lIns="91440" tIns="45720" rIns="91440" bIns="45720" rtlCol="0" anchor="ctr">
            <a:normAutofit/>
          </a:bodyPr>
          <a:lstStyle/>
          <a:p>
            <a:r>
              <a:rPr lang="it-IT" dirty="0"/>
              <a:t>Titolo</a:t>
            </a:r>
          </a:p>
        </p:txBody>
      </p:sp>
      <p:sp>
        <p:nvSpPr>
          <p:cNvPr id="9" name="Segnaposto piè di pagina 4">
            <a:extLst>
              <a:ext uri="{FF2B5EF4-FFF2-40B4-BE49-F238E27FC236}">
                <a16:creationId xmlns:a16="http://schemas.microsoft.com/office/drawing/2014/main" id="{BF1D4AFD-8CAC-4DFC-B8F1-7D15BA9F1EB8}"/>
              </a:ext>
            </a:extLst>
          </p:cNvPr>
          <p:cNvSpPr>
            <a:spLocks noGrp="1"/>
          </p:cNvSpPr>
          <p:nvPr>
            <p:ph type="ftr" sz="quarter" idx="3"/>
          </p:nvPr>
        </p:nvSpPr>
        <p:spPr>
          <a:xfrm>
            <a:off x="107505" y="6511002"/>
            <a:ext cx="7992888" cy="337741"/>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r>
              <a:rPr lang="it-IT" dirty="0"/>
              <a:t>Funzione Gestione Carriera e Servizi agli Studenti   -   Report al 12 Novembre 2020</a:t>
            </a:r>
          </a:p>
        </p:txBody>
      </p:sp>
    </p:spTree>
    <p:extLst>
      <p:ext uri="{BB962C8B-B14F-4D97-AF65-F5344CB8AC3E}">
        <p14:creationId xmlns:p14="http://schemas.microsoft.com/office/powerpoint/2010/main" val="422549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C79D01-020C-4518-B94E-C92AD531973F}"/>
              </a:ext>
            </a:extLst>
          </p:cNvPr>
          <p:cNvSpPr>
            <a:spLocks noGrp="1"/>
          </p:cNvSpPr>
          <p:nvPr>
            <p:ph type="ctrTitle" hasCustomPrompt="1"/>
          </p:nvPr>
        </p:nvSpPr>
        <p:spPr>
          <a:xfrm>
            <a:off x="413538" y="2420891"/>
            <a:ext cx="6858000" cy="575641"/>
          </a:xfrm>
          <a:prstGeom prst="rect">
            <a:avLst/>
          </a:prstGeom>
        </p:spPr>
        <p:txBody>
          <a:bodyPr anchor="b"/>
          <a:lstStyle>
            <a:lvl1pPr algn="l">
              <a:defRPr sz="3000">
                <a:solidFill>
                  <a:schemeClr val="bg1"/>
                </a:solidFill>
                <a:latin typeface="Georgia" panose="02040502050405020303" pitchFamily="18" charset="0"/>
              </a:defRPr>
            </a:lvl1pPr>
          </a:lstStyle>
          <a:p>
            <a:r>
              <a:rPr lang="it-IT" dirty="0"/>
              <a:t>Area/Funzione proponente</a:t>
            </a:r>
          </a:p>
        </p:txBody>
      </p:sp>
      <p:sp>
        <p:nvSpPr>
          <p:cNvPr id="3" name="Sottotitolo 2">
            <a:extLst>
              <a:ext uri="{FF2B5EF4-FFF2-40B4-BE49-F238E27FC236}">
                <a16:creationId xmlns:a16="http://schemas.microsoft.com/office/drawing/2014/main" id="{4A78231A-1C7E-4822-BB12-7F46B4D3FF70}"/>
              </a:ext>
            </a:extLst>
          </p:cNvPr>
          <p:cNvSpPr>
            <a:spLocks noGrp="1"/>
          </p:cNvSpPr>
          <p:nvPr>
            <p:ph type="subTitle" idx="1" hasCustomPrompt="1"/>
          </p:nvPr>
        </p:nvSpPr>
        <p:spPr>
          <a:xfrm>
            <a:off x="413538" y="3140968"/>
            <a:ext cx="6858000" cy="792088"/>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dirty="0"/>
              <a:t>Report al gg/mm/aa</a:t>
            </a:r>
          </a:p>
        </p:txBody>
      </p:sp>
      <p:sp>
        <p:nvSpPr>
          <p:cNvPr id="5" name="Segnaposto piè di pagina 4">
            <a:extLst>
              <a:ext uri="{FF2B5EF4-FFF2-40B4-BE49-F238E27FC236}">
                <a16:creationId xmlns:a16="http://schemas.microsoft.com/office/drawing/2014/main" id="{DDA51217-E3A5-4E3D-A11A-04F1ED455A56}"/>
              </a:ext>
            </a:extLst>
          </p:cNvPr>
          <p:cNvSpPr>
            <a:spLocks noGrp="1"/>
          </p:cNvSpPr>
          <p:nvPr>
            <p:ph type="ftr" sz="quarter" idx="11"/>
          </p:nvPr>
        </p:nvSpPr>
        <p:spPr>
          <a:xfrm>
            <a:off x="3028950" y="6475635"/>
            <a:ext cx="3086100" cy="337741"/>
          </a:xfrm>
        </p:spPr>
        <p:txBody>
          <a:bodyPr/>
          <a:lstStyle/>
          <a:p>
            <a:r>
              <a:rPr lang="it-IT" dirty="0"/>
              <a:t>Area/Funzione proponente </a:t>
            </a:r>
          </a:p>
        </p:txBody>
      </p:sp>
      <p:sp>
        <p:nvSpPr>
          <p:cNvPr id="6" name="Segnaposto numero diapositiva 5">
            <a:extLst>
              <a:ext uri="{FF2B5EF4-FFF2-40B4-BE49-F238E27FC236}">
                <a16:creationId xmlns:a16="http://schemas.microsoft.com/office/drawing/2014/main" id="{BD6B7012-B5B4-4E91-9E03-C64DF774E1CE}"/>
              </a:ext>
            </a:extLst>
          </p:cNvPr>
          <p:cNvSpPr>
            <a:spLocks noGrp="1"/>
          </p:cNvSpPr>
          <p:nvPr>
            <p:ph type="sldNum" sz="quarter" idx="12"/>
          </p:nvPr>
        </p:nvSpPr>
        <p:spPr>
          <a:xfrm>
            <a:off x="6835080" y="6475634"/>
            <a:ext cx="2057400" cy="337742"/>
          </a:xfrm>
        </p:spPr>
        <p:txBody>
          <a:bodyPr/>
          <a:lstStyle/>
          <a:p>
            <a:fld id="{3AAD3640-1200-45DB-AEE9-3D422C4C4202}" type="slidenum">
              <a:rPr lang="it-IT" smtClean="0"/>
              <a:t>‹N›</a:t>
            </a:fld>
            <a:endParaRPr lang="it-IT" dirty="0"/>
          </a:p>
        </p:txBody>
      </p:sp>
    </p:spTree>
    <p:extLst>
      <p:ext uri="{BB962C8B-B14F-4D97-AF65-F5344CB8AC3E}">
        <p14:creationId xmlns:p14="http://schemas.microsoft.com/office/powerpoint/2010/main" val="512114182"/>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D1753780-4B5C-46C5-9A60-6F9DB882BAD9}"/>
              </a:ext>
            </a:extLst>
          </p:cNvPr>
          <p:cNvSpPr>
            <a:spLocks noGrp="1"/>
          </p:cNvSpPr>
          <p:nvPr>
            <p:ph type="body" idx="1"/>
          </p:nvPr>
        </p:nvSpPr>
        <p:spPr>
          <a:xfrm>
            <a:off x="415701" y="2708920"/>
            <a:ext cx="8476780" cy="2506514"/>
          </a:xfrm>
          <a:prstGeom prst="rect">
            <a:avLst/>
          </a:prstGeom>
        </p:spPr>
        <p:txBody>
          <a:bodyPr vert="horz" lIns="91440" tIns="45720" rIns="91440" bIns="45720" rtlCol="0">
            <a:normAutofit/>
          </a:bodyPr>
          <a:lstStyle/>
          <a:p>
            <a:pPr lvl="0"/>
            <a:r>
              <a:rPr lang="it-IT" dirty="0"/>
              <a:t>Titolo</a:t>
            </a:r>
          </a:p>
        </p:txBody>
      </p:sp>
      <p:sp>
        <p:nvSpPr>
          <p:cNvPr id="6" name="Segnaposto numero diapositiva 5">
            <a:extLst>
              <a:ext uri="{FF2B5EF4-FFF2-40B4-BE49-F238E27FC236}">
                <a16:creationId xmlns:a16="http://schemas.microsoft.com/office/drawing/2014/main" id="{DC41E2AE-F643-4959-AED2-FA970A19C0A4}"/>
              </a:ext>
            </a:extLst>
          </p:cNvPr>
          <p:cNvSpPr>
            <a:spLocks noGrp="1"/>
          </p:cNvSpPr>
          <p:nvPr>
            <p:ph type="sldNum" sz="quarter" idx="4"/>
          </p:nvPr>
        </p:nvSpPr>
        <p:spPr>
          <a:xfrm>
            <a:off x="6835080" y="6519240"/>
            <a:ext cx="2057400" cy="337741"/>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CECDA79F-33A7-42EB-8C33-64E639F9CDC1}" type="slidenum">
              <a:rPr lang="it-IT" smtClean="0"/>
              <a:pPr/>
              <a:t>‹N›</a:t>
            </a:fld>
            <a:endParaRPr lang="it-IT" dirty="0"/>
          </a:p>
        </p:txBody>
      </p:sp>
      <p:sp>
        <p:nvSpPr>
          <p:cNvPr id="9" name="Segnaposto piè di pagina 4">
            <a:extLst>
              <a:ext uri="{FF2B5EF4-FFF2-40B4-BE49-F238E27FC236}">
                <a16:creationId xmlns:a16="http://schemas.microsoft.com/office/drawing/2014/main" id="{B9B926BA-3D05-477B-A51C-44D480FAD5C0}"/>
              </a:ext>
            </a:extLst>
          </p:cNvPr>
          <p:cNvSpPr txBox="1">
            <a:spLocks/>
          </p:cNvSpPr>
          <p:nvPr userDrawn="1"/>
        </p:nvSpPr>
        <p:spPr>
          <a:xfrm>
            <a:off x="2843808" y="6503783"/>
            <a:ext cx="3086100" cy="337741"/>
          </a:xfrm>
          <a:prstGeom prst="rect">
            <a:avLst/>
          </a:prstGeom>
        </p:spPr>
        <p:txBody>
          <a:bodyPr vert="horz" lIns="91440" tIns="45720" rIns="91440" bIns="45720" rtlCol="0" anchor="ctr"/>
          <a:lstStyle>
            <a:defPPr>
              <a:defRPr lang="it-IT"/>
            </a:defPPr>
            <a:lvl1pPr marL="0" algn="ctr" defTabSz="914400" rtl="0" eaLnBrk="1" latinLnBrk="0" hangingPunct="1">
              <a:defRPr lang="it-IT"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a:lstStyle>
          <a:p>
            <a:r>
              <a:rPr lang="it-IT" dirty="0"/>
              <a:t>Funzione Gestione Carriera e Servizi agli Studenti </a:t>
            </a:r>
          </a:p>
        </p:txBody>
      </p:sp>
    </p:spTree>
    <p:extLst>
      <p:ext uri="{BB962C8B-B14F-4D97-AF65-F5344CB8AC3E}">
        <p14:creationId xmlns:p14="http://schemas.microsoft.com/office/powerpoint/2010/main" val="2013390395"/>
      </p:ext>
    </p:extLst>
  </p:cSld>
  <p:clrMap bg1="lt1" tx1="dk1" bg2="lt2" tx2="dk2" accent1="accent1" accent2="accent2" accent3="accent3" accent4="accent4" accent5="accent5" accent6="accent6" hlink="hlink" folHlink="folHlink"/>
  <p:sldLayoutIdLst>
    <p:sldLayoutId id="2147483662" r:id="rId1"/>
    <p:sldLayoutId id="2147483665"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700" kern="1200">
          <a:solidFill>
            <a:schemeClr val="bg1"/>
          </a:solidFill>
          <a:latin typeface="Georgia" panose="02040502050405020303"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A504831-7634-4E27-BCF8-F3420754DDA6}"/>
              </a:ext>
            </a:extLst>
          </p:cNvPr>
          <p:cNvSpPr>
            <a:spLocks noGrp="1"/>
          </p:cNvSpPr>
          <p:nvPr>
            <p:ph type="body" idx="1"/>
          </p:nvPr>
        </p:nvSpPr>
        <p:spPr>
          <a:xfrm>
            <a:off x="408343" y="1268760"/>
            <a:ext cx="8478942" cy="5040560"/>
          </a:xfrm>
          <a:prstGeom prst="rect">
            <a:avLst/>
          </a:prstGeom>
        </p:spPr>
        <p:txBody>
          <a:bodyPr vert="horz" lIns="91440" tIns="45720" rIns="91440" bIns="45720" rtlCol="0">
            <a:normAutofit/>
          </a:bodyPr>
          <a:lstStyle/>
          <a:p>
            <a:pPr lvl="0"/>
            <a:r>
              <a:rPr lang="it-IT" dirty="0"/>
              <a:t>Testo</a:t>
            </a:r>
          </a:p>
        </p:txBody>
      </p:sp>
      <p:sp>
        <p:nvSpPr>
          <p:cNvPr id="6" name="Segnaposto numero diapositiva 5">
            <a:extLst>
              <a:ext uri="{FF2B5EF4-FFF2-40B4-BE49-F238E27FC236}">
                <a16:creationId xmlns:a16="http://schemas.microsoft.com/office/drawing/2014/main" id="{FC10B76D-4617-41EF-B96B-93766D37D927}"/>
              </a:ext>
            </a:extLst>
          </p:cNvPr>
          <p:cNvSpPr>
            <a:spLocks noGrp="1"/>
          </p:cNvSpPr>
          <p:nvPr>
            <p:ph type="sldNum" sz="quarter" idx="4"/>
          </p:nvPr>
        </p:nvSpPr>
        <p:spPr>
          <a:xfrm>
            <a:off x="8460432" y="6511002"/>
            <a:ext cx="432048" cy="337741"/>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14F507C0-A2FF-4299-BAF9-E80DCBBD298B}" type="slidenum">
              <a:rPr lang="it-IT" smtClean="0"/>
              <a:pPr/>
              <a:t>‹N›</a:t>
            </a:fld>
            <a:endParaRPr lang="it-IT" dirty="0"/>
          </a:p>
        </p:txBody>
      </p:sp>
      <p:sp>
        <p:nvSpPr>
          <p:cNvPr id="7" name="Segnaposto titolo 1">
            <a:extLst>
              <a:ext uri="{FF2B5EF4-FFF2-40B4-BE49-F238E27FC236}">
                <a16:creationId xmlns:a16="http://schemas.microsoft.com/office/drawing/2014/main" id="{2AC5BA8F-F3B0-48FA-B13C-16B577658491}"/>
              </a:ext>
            </a:extLst>
          </p:cNvPr>
          <p:cNvSpPr>
            <a:spLocks noGrp="1"/>
          </p:cNvSpPr>
          <p:nvPr>
            <p:ph type="title"/>
          </p:nvPr>
        </p:nvSpPr>
        <p:spPr>
          <a:xfrm>
            <a:off x="391989" y="206121"/>
            <a:ext cx="5620172" cy="630592"/>
          </a:xfrm>
          <a:prstGeom prst="rect">
            <a:avLst/>
          </a:prstGeom>
        </p:spPr>
        <p:txBody>
          <a:bodyPr vert="horz" lIns="91440" tIns="45720" rIns="91440" bIns="45720" rtlCol="0" anchor="ctr">
            <a:normAutofit/>
          </a:bodyPr>
          <a:lstStyle/>
          <a:p>
            <a:r>
              <a:rPr lang="it-IT" dirty="0"/>
              <a:t>Titolo</a:t>
            </a:r>
          </a:p>
        </p:txBody>
      </p:sp>
      <p:sp>
        <p:nvSpPr>
          <p:cNvPr id="8" name="Segnaposto piè di pagina 4">
            <a:extLst>
              <a:ext uri="{FF2B5EF4-FFF2-40B4-BE49-F238E27FC236}">
                <a16:creationId xmlns:a16="http://schemas.microsoft.com/office/drawing/2014/main" id="{888AC6EC-0928-4C40-895F-DD1C134CE283}"/>
              </a:ext>
            </a:extLst>
          </p:cNvPr>
          <p:cNvSpPr>
            <a:spLocks noGrp="1"/>
          </p:cNvSpPr>
          <p:nvPr>
            <p:ph type="ftr" sz="quarter" idx="3"/>
          </p:nvPr>
        </p:nvSpPr>
        <p:spPr>
          <a:xfrm>
            <a:off x="107505" y="6511002"/>
            <a:ext cx="7992888" cy="337741"/>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r>
              <a:rPr lang="it-IT" dirty="0"/>
              <a:t>Funzione Gestione Carriera e Servizi agli Studenti   -   Report al 12 Novembre 2020</a:t>
            </a:r>
          </a:p>
        </p:txBody>
      </p:sp>
    </p:spTree>
    <p:extLst>
      <p:ext uri="{BB962C8B-B14F-4D97-AF65-F5344CB8AC3E}">
        <p14:creationId xmlns:p14="http://schemas.microsoft.com/office/powerpoint/2010/main" val="325054317"/>
      </p:ext>
    </p:extLst>
  </p:cSld>
  <p:clrMap bg1="lt1" tx1="dk1" bg2="lt2" tx2="dk2" accent1="accent1" accent2="accent2" accent3="accent3" accent4="accent4" accent5="accent5" accent6="accent6" hlink="hlink" folHlink="folHlink"/>
  <p:sldLayoutIdLst>
    <p:sldLayoutId id="2147483690" r:id="rId1"/>
    <p:sldLayoutId id="2147483695" r:id="rId2"/>
    <p:sldLayoutId id="2147483684" r:id="rId3"/>
  </p:sldLayoutIdLst>
  <p:hf hdr="0" dt="0"/>
  <p:txStyles>
    <p:titleStyle>
      <a:lvl1pPr algn="l" defTabSz="685800" rtl="0" eaLnBrk="1" latinLnBrk="0" hangingPunct="1">
        <a:lnSpc>
          <a:spcPct val="90000"/>
        </a:lnSpc>
        <a:spcBef>
          <a:spcPct val="0"/>
        </a:spcBef>
        <a:buNone/>
        <a:defRPr sz="1800" kern="1200">
          <a:solidFill>
            <a:srgbClr val="3A6985"/>
          </a:solidFill>
          <a:latin typeface="Georgia" panose="02040502050405020303" pitchFamily="18"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E9B7D796-1462-41B2-A0E9-2AB01101BA39}"/>
              </a:ext>
            </a:extLst>
          </p:cNvPr>
          <p:cNvSpPr>
            <a:spLocks noGrp="1"/>
          </p:cNvSpPr>
          <p:nvPr>
            <p:ph type="dt" sz="half" idx="2"/>
          </p:nvPr>
        </p:nvSpPr>
        <p:spPr>
          <a:xfrm>
            <a:off x="413538" y="6453336"/>
            <a:ext cx="2057400" cy="337741"/>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endParaRPr lang="it-IT" dirty="0"/>
          </a:p>
        </p:txBody>
      </p:sp>
      <p:sp>
        <p:nvSpPr>
          <p:cNvPr id="5" name="Segnaposto piè di pagina 4">
            <a:extLst>
              <a:ext uri="{FF2B5EF4-FFF2-40B4-BE49-F238E27FC236}">
                <a16:creationId xmlns:a16="http://schemas.microsoft.com/office/drawing/2014/main" id="{B9B926BA-3D05-477B-A51C-44D480FAD5C0}"/>
              </a:ext>
            </a:extLst>
          </p:cNvPr>
          <p:cNvSpPr>
            <a:spLocks noGrp="1"/>
          </p:cNvSpPr>
          <p:nvPr>
            <p:ph type="ftr" sz="quarter" idx="3"/>
          </p:nvPr>
        </p:nvSpPr>
        <p:spPr>
          <a:xfrm>
            <a:off x="3028950" y="6453336"/>
            <a:ext cx="3086100" cy="337741"/>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r>
              <a:rPr lang="it-IT" dirty="0"/>
              <a:t>Area/Funzione proponente </a:t>
            </a:r>
          </a:p>
        </p:txBody>
      </p:sp>
      <p:sp>
        <p:nvSpPr>
          <p:cNvPr id="6" name="Segnaposto numero diapositiva 5">
            <a:extLst>
              <a:ext uri="{FF2B5EF4-FFF2-40B4-BE49-F238E27FC236}">
                <a16:creationId xmlns:a16="http://schemas.microsoft.com/office/drawing/2014/main" id="{6EC774C8-4C4B-43E1-BBDE-603C1D391100}"/>
              </a:ext>
            </a:extLst>
          </p:cNvPr>
          <p:cNvSpPr>
            <a:spLocks noGrp="1"/>
          </p:cNvSpPr>
          <p:nvPr>
            <p:ph type="sldNum" sz="quarter" idx="4"/>
          </p:nvPr>
        </p:nvSpPr>
        <p:spPr>
          <a:xfrm>
            <a:off x="6835080" y="6453336"/>
            <a:ext cx="2057400" cy="337741"/>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3AAD3640-1200-45DB-AEE9-3D422C4C4202}" type="slidenum">
              <a:rPr lang="it-IT" smtClean="0"/>
              <a:pPr/>
              <a:t>‹N›</a:t>
            </a:fld>
            <a:endParaRPr lang="it-IT" dirty="0"/>
          </a:p>
        </p:txBody>
      </p:sp>
    </p:spTree>
    <p:extLst>
      <p:ext uri="{BB962C8B-B14F-4D97-AF65-F5344CB8AC3E}">
        <p14:creationId xmlns:p14="http://schemas.microsoft.com/office/powerpoint/2010/main" val="408455197"/>
      </p:ext>
    </p:extLst>
  </p:cSld>
  <p:clrMap bg1="lt1" tx1="dk1" bg2="lt2" tx2="dk2" accent1="accent1" accent2="accent2" accent3="accent3" accent4="accent4" accent5="accent5" accent6="accent6" hlink="hlink" folHlink="folHlink"/>
  <p:sldLayoutIdLst>
    <p:sldLayoutId id="2147483697" r:id="rId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73F30BD1-A295-456E-8773-C1CE24CA00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AD3640-1200-45DB-AEE9-3D422C4C4202}"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Titolo 1">
            <a:extLst>
              <a:ext uri="{FF2B5EF4-FFF2-40B4-BE49-F238E27FC236}">
                <a16:creationId xmlns:a16="http://schemas.microsoft.com/office/drawing/2014/main" id="{8D8EAEA7-31C9-4960-BFC5-C7617B1E0355}"/>
              </a:ext>
            </a:extLst>
          </p:cNvPr>
          <p:cNvSpPr>
            <a:spLocks noGrp="1"/>
          </p:cNvSpPr>
          <p:nvPr>
            <p:ph type="ctrTitle"/>
          </p:nvPr>
        </p:nvSpPr>
        <p:spPr>
          <a:xfrm>
            <a:off x="413538" y="2276872"/>
            <a:ext cx="7542838" cy="3024336"/>
          </a:xfrm>
        </p:spPr>
        <p:txBody>
          <a:bodyPr/>
          <a:lstStyle/>
          <a:p>
            <a:r>
              <a:rPr lang="it-IT" sz="2700" dirty="0"/>
              <a:t>PORTALE LAUREE</a:t>
            </a:r>
            <a:br>
              <a:rPr lang="it-IT" sz="2700" dirty="0"/>
            </a:br>
            <a:br>
              <a:rPr lang="it-IT" sz="2700" dirty="0"/>
            </a:br>
            <a:r>
              <a:rPr lang="it-IT" sz="2700" dirty="0"/>
              <a:t>Tutorial Studente</a:t>
            </a:r>
            <a:br>
              <a:rPr lang="it-IT" sz="2700" dirty="0"/>
            </a:br>
            <a:br>
              <a:rPr lang="it-IT" sz="2700" dirty="0"/>
            </a:br>
            <a:r>
              <a:rPr lang="it-IT" sz="2700" dirty="0"/>
              <a:t>Facoltà di Economia</a:t>
            </a:r>
            <a:br>
              <a:rPr lang="it-IT" sz="2700" dirty="0"/>
            </a:br>
            <a:br>
              <a:rPr lang="it-IT" sz="2700" dirty="0"/>
            </a:br>
            <a:r>
              <a:rPr lang="it-IT" sz="2700" dirty="0"/>
              <a:t>v. 1.2</a:t>
            </a:r>
            <a:br>
              <a:rPr lang="it-IT" sz="2700" dirty="0"/>
            </a:br>
            <a:endParaRPr lang="it-IT" sz="2700" dirty="0"/>
          </a:p>
        </p:txBody>
      </p:sp>
      <p:sp>
        <p:nvSpPr>
          <p:cNvPr id="13" name="Titolo 1">
            <a:extLst>
              <a:ext uri="{FF2B5EF4-FFF2-40B4-BE49-F238E27FC236}">
                <a16:creationId xmlns:a16="http://schemas.microsoft.com/office/drawing/2014/main" id="{BBC5901C-F0B3-4906-B462-E584B53288D6}"/>
              </a:ext>
            </a:extLst>
          </p:cNvPr>
          <p:cNvSpPr txBox="1">
            <a:spLocks/>
          </p:cNvSpPr>
          <p:nvPr/>
        </p:nvSpPr>
        <p:spPr>
          <a:xfrm>
            <a:off x="1547664" y="5408000"/>
            <a:ext cx="6858000" cy="396841"/>
          </a:xfrm>
          <a:prstGeom prst="rect">
            <a:avLst/>
          </a:prstGeom>
        </p:spPr>
        <p:txBody>
          <a:bodyPr anchor="b"/>
          <a:lstStyle>
            <a:lvl1pPr algn="l" defTabSz="685800" rtl="0" eaLnBrk="1" latinLnBrk="0" hangingPunct="1">
              <a:lnSpc>
                <a:spcPct val="90000"/>
              </a:lnSpc>
              <a:spcBef>
                <a:spcPct val="0"/>
              </a:spcBef>
              <a:buNone/>
              <a:defRPr sz="2700" kern="1200">
                <a:solidFill>
                  <a:schemeClr val="bg1"/>
                </a:solidFill>
                <a:latin typeface="Georgia" panose="02040502050405020303" pitchFamily="18" charset="0"/>
                <a:ea typeface="+mj-ea"/>
                <a:cs typeface="+mj-cs"/>
              </a:defRPr>
            </a:lvl1pPr>
          </a:lstStyle>
          <a:p>
            <a:pPr algn="r"/>
            <a:r>
              <a:rPr lang="it-IT" sz="1400" dirty="0">
                <a:solidFill>
                  <a:schemeClr val="accent1">
                    <a:lumMod val="50000"/>
                  </a:schemeClr>
                </a:solidFill>
              </a:rPr>
              <a:t>Ultimo aggiornamento 03/10/2022</a:t>
            </a:r>
          </a:p>
        </p:txBody>
      </p:sp>
      <p:sp>
        <p:nvSpPr>
          <p:cNvPr id="14" name="Segnaposto piè di pagina 4">
            <a:extLst>
              <a:ext uri="{FF2B5EF4-FFF2-40B4-BE49-F238E27FC236}">
                <a16:creationId xmlns:a16="http://schemas.microsoft.com/office/drawing/2014/main" id="{B9B926BA-3D05-477B-A51C-44D480FAD5C0}"/>
              </a:ext>
            </a:extLst>
          </p:cNvPr>
          <p:cNvSpPr txBox="1">
            <a:spLocks/>
          </p:cNvSpPr>
          <p:nvPr/>
        </p:nvSpPr>
        <p:spPr>
          <a:xfrm>
            <a:off x="2843808" y="6503783"/>
            <a:ext cx="3086100" cy="337741"/>
          </a:xfrm>
          <a:prstGeom prst="rect">
            <a:avLst/>
          </a:prstGeom>
        </p:spPr>
        <p:txBody>
          <a:bodyPr vert="horz" lIns="91440" tIns="45720" rIns="91440" bIns="45720" rtlCol="0" anchor="ctr"/>
          <a:lstStyle>
            <a:defPPr>
              <a:defRPr lang="it-IT"/>
            </a:defPPr>
            <a:lvl1pPr marL="0" algn="ctr" defTabSz="914400" rtl="0" eaLnBrk="1" latinLnBrk="0" hangingPunct="1">
              <a:defRPr lang="it-IT" sz="9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a:lstStyle>
          <a:p>
            <a:r>
              <a:rPr lang="it-IT" dirty="0"/>
              <a:t>Funzione Gestione Carriera e Servizi agli Studenti </a:t>
            </a:r>
          </a:p>
        </p:txBody>
      </p:sp>
    </p:spTree>
    <p:extLst>
      <p:ext uri="{BB962C8B-B14F-4D97-AF65-F5344CB8AC3E}">
        <p14:creationId xmlns:p14="http://schemas.microsoft.com/office/powerpoint/2010/main" val="4059010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AC4B4C7-5BA6-4863-BE99-867B0B83C3B1}"/>
              </a:ext>
            </a:extLst>
          </p:cNvPr>
          <p:cNvPicPr>
            <a:picLocks noChangeAspect="1"/>
          </p:cNvPicPr>
          <p:nvPr/>
        </p:nvPicPr>
        <p:blipFill>
          <a:blip r:embed="rId3"/>
          <a:stretch>
            <a:fillRect/>
          </a:stretch>
        </p:blipFill>
        <p:spPr>
          <a:xfrm>
            <a:off x="7165517" y="1246877"/>
            <a:ext cx="1818380" cy="1999840"/>
          </a:xfrm>
          <a:prstGeom prst="rect">
            <a:avLst/>
          </a:prstGeom>
        </p:spPr>
      </p:pic>
      <p:sp>
        <p:nvSpPr>
          <p:cNvPr id="8"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6533846" cy="4196384"/>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it-IT" altLang="it-IT" sz="1400" b="1" u="sng" dirty="0">
                <a:solidFill>
                  <a:srgbClr val="727272"/>
                </a:solidFill>
              </a:rPr>
              <a:t>PASSO 3</a:t>
            </a:r>
          </a:p>
          <a:p>
            <a:pPr>
              <a:lnSpc>
                <a:spcPct val="110000"/>
              </a:lnSpc>
            </a:pPr>
            <a:endParaRPr lang="it-IT" altLang="it-IT" sz="1400" b="1" u="sng" dirty="0">
              <a:solidFill>
                <a:srgbClr val="727272"/>
              </a:solidFill>
            </a:endParaRPr>
          </a:p>
          <a:p>
            <a:pPr marL="342900" indent="-342900">
              <a:lnSpc>
                <a:spcPct val="110000"/>
              </a:lnSpc>
              <a:buFont typeface="+mj-lt"/>
              <a:buAutoNum type="arabicPeriod"/>
            </a:pPr>
            <a:r>
              <a:rPr lang="it-IT" altLang="it-IT" sz="1400" b="1" dirty="0">
                <a:solidFill>
                  <a:srgbClr val="727272"/>
                </a:solidFill>
              </a:rPr>
              <a:t>Verifica i tuoi dati anagrafici e l’indirizzo di spedizione della pergamena</a:t>
            </a:r>
          </a:p>
          <a:p>
            <a:pPr marL="342900" lvl="1" indent="0">
              <a:lnSpc>
                <a:spcPct val="110000"/>
              </a:lnSpc>
              <a:buNone/>
            </a:pPr>
            <a:r>
              <a:rPr lang="it-IT" altLang="it-IT" sz="1000" b="1" dirty="0">
                <a:solidFill>
                  <a:srgbClr val="727272"/>
                </a:solidFill>
              </a:rPr>
              <a:t>Contatta il Polo studenti per la correzione di eventuali errori, modifica on-line l’indirizzo di spedizione della pergamena se diverso da quello registrato nei nostri sistemi</a:t>
            </a:r>
          </a:p>
          <a:p>
            <a:pPr marL="342900" indent="-342900">
              <a:lnSpc>
                <a:spcPct val="110000"/>
              </a:lnSpc>
              <a:spcBef>
                <a:spcPts val="0"/>
              </a:spcBef>
              <a:buFont typeface="+mj-lt"/>
              <a:buAutoNum type="arabicPeriod"/>
            </a:pPr>
            <a:r>
              <a:rPr lang="it-IT" altLang="it-IT" sz="1400" b="1" dirty="0">
                <a:solidFill>
                  <a:srgbClr val="727272"/>
                </a:solidFill>
              </a:rPr>
              <a:t>Verifica il titolo della prova finale e apporta eventuali modifiche (</a:t>
            </a:r>
            <a:r>
              <a:rPr lang="it-IT" altLang="it-IT" sz="1400" b="1" u="sng" dirty="0">
                <a:solidFill>
                  <a:srgbClr val="727272"/>
                </a:solidFill>
              </a:rPr>
              <a:t>concordate con il docente</a:t>
            </a:r>
            <a:r>
              <a:rPr lang="it-IT" altLang="it-IT" sz="1400" b="1" dirty="0">
                <a:solidFill>
                  <a:srgbClr val="727272"/>
                </a:solidFill>
              </a:rPr>
              <a:t>). </a:t>
            </a:r>
          </a:p>
          <a:p>
            <a:pPr>
              <a:lnSpc>
                <a:spcPct val="110000"/>
              </a:lnSpc>
              <a:spcBef>
                <a:spcPts val="0"/>
              </a:spcBef>
            </a:pPr>
            <a:r>
              <a:rPr lang="it-IT" altLang="it-IT" sz="1400" b="1" dirty="0">
                <a:solidFill>
                  <a:srgbClr val="727272"/>
                </a:solidFill>
              </a:rPr>
              <a:t>		</a:t>
            </a:r>
            <a:r>
              <a:rPr lang="it-IT" altLang="it-IT" sz="1100" b="1" dirty="0">
                <a:solidFill>
                  <a:srgbClr val="727272"/>
                </a:solidFill>
              </a:rPr>
              <a:t>potrai modificare il titolo solo dopo aver ultimato il passo 2 </a:t>
            </a:r>
          </a:p>
          <a:p>
            <a:pPr marL="342900" indent="-342900">
              <a:lnSpc>
                <a:spcPct val="110000"/>
              </a:lnSpc>
              <a:buFont typeface="+mj-lt"/>
              <a:buAutoNum type="arabicPeriod" startAt="3"/>
            </a:pPr>
            <a:r>
              <a:rPr lang="it-IT" altLang="it-IT" sz="1400" b="1" dirty="0">
                <a:solidFill>
                  <a:srgbClr val="727272"/>
                </a:solidFill>
              </a:rPr>
              <a:t>Inoltra al Docente per l’approvazione e attendi l’esito</a:t>
            </a: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u="sng" dirty="0">
              <a:solidFill>
                <a:srgbClr val="727272"/>
              </a:solidFill>
            </a:endParaRPr>
          </a:p>
          <a:p>
            <a:pPr>
              <a:lnSpc>
                <a:spcPct val="110000"/>
              </a:lnSpc>
            </a:pPr>
            <a:endParaRPr lang="it-IT" altLang="it-IT" sz="1400" b="1" u="sng" dirty="0">
              <a:solidFill>
                <a:srgbClr val="727272"/>
              </a:solidFill>
            </a:endParaRPr>
          </a:p>
          <a:p>
            <a:pPr>
              <a:lnSpc>
                <a:spcPct val="110000"/>
              </a:lnSpc>
            </a:pPr>
            <a:endParaRPr lang="it-IT" altLang="it-IT" sz="1400" b="1" dirty="0">
              <a:solidFill>
                <a:srgbClr val="727272"/>
              </a:solidFill>
            </a:endParaRPr>
          </a:p>
          <a:p>
            <a:pPr>
              <a:lnSpc>
                <a:spcPct val="110000"/>
              </a:lnSpc>
            </a:pPr>
            <a:r>
              <a:rPr lang="it-IT" altLang="it-IT" sz="1400" b="1" dirty="0">
                <a:solidFill>
                  <a:srgbClr val="727272"/>
                </a:solidFill>
              </a:rPr>
              <a:t> </a:t>
            </a:r>
          </a:p>
        </p:txBody>
      </p:sp>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lstStyle/>
          <a:p>
            <a:r>
              <a:rPr lang="it-IT" b="1" dirty="0"/>
              <a:t>PROVA FINALE - Presentazione domanda ammissione</a:t>
            </a:r>
            <a:endParaRPr lang="it-IT" sz="1400" b="1" dirty="0"/>
          </a:p>
        </p:txBody>
      </p:sp>
      <p:pic>
        <p:nvPicPr>
          <p:cNvPr id="14" name="Immagine 13"/>
          <p:cNvPicPr>
            <a:picLocks noChangeAspect="1"/>
          </p:cNvPicPr>
          <p:nvPr/>
        </p:nvPicPr>
        <p:blipFill>
          <a:blip r:embed="rId4"/>
          <a:stretch>
            <a:fillRect/>
          </a:stretch>
        </p:blipFill>
        <p:spPr>
          <a:xfrm>
            <a:off x="918474" y="4293096"/>
            <a:ext cx="6533846" cy="1186453"/>
          </a:xfrm>
          <a:prstGeom prst="rect">
            <a:avLst/>
          </a:prstGeom>
        </p:spPr>
      </p:pic>
      <p:cxnSp>
        <p:nvCxnSpPr>
          <p:cNvPr id="15" name="Connettore 2 14"/>
          <p:cNvCxnSpPr/>
          <p:nvPr/>
        </p:nvCxnSpPr>
        <p:spPr>
          <a:xfrm flipV="1">
            <a:off x="2265970" y="4869160"/>
            <a:ext cx="1153902" cy="504056"/>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6" name="Immagine 5">
            <a:extLst>
              <a:ext uri="{FF2B5EF4-FFF2-40B4-BE49-F238E27FC236}">
                <a16:creationId xmlns:a16="http://schemas.microsoft.com/office/drawing/2014/main" id="{2A842B19-1A60-B1D5-68BA-B54DAF820E86}"/>
              </a:ext>
            </a:extLst>
          </p:cNvPr>
          <p:cNvPicPr>
            <a:picLocks noChangeAspect="1"/>
          </p:cNvPicPr>
          <p:nvPr/>
        </p:nvPicPr>
        <p:blipFill>
          <a:blip r:embed="rId5"/>
          <a:stretch>
            <a:fillRect/>
          </a:stretch>
        </p:blipFill>
        <p:spPr>
          <a:xfrm>
            <a:off x="1187624" y="3212976"/>
            <a:ext cx="622569" cy="250601"/>
          </a:xfrm>
          <a:prstGeom prst="rect">
            <a:avLst/>
          </a:prstGeom>
        </p:spPr>
      </p:pic>
      <p:sp>
        <p:nvSpPr>
          <p:cNvPr id="3" name="Rettangolo 2">
            <a:extLst>
              <a:ext uri="{FF2B5EF4-FFF2-40B4-BE49-F238E27FC236}">
                <a16:creationId xmlns:a16="http://schemas.microsoft.com/office/drawing/2014/main" id="{5B757418-CCF8-22AF-C081-094C21AA66AA}"/>
              </a:ext>
            </a:extLst>
          </p:cNvPr>
          <p:cNvSpPr/>
          <p:nvPr/>
        </p:nvSpPr>
        <p:spPr>
          <a:xfrm>
            <a:off x="5220072" y="5229200"/>
            <a:ext cx="3312368" cy="91618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it-IT" sz="1200" dirty="0"/>
              <a:t>ATTENZIONE!</a:t>
            </a:r>
          </a:p>
          <a:p>
            <a:pPr algn="ctr"/>
            <a:r>
              <a:rPr lang="it-IT" sz="1200" dirty="0"/>
              <a:t>Ricordati di presentare la domanda rispettando le scadenze altrimenti non potrai laurearti</a:t>
            </a:r>
          </a:p>
        </p:txBody>
      </p:sp>
    </p:spTree>
    <p:extLst>
      <p:ext uri="{BB962C8B-B14F-4D97-AF65-F5344CB8AC3E}">
        <p14:creationId xmlns:p14="http://schemas.microsoft.com/office/powerpoint/2010/main" val="2378426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8E7F4F60-4778-4E3A-9AFF-7F037D3A9C90}"/>
              </a:ext>
            </a:extLst>
          </p:cNvPr>
          <p:cNvPicPr>
            <a:picLocks noChangeAspect="1"/>
          </p:cNvPicPr>
          <p:nvPr/>
        </p:nvPicPr>
        <p:blipFill>
          <a:blip r:embed="rId3"/>
          <a:stretch>
            <a:fillRect/>
          </a:stretch>
        </p:blipFill>
        <p:spPr>
          <a:xfrm>
            <a:off x="2449026" y="1311590"/>
            <a:ext cx="6658456" cy="2434730"/>
          </a:xfrm>
          <a:prstGeom prst="rect">
            <a:avLst/>
          </a:prstGeom>
        </p:spPr>
      </p:pic>
      <p:pic>
        <p:nvPicPr>
          <p:cNvPr id="15" name="Immagine 14">
            <a:extLst>
              <a:ext uri="{FF2B5EF4-FFF2-40B4-BE49-F238E27FC236}">
                <a16:creationId xmlns:a16="http://schemas.microsoft.com/office/drawing/2014/main" id="{62C849AC-52DE-4199-8E67-DA3C54E830E0}"/>
              </a:ext>
            </a:extLst>
          </p:cNvPr>
          <p:cNvPicPr>
            <a:picLocks noChangeAspect="1"/>
          </p:cNvPicPr>
          <p:nvPr/>
        </p:nvPicPr>
        <p:blipFill>
          <a:blip r:embed="rId4"/>
          <a:stretch>
            <a:fillRect/>
          </a:stretch>
        </p:blipFill>
        <p:spPr>
          <a:xfrm>
            <a:off x="179512" y="1571862"/>
            <a:ext cx="2049344" cy="2217178"/>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lstStyle/>
          <a:p>
            <a:r>
              <a:rPr lang="it-IT" b="1" dirty="0"/>
              <a:t>PROVA FINALE - Verifica esito domanda ammissione </a:t>
            </a:r>
            <a:endParaRPr lang="it-IT" sz="1400" b="1" dirty="0"/>
          </a:p>
        </p:txBody>
      </p:sp>
      <p:cxnSp>
        <p:nvCxnSpPr>
          <p:cNvPr id="12" name="Connettore 2 11"/>
          <p:cNvCxnSpPr>
            <a:cxnSpLocks/>
          </p:cNvCxnSpPr>
          <p:nvPr/>
        </p:nvCxnSpPr>
        <p:spPr>
          <a:xfrm flipV="1">
            <a:off x="1393667" y="3523746"/>
            <a:ext cx="280561" cy="362191"/>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1" name="Rettangolo 10"/>
          <p:cNvSpPr/>
          <p:nvPr/>
        </p:nvSpPr>
        <p:spPr>
          <a:xfrm>
            <a:off x="6084168" y="4867824"/>
            <a:ext cx="2880321" cy="936502"/>
          </a:xfrm>
          <a:prstGeom prst="rect">
            <a:avLst/>
          </a:prstGeom>
          <a:noFill/>
          <a:ln w="38100">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100" i="1" dirty="0">
                <a:solidFill>
                  <a:schemeClr val="tx1"/>
                </a:solidFill>
              </a:rPr>
              <a:t>OGGETTO: Conferma domanda di laurea</a:t>
            </a:r>
          </a:p>
          <a:p>
            <a:endParaRPr lang="it-IT" sz="1100" i="1" dirty="0">
              <a:solidFill>
                <a:schemeClr val="tx1"/>
              </a:solidFill>
            </a:endParaRPr>
          </a:p>
          <a:p>
            <a:r>
              <a:rPr lang="it-IT" sz="1100" i="1" dirty="0">
                <a:solidFill>
                  <a:schemeClr val="tx1"/>
                </a:solidFill>
              </a:rPr>
              <a:t>Gentile Studente/ssa,</a:t>
            </a:r>
          </a:p>
          <a:p>
            <a:r>
              <a:rPr lang="it-IT" sz="1100" i="1" dirty="0">
                <a:solidFill>
                  <a:schemeClr val="tx1"/>
                </a:solidFill>
              </a:rPr>
              <a:t>La tua domanda di laurea è stata accettata.</a:t>
            </a:r>
          </a:p>
          <a:p>
            <a:r>
              <a:rPr lang="it-IT" sz="1100" i="1" dirty="0">
                <a:solidFill>
                  <a:schemeClr val="tx1"/>
                </a:solidFill>
              </a:rPr>
              <a:t> </a:t>
            </a:r>
          </a:p>
        </p:txBody>
      </p:sp>
      <p:pic>
        <p:nvPicPr>
          <p:cNvPr id="14" name="Immagine 13"/>
          <p:cNvPicPr>
            <a:picLocks noChangeAspect="1"/>
          </p:cNvPicPr>
          <p:nvPr/>
        </p:nvPicPr>
        <p:blipFill>
          <a:blip r:embed="rId5"/>
          <a:stretch>
            <a:fillRect/>
          </a:stretch>
        </p:blipFill>
        <p:spPr>
          <a:xfrm>
            <a:off x="8172399" y="5618967"/>
            <a:ext cx="936105" cy="759825"/>
          </a:xfrm>
          <a:prstGeom prst="rect">
            <a:avLst/>
          </a:prstGeom>
        </p:spPr>
      </p:pic>
      <p:pic>
        <p:nvPicPr>
          <p:cNvPr id="8" name="Immagine 7">
            <a:extLst>
              <a:ext uri="{FF2B5EF4-FFF2-40B4-BE49-F238E27FC236}">
                <a16:creationId xmlns:a16="http://schemas.microsoft.com/office/drawing/2014/main" id="{5FCFCA53-DE45-432F-95DE-76E8285A8E45}"/>
              </a:ext>
            </a:extLst>
          </p:cNvPr>
          <p:cNvPicPr>
            <a:picLocks noChangeAspect="1"/>
          </p:cNvPicPr>
          <p:nvPr/>
        </p:nvPicPr>
        <p:blipFill>
          <a:blip r:embed="rId6"/>
          <a:stretch>
            <a:fillRect/>
          </a:stretch>
        </p:blipFill>
        <p:spPr>
          <a:xfrm>
            <a:off x="375132" y="3239631"/>
            <a:ext cx="773603" cy="339917"/>
          </a:xfrm>
          <a:prstGeom prst="rect">
            <a:avLst/>
          </a:prstGeom>
        </p:spPr>
      </p:pic>
      <p:pic>
        <p:nvPicPr>
          <p:cNvPr id="9" name="Immagine 8">
            <a:extLst>
              <a:ext uri="{FF2B5EF4-FFF2-40B4-BE49-F238E27FC236}">
                <a16:creationId xmlns:a16="http://schemas.microsoft.com/office/drawing/2014/main" id="{4F7D5F6D-1A58-48E7-8671-1817B55DA095}"/>
              </a:ext>
            </a:extLst>
          </p:cNvPr>
          <p:cNvPicPr>
            <a:picLocks noChangeAspect="1"/>
          </p:cNvPicPr>
          <p:nvPr/>
        </p:nvPicPr>
        <p:blipFill>
          <a:blip r:embed="rId7"/>
          <a:stretch>
            <a:fillRect/>
          </a:stretch>
        </p:blipFill>
        <p:spPr>
          <a:xfrm>
            <a:off x="1724799" y="3215629"/>
            <a:ext cx="288032" cy="384042"/>
          </a:xfrm>
          <a:prstGeom prst="rect">
            <a:avLst/>
          </a:prstGeom>
        </p:spPr>
      </p:pic>
      <p:pic>
        <p:nvPicPr>
          <p:cNvPr id="7" name="Immagine 6">
            <a:extLst>
              <a:ext uri="{FF2B5EF4-FFF2-40B4-BE49-F238E27FC236}">
                <a16:creationId xmlns:a16="http://schemas.microsoft.com/office/drawing/2014/main" id="{391B2C69-DED0-4BB5-85E4-7294FB64CD27}"/>
              </a:ext>
            </a:extLst>
          </p:cNvPr>
          <p:cNvPicPr>
            <a:picLocks noChangeAspect="1"/>
          </p:cNvPicPr>
          <p:nvPr/>
        </p:nvPicPr>
        <p:blipFill>
          <a:blip r:embed="rId8"/>
          <a:stretch>
            <a:fillRect/>
          </a:stretch>
        </p:blipFill>
        <p:spPr>
          <a:xfrm>
            <a:off x="428655" y="1776224"/>
            <a:ext cx="476274" cy="190510"/>
          </a:xfrm>
          <a:prstGeom prst="rect">
            <a:avLst/>
          </a:prstGeom>
        </p:spPr>
      </p:pic>
      <p:pic>
        <p:nvPicPr>
          <p:cNvPr id="19" name="Immagine 18">
            <a:extLst>
              <a:ext uri="{FF2B5EF4-FFF2-40B4-BE49-F238E27FC236}">
                <a16:creationId xmlns:a16="http://schemas.microsoft.com/office/drawing/2014/main" id="{25C16C88-3379-4BE7-932D-2ACC698FAB6C}"/>
              </a:ext>
            </a:extLst>
          </p:cNvPr>
          <p:cNvPicPr>
            <a:picLocks noChangeAspect="1"/>
          </p:cNvPicPr>
          <p:nvPr/>
        </p:nvPicPr>
        <p:blipFill>
          <a:blip r:embed="rId9"/>
          <a:stretch>
            <a:fillRect/>
          </a:stretch>
        </p:blipFill>
        <p:spPr>
          <a:xfrm>
            <a:off x="375131" y="1683145"/>
            <a:ext cx="1709709" cy="1469749"/>
          </a:xfrm>
          <a:prstGeom prst="rect">
            <a:avLst/>
          </a:prstGeom>
        </p:spPr>
      </p:pic>
      <p:sp>
        <p:nvSpPr>
          <p:cNvPr id="4" name="CasellaDiTesto 3">
            <a:extLst>
              <a:ext uri="{FF2B5EF4-FFF2-40B4-BE49-F238E27FC236}">
                <a16:creationId xmlns:a16="http://schemas.microsoft.com/office/drawing/2014/main" id="{F437DC53-E418-4A7F-83AF-E624661A6149}"/>
              </a:ext>
            </a:extLst>
          </p:cNvPr>
          <p:cNvSpPr txBox="1"/>
          <p:nvPr/>
        </p:nvSpPr>
        <p:spPr>
          <a:xfrm>
            <a:off x="2535371" y="4320786"/>
            <a:ext cx="6573133" cy="307777"/>
          </a:xfrm>
          <a:prstGeom prst="rect">
            <a:avLst/>
          </a:prstGeom>
          <a:noFill/>
        </p:spPr>
        <p:txBody>
          <a:bodyPr wrap="square" rtlCol="0">
            <a:spAutoFit/>
          </a:bodyPr>
          <a:lstStyle/>
          <a:p>
            <a:r>
              <a:rPr lang="it-IT" sz="1400" b="1" dirty="0">
                <a:solidFill>
                  <a:srgbClr val="727272"/>
                </a:solidFill>
                <a:latin typeface="Arial" panose="020B0604020202020204" pitchFamily="34" charset="0"/>
                <a:cs typeface="Arial" panose="020B0604020202020204" pitchFamily="34" charset="0"/>
              </a:rPr>
              <a:t>Riceverai anche una notifica via mail di conferma sulla tua casella @icatt.it</a:t>
            </a:r>
          </a:p>
        </p:txBody>
      </p:sp>
      <p:sp>
        <p:nvSpPr>
          <p:cNvPr id="20" name="Rettangolo con angoli arrotondati 19">
            <a:extLst>
              <a:ext uri="{FF2B5EF4-FFF2-40B4-BE49-F238E27FC236}">
                <a16:creationId xmlns:a16="http://schemas.microsoft.com/office/drawing/2014/main" id="{BBF73A65-0A35-4DB7-AB5D-835CF8F267FD}"/>
              </a:ext>
            </a:extLst>
          </p:cNvPr>
          <p:cNvSpPr/>
          <p:nvPr/>
        </p:nvSpPr>
        <p:spPr>
          <a:xfrm>
            <a:off x="212631" y="4554653"/>
            <a:ext cx="2487161" cy="175538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b="1" dirty="0">
                <a:solidFill>
                  <a:srgbClr val="FF0000"/>
                </a:solidFill>
              </a:rPr>
              <a:t>          </a:t>
            </a:r>
            <a:r>
              <a:rPr lang="it-IT" sz="1400" b="1" dirty="0">
                <a:solidFill>
                  <a:schemeClr val="tx1"/>
                </a:solidFill>
              </a:rPr>
              <a:t>Domanda approvata</a:t>
            </a:r>
          </a:p>
        </p:txBody>
      </p:sp>
      <p:cxnSp>
        <p:nvCxnSpPr>
          <p:cNvPr id="22" name="Connettore 2 21">
            <a:extLst>
              <a:ext uri="{FF2B5EF4-FFF2-40B4-BE49-F238E27FC236}">
                <a16:creationId xmlns:a16="http://schemas.microsoft.com/office/drawing/2014/main" id="{934D5448-BFF7-4A47-A752-DAFA56B3884A}"/>
              </a:ext>
            </a:extLst>
          </p:cNvPr>
          <p:cNvCxnSpPr>
            <a:cxnSpLocks/>
          </p:cNvCxnSpPr>
          <p:nvPr/>
        </p:nvCxnSpPr>
        <p:spPr>
          <a:xfrm flipV="1">
            <a:off x="3143094" y="3492896"/>
            <a:ext cx="280561" cy="362191"/>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3" name="Connettore 2 22">
            <a:extLst>
              <a:ext uri="{FF2B5EF4-FFF2-40B4-BE49-F238E27FC236}">
                <a16:creationId xmlns:a16="http://schemas.microsoft.com/office/drawing/2014/main" id="{284C8AE3-3F87-4F5E-95FC-D7B74C7EB17D}"/>
              </a:ext>
            </a:extLst>
          </p:cNvPr>
          <p:cNvCxnSpPr>
            <a:cxnSpLocks/>
          </p:cNvCxnSpPr>
          <p:nvPr/>
        </p:nvCxnSpPr>
        <p:spPr>
          <a:xfrm flipV="1">
            <a:off x="4860032" y="2321304"/>
            <a:ext cx="280561" cy="362191"/>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0377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8" y="206121"/>
            <a:ext cx="6124227" cy="630592"/>
          </a:xfrm>
        </p:spPr>
        <p:txBody>
          <a:bodyPr/>
          <a:lstStyle/>
          <a:p>
            <a:r>
              <a:rPr lang="it-IT" b="1" dirty="0"/>
              <a:t>PROVA FINALE – Conclusione deposito domanda di ammissione</a:t>
            </a:r>
            <a:endParaRPr lang="it-IT" sz="1400" b="1" dirty="0"/>
          </a:p>
        </p:txBody>
      </p:sp>
      <p:sp>
        <p:nvSpPr>
          <p:cNvPr id="8"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6124228" cy="5118146"/>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it-IT" altLang="it-IT" sz="1400" b="1" dirty="0">
                <a:solidFill>
                  <a:srgbClr val="727272"/>
                </a:solidFill>
              </a:rPr>
              <a:t>Al termine della procedura</a:t>
            </a:r>
          </a:p>
          <a:p>
            <a:pPr marL="285750" indent="-285750">
              <a:lnSpc>
                <a:spcPct val="110000"/>
              </a:lnSpc>
              <a:buFont typeface="Wingdings" panose="05000000000000000000" pitchFamily="2" charset="2"/>
              <a:buChar char="ü"/>
            </a:pPr>
            <a:r>
              <a:rPr lang="it-IT" altLang="it-IT" sz="1400" b="1" dirty="0">
                <a:solidFill>
                  <a:srgbClr val="727272"/>
                </a:solidFill>
              </a:rPr>
              <a:t>Pagamento del contributo di laurea effettuato</a:t>
            </a:r>
          </a:p>
          <a:p>
            <a:pPr marL="285750" indent="-285750">
              <a:lnSpc>
                <a:spcPct val="110000"/>
              </a:lnSpc>
              <a:buFont typeface="Wingdings" panose="05000000000000000000" pitchFamily="2" charset="2"/>
              <a:buChar char="ü"/>
            </a:pPr>
            <a:r>
              <a:rPr lang="it-IT" altLang="it-IT" sz="1400" b="1" dirty="0">
                <a:solidFill>
                  <a:srgbClr val="727272"/>
                </a:solidFill>
              </a:rPr>
              <a:t>Domanda accettata/autorizzata dal docente</a:t>
            </a:r>
          </a:p>
          <a:p>
            <a:pPr>
              <a:lnSpc>
                <a:spcPct val="110000"/>
              </a:lnSpc>
            </a:pPr>
            <a:r>
              <a:rPr lang="it-IT" altLang="it-IT" sz="1400" b="1" i="1" dirty="0">
                <a:solidFill>
                  <a:srgbClr val="727272"/>
                </a:solidFill>
              </a:rPr>
              <a:t>riceverai una mail automatica di conferma</a:t>
            </a: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spcBef>
                <a:spcPts val="0"/>
              </a:spcBef>
            </a:pPr>
            <a:r>
              <a:rPr lang="it-IT" altLang="it-IT" sz="1400" b="1" dirty="0">
                <a:solidFill>
                  <a:srgbClr val="727272"/>
                </a:solidFill>
              </a:rPr>
              <a:t>Attendi la convocazione che ti verrà notificata tramite iCatt</a:t>
            </a:r>
          </a:p>
          <a:p>
            <a:pPr>
              <a:lnSpc>
                <a:spcPct val="110000"/>
              </a:lnSpc>
              <a:spcBef>
                <a:spcPts val="0"/>
              </a:spcBef>
            </a:pPr>
            <a:r>
              <a:rPr lang="it-IT" altLang="it-IT" sz="1400" b="1" dirty="0">
                <a:solidFill>
                  <a:srgbClr val="727272"/>
                </a:solidFill>
              </a:rPr>
              <a:t>circa 10 gg prima della data prevista per la laurea</a:t>
            </a: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u="sng" dirty="0">
              <a:solidFill>
                <a:srgbClr val="727272"/>
              </a:solidFill>
            </a:endParaRPr>
          </a:p>
          <a:p>
            <a:pPr>
              <a:lnSpc>
                <a:spcPct val="110000"/>
              </a:lnSpc>
            </a:pPr>
            <a:endParaRPr lang="it-IT" altLang="it-IT" sz="1400" b="1" u="sng" dirty="0">
              <a:solidFill>
                <a:srgbClr val="727272"/>
              </a:solidFill>
            </a:endParaRPr>
          </a:p>
          <a:p>
            <a:pPr>
              <a:lnSpc>
                <a:spcPct val="110000"/>
              </a:lnSpc>
            </a:pPr>
            <a:endParaRPr lang="it-IT" altLang="it-IT" sz="1400" b="1" dirty="0">
              <a:solidFill>
                <a:srgbClr val="727272"/>
              </a:solidFill>
            </a:endParaRPr>
          </a:p>
          <a:p>
            <a:pPr>
              <a:lnSpc>
                <a:spcPct val="110000"/>
              </a:lnSpc>
            </a:pPr>
            <a:r>
              <a:rPr lang="it-IT" altLang="it-IT" sz="1400" b="1" dirty="0">
                <a:solidFill>
                  <a:srgbClr val="727272"/>
                </a:solidFill>
              </a:rPr>
              <a:t> </a:t>
            </a:r>
          </a:p>
        </p:txBody>
      </p:sp>
      <p:pic>
        <p:nvPicPr>
          <p:cNvPr id="3" name="Immagine 2"/>
          <p:cNvPicPr>
            <a:picLocks noChangeAspect="1"/>
          </p:cNvPicPr>
          <p:nvPr/>
        </p:nvPicPr>
        <p:blipFill>
          <a:blip r:embed="rId3"/>
          <a:stretch>
            <a:fillRect/>
          </a:stretch>
        </p:blipFill>
        <p:spPr>
          <a:xfrm>
            <a:off x="8207895" y="2433585"/>
            <a:ext cx="936105" cy="759825"/>
          </a:xfrm>
          <a:prstGeom prst="rect">
            <a:avLst/>
          </a:prstGeom>
        </p:spPr>
      </p:pic>
      <p:pic>
        <p:nvPicPr>
          <p:cNvPr id="16" name="Immagine 15"/>
          <p:cNvPicPr>
            <a:picLocks noChangeAspect="1"/>
          </p:cNvPicPr>
          <p:nvPr/>
        </p:nvPicPr>
        <p:blipFill>
          <a:blip r:embed="rId4"/>
          <a:stretch>
            <a:fillRect/>
          </a:stretch>
        </p:blipFill>
        <p:spPr>
          <a:xfrm>
            <a:off x="92169" y="5746081"/>
            <a:ext cx="336230" cy="350239"/>
          </a:xfrm>
          <a:prstGeom prst="rect">
            <a:avLst/>
          </a:prstGeom>
        </p:spPr>
      </p:pic>
      <p:sp>
        <p:nvSpPr>
          <p:cNvPr id="11" name="Rettangolo 10">
            <a:extLst>
              <a:ext uri="{FF2B5EF4-FFF2-40B4-BE49-F238E27FC236}">
                <a16:creationId xmlns:a16="http://schemas.microsoft.com/office/drawing/2014/main" id="{53344A5C-E3D8-40BF-8AA6-CD2A5739641F}"/>
              </a:ext>
            </a:extLst>
          </p:cNvPr>
          <p:cNvSpPr/>
          <p:nvPr/>
        </p:nvSpPr>
        <p:spPr>
          <a:xfrm>
            <a:off x="3275856" y="2813498"/>
            <a:ext cx="5476156" cy="2775741"/>
          </a:xfrm>
          <a:prstGeom prst="rect">
            <a:avLst/>
          </a:prstGeom>
          <a:noFill/>
          <a:ln w="38100">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it-IT" sz="900" i="1" dirty="0">
                <a:solidFill>
                  <a:schemeClr val="tx1"/>
                </a:solidFill>
              </a:rPr>
              <a:t>OGGETTO: Conclusione </a:t>
            </a:r>
            <a:r>
              <a:rPr lang="it-IT" sz="900" dirty="0">
                <a:solidFill>
                  <a:schemeClr val="tx1"/>
                </a:solidFill>
              </a:rPr>
              <a:t>Presentazione domanda di laurea  </a:t>
            </a:r>
            <a:endParaRPr lang="it-IT" sz="900" i="1" dirty="0">
              <a:solidFill>
                <a:schemeClr val="tx1"/>
              </a:solidFill>
            </a:endParaRPr>
          </a:p>
          <a:p>
            <a:pPr>
              <a:spcAft>
                <a:spcPts val="0"/>
              </a:spcAft>
            </a:pPr>
            <a:endParaRPr lang="it-IT" sz="900" dirty="0">
              <a:solidFill>
                <a:srgbClr val="000000"/>
              </a:solidFill>
              <a:latin typeface="Times New Roman" panose="02020603050405020304" pitchFamily="18" charset="0"/>
              <a:ea typeface="Calibri" panose="020F0502020204030204" pitchFamily="34" charset="0"/>
            </a:endParaRPr>
          </a:p>
          <a:p>
            <a:pPr>
              <a:spcAft>
                <a:spcPts val="0"/>
              </a:spcAft>
            </a:pPr>
            <a:r>
              <a:rPr lang="it-IT" sz="900" i="1" dirty="0">
                <a:solidFill>
                  <a:schemeClr val="tx1"/>
                </a:solidFill>
              </a:rPr>
              <a:t>Gentile PAOLO ROSSI, </a:t>
            </a:r>
          </a:p>
          <a:p>
            <a:pPr>
              <a:spcAft>
                <a:spcPts val="0"/>
              </a:spcAft>
            </a:pPr>
            <a:r>
              <a:rPr lang="it-IT" sz="900" i="1" dirty="0">
                <a:solidFill>
                  <a:schemeClr val="tx1"/>
                </a:solidFill>
              </a:rPr>
              <a:t>La tua domanda di laurea è stata approvata dal docente e il pagamento</a:t>
            </a:r>
          </a:p>
          <a:p>
            <a:pPr>
              <a:spcAft>
                <a:spcPts val="0"/>
              </a:spcAft>
            </a:pPr>
            <a:r>
              <a:rPr lang="it-IT" sz="900" i="1" dirty="0">
                <a:solidFill>
                  <a:schemeClr val="tx1"/>
                </a:solidFill>
              </a:rPr>
              <a:t>del contributo dovuto per la tua seduta di laurea è andato a buon fine. </a:t>
            </a:r>
          </a:p>
          <a:p>
            <a:pPr>
              <a:spcAft>
                <a:spcPts val="0"/>
              </a:spcAft>
            </a:pPr>
            <a:r>
              <a:rPr lang="it-IT" sz="900" i="1" dirty="0">
                <a:solidFill>
                  <a:schemeClr val="tx1"/>
                </a:solidFill>
              </a:rPr>
              <a:t>Hai compiuto tutti gli adempimenti previsti</a:t>
            </a:r>
          </a:p>
          <a:p>
            <a:pPr>
              <a:spcAft>
                <a:spcPts val="0"/>
              </a:spcAft>
            </a:pPr>
            <a:r>
              <a:rPr lang="it-IT" sz="900" i="1" dirty="0">
                <a:solidFill>
                  <a:schemeClr val="tx1"/>
                </a:solidFill>
              </a:rPr>
              <a:t>Riceverai la convocazione esclusivamente attraverso la pagina</a:t>
            </a:r>
          </a:p>
          <a:p>
            <a:pPr>
              <a:spcAft>
                <a:spcPts val="0"/>
              </a:spcAft>
            </a:pPr>
            <a:r>
              <a:rPr lang="it-IT" sz="900" i="1" dirty="0">
                <a:solidFill>
                  <a:schemeClr val="tx1"/>
                </a:solidFill>
              </a:rPr>
              <a:t>Personale Icatt circa 10 gg prima della data prevista per la laurea. </a:t>
            </a:r>
          </a:p>
          <a:p>
            <a:pPr>
              <a:spcAft>
                <a:spcPts val="0"/>
              </a:spcAft>
            </a:pPr>
            <a:r>
              <a:rPr lang="it-IT" sz="900" i="1" dirty="0">
                <a:solidFill>
                  <a:schemeClr val="tx1"/>
                </a:solidFill>
              </a:rPr>
              <a:t> </a:t>
            </a:r>
          </a:p>
          <a:p>
            <a:pPr>
              <a:spcAft>
                <a:spcPts val="0"/>
              </a:spcAft>
            </a:pPr>
            <a:r>
              <a:rPr lang="it-IT" sz="900" i="1" dirty="0">
                <a:solidFill>
                  <a:schemeClr val="tx1"/>
                </a:solidFill>
              </a:rPr>
              <a:t>Polo Studenti - online</a:t>
            </a:r>
          </a:p>
          <a:p>
            <a:pPr>
              <a:spcAft>
                <a:spcPts val="0"/>
              </a:spcAft>
            </a:pPr>
            <a:endParaRPr lang="it-IT" sz="900" i="1" dirty="0">
              <a:solidFill>
                <a:schemeClr val="tx1"/>
              </a:solidFill>
            </a:endParaRPr>
          </a:p>
          <a:p>
            <a:pPr>
              <a:spcAft>
                <a:spcPts val="0"/>
              </a:spcAft>
            </a:pPr>
            <a:r>
              <a:rPr lang="it-IT" sz="900" i="1" dirty="0">
                <a:solidFill>
                  <a:schemeClr val="tx1"/>
                </a:solidFill>
              </a:rPr>
              <a:t>Dear Student PAOLO ROSSI, </a:t>
            </a:r>
          </a:p>
          <a:p>
            <a:pPr>
              <a:spcAft>
                <a:spcPts val="0"/>
              </a:spcAft>
            </a:pPr>
            <a:r>
              <a:rPr lang="it-IT" sz="900" i="1" dirty="0">
                <a:solidFill>
                  <a:schemeClr val="tx1"/>
                </a:solidFill>
              </a:rPr>
              <a:t>Your graduation application has been approved by the professor and the payment</a:t>
            </a:r>
          </a:p>
          <a:p>
            <a:pPr>
              <a:spcAft>
                <a:spcPts val="0"/>
              </a:spcAft>
            </a:pPr>
            <a:r>
              <a:rPr lang="it-IT" sz="900" i="1" dirty="0">
                <a:solidFill>
                  <a:schemeClr val="tx1"/>
                </a:solidFill>
              </a:rPr>
              <a:t>of the contribution due for your graduation session has been successfully completed. </a:t>
            </a:r>
          </a:p>
          <a:p>
            <a:pPr>
              <a:spcAft>
                <a:spcPts val="0"/>
              </a:spcAft>
            </a:pPr>
            <a:r>
              <a:rPr lang="it-IT" sz="900" i="1" dirty="0">
                <a:solidFill>
                  <a:schemeClr val="tx1"/>
                </a:solidFill>
              </a:rPr>
              <a:t>You have completed all the required steps. </a:t>
            </a:r>
          </a:p>
          <a:p>
            <a:pPr>
              <a:spcAft>
                <a:spcPts val="0"/>
              </a:spcAft>
            </a:pPr>
            <a:r>
              <a:rPr lang="it-IT" sz="900" i="1" dirty="0">
                <a:solidFill>
                  <a:schemeClr val="tx1"/>
                </a:solidFill>
              </a:rPr>
              <a:t>You will receive the invitation exclusively through your personal iCatt page</a:t>
            </a:r>
          </a:p>
          <a:p>
            <a:pPr>
              <a:spcAft>
                <a:spcPts val="0"/>
              </a:spcAft>
            </a:pPr>
            <a:r>
              <a:rPr lang="it-IT" sz="900" i="1" dirty="0">
                <a:solidFill>
                  <a:schemeClr val="tx1"/>
                </a:solidFill>
              </a:rPr>
              <a:t>bout 10 days before the date scheduled for graduation.</a:t>
            </a:r>
          </a:p>
          <a:p>
            <a:pPr>
              <a:spcAft>
                <a:spcPts val="0"/>
              </a:spcAft>
            </a:pPr>
            <a:endParaRPr lang="it-IT" sz="900" i="1" dirty="0">
              <a:solidFill>
                <a:schemeClr val="tx1"/>
              </a:solidFill>
            </a:endParaRPr>
          </a:p>
          <a:p>
            <a:pPr>
              <a:spcAft>
                <a:spcPts val="0"/>
              </a:spcAft>
            </a:pPr>
            <a:r>
              <a:rPr lang="it-IT" sz="900" i="1" dirty="0">
                <a:solidFill>
                  <a:schemeClr val="tx1"/>
                </a:solidFill>
              </a:rPr>
              <a:t>Polo Studenti - online</a:t>
            </a:r>
          </a:p>
        </p:txBody>
      </p:sp>
    </p:spTree>
    <p:extLst>
      <p:ext uri="{BB962C8B-B14F-4D97-AF65-F5344CB8AC3E}">
        <p14:creationId xmlns:p14="http://schemas.microsoft.com/office/powerpoint/2010/main" val="2155069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04E3F1FC-FDE2-4C36-9BFF-881EDAA325B3}"/>
              </a:ext>
            </a:extLst>
          </p:cNvPr>
          <p:cNvPicPr>
            <a:picLocks noChangeAspect="1"/>
          </p:cNvPicPr>
          <p:nvPr/>
        </p:nvPicPr>
        <p:blipFill>
          <a:blip r:embed="rId3"/>
          <a:stretch>
            <a:fillRect/>
          </a:stretch>
        </p:blipFill>
        <p:spPr>
          <a:xfrm>
            <a:off x="4704855" y="1152606"/>
            <a:ext cx="4368003" cy="3356514"/>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962110" cy="630592"/>
          </a:xfrm>
        </p:spPr>
        <p:txBody>
          <a:bodyPr/>
          <a:lstStyle/>
          <a:p>
            <a:r>
              <a:rPr lang="it-IT" b="1" dirty="0"/>
              <a:t>PROVA FINALE - Conclusione deposito domanda di ammissione</a:t>
            </a:r>
            <a:endParaRPr lang="it-IT" sz="1400" b="1" dirty="0"/>
          </a:p>
        </p:txBody>
      </p:sp>
      <p:sp>
        <p:nvSpPr>
          <p:cNvPr id="8" name="Segnaposto contenuto 5">
            <a:extLst>
              <a:ext uri="{FF2B5EF4-FFF2-40B4-BE49-F238E27FC236}">
                <a16:creationId xmlns:a16="http://schemas.microsoft.com/office/drawing/2014/main" id="{972D8C00-7652-4F70-B9A2-7D695864BB0C}"/>
              </a:ext>
            </a:extLst>
          </p:cNvPr>
          <p:cNvSpPr txBox="1">
            <a:spLocks/>
          </p:cNvSpPr>
          <p:nvPr/>
        </p:nvSpPr>
        <p:spPr>
          <a:xfrm>
            <a:off x="426723" y="1392856"/>
            <a:ext cx="6124228" cy="5118146"/>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it-IT" altLang="it-IT" sz="1400" b="1" dirty="0">
                <a:solidFill>
                  <a:srgbClr val="727272"/>
                </a:solidFill>
              </a:rPr>
              <a:t>Accedendo al portale è possibile controllare se </a:t>
            </a:r>
          </a:p>
          <a:p>
            <a:pPr>
              <a:lnSpc>
                <a:spcPct val="110000"/>
              </a:lnSpc>
            </a:pPr>
            <a:r>
              <a:rPr lang="it-IT" altLang="it-IT" sz="1400" b="1" dirty="0">
                <a:solidFill>
                  <a:srgbClr val="727272"/>
                </a:solidFill>
              </a:rPr>
              <a:t>tutti gli adempimenti sono andati a buon fine:</a:t>
            </a:r>
          </a:p>
          <a:p>
            <a:pPr>
              <a:lnSpc>
                <a:spcPct val="110000"/>
              </a:lnSpc>
            </a:pPr>
            <a:r>
              <a:rPr lang="it-IT" altLang="it-IT" sz="1400" b="1" dirty="0">
                <a:solidFill>
                  <a:srgbClr val="727272"/>
                </a:solidFill>
              </a:rPr>
              <a:t>  </a:t>
            </a:r>
          </a:p>
          <a:p>
            <a:pPr marL="285750" indent="-285750">
              <a:lnSpc>
                <a:spcPct val="110000"/>
              </a:lnSpc>
              <a:buFont typeface="Wingdings" panose="05000000000000000000" pitchFamily="2" charset="2"/>
              <a:buChar char="ü"/>
            </a:pPr>
            <a:r>
              <a:rPr lang="it-IT" altLang="it-IT" sz="1400" b="1" dirty="0">
                <a:solidFill>
                  <a:srgbClr val="727272"/>
                </a:solidFill>
              </a:rPr>
              <a:t>Pagamento del contributo di laurea effettuato</a:t>
            </a:r>
          </a:p>
          <a:p>
            <a:pPr marL="285750" indent="-285750">
              <a:lnSpc>
                <a:spcPct val="110000"/>
              </a:lnSpc>
              <a:buFont typeface="Wingdings" panose="05000000000000000000" pitchFamily="2" charset="2"/>
              <a:buChar char="ü"/>
            </a:pPr>
            <a:r>
              <a:rPr lang="it-IT" altLang="it-IT" sz="1400" b="1" dirty="0">
                <a:solidFill>
                  <a:srgbClr val="727272"/>
                </a:solidFill>
              </a:rPr>
              <a:t>Domanda accettata/autorizzata dal docente</a:t>
            </a: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u="sng" dirty="0">
              <a:solidFill>
                <a:srgbClr val="727272"/>
              </a:solidFill>
            </a:endParaRPr>
          </a:p>
          <a:p>
            <a:pPr>
              <a:lnSpc>
                <a:spcPct val="110000"/>
              </a:lnSpc>
            </a:pPr>
            <a:endParaRPr lang="it-IT" altLang="it-IT" sz="1400" b="1" u="sng" dirty="0">
              <a:solidFill>
                <a:srgbClr val="727272"/>
              </a:solidFill>
            </a:endParaRPr>
          </a:p>
          <a:p>
            <a:pPr>
              <a:lnSpc>
                <a:spcPct val="110000"/>
              </a:lnSpc>
            </a:pPr>
            <a:endParaRPr lang="it-IT" altLang="it-IT" sz="1400" b="1" dirty="0">
              <a:solidFill>
                <a:srgbClr val="727272"/>
              </a:solidFill>
            </a:endParaRPr>
          </a:p>
          <a:p>
            <a:pPr>
              <a:lnSpc>
                <a:spcPct val="110000"/>
              </a:lnSpc>
            </a:pPr>
            <a:r>
              <a:rPr lang="it-IT" altLang="it-IT" sz="1400" b="1" dirty="0">
                <a:solidFill>
                  <a:srgbClr val="727272"/>
                </a:solidFill>
              </a:rPr>
              <a:t> </a:t>
            </a:r>
          </a:p>
        </p:txBody>
      </p:sp>
      <p:sp>
        <p:nvSpPr>
          <p:cNvPr id="7" name="Rettangolo arrotondato 6"/>
          <p:cNvSpPr/>
          <p:nvPr/>
        </p:nvSpPr>
        <p:spPr>
          <a:xfrm>
            <a:off x="5076056" y="2564904"/>
            <a:ext cx="3744950" cy="41705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Rettangolo arrotondato 13"/>
          <p:cNvSpPr/>
          <p:nvPr/>
        </p:nvSpPr>
        <p:spPr>
          <a:xfrm>
            <a:off x="6516216" y="1628800"/>
            <a:ext cx="771187" cy="34176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Rettangolo arrotondato 6">
            <a:extLst>
              <a:ext uri="{FF2B5EF4-FFF2-40B4-BE49-F238E27FC236}">
                <a16:creationId xmlns:a16="http://schemas.microsoft.com/office/drawing/2014/main" id="{76D97909-D991-4198-83AE-B80B3F454144}"/>
              </a:ext>
            </a:extLst>
          </p:cNvPr>
          <p:cNvSpPr/>
          <p:nvPr/>
        </p:nvSpPr>
        <p:spPr>
          <a:xfrm>
            <a:off x="6262928" y="3068960"/>
            <a:ext cx="2485536" cy="1293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9" name="Connettore 2 8"/>
          <p:cNvCxnSpPr>
            <a:cxnSpLocks/>
          </p:cNvCxnSpPr>
          <p:nvPr/>
        </p:nvCxnSpPr>
        <p:spPr>
          <a:xfrm flipV="1">
            <a:off x="8221565" y="4293096"/>
            <a:ext cx="249428" cy="230988"/>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5" name="Connettore 2 24">
            <a:extLst>
              <a:ext uri="{FF2B5EF4-FFF2-40B4-BE49-F238E27FC236}">
                <a16:creationId xmlns:a16="http://schemas.microsoft.com/office/drawing/2014/main" id="{3239E891-0DF5-4F70-ABCA-57F2C7DB3D50}"/>
              </a:ext>
            </a:extLst>
          </p:cNvPr>
          <p:cNvCxnSpPr>
            <a:cxnSpLocks/>
          </p:cNvCxnSpPr>
          <p:nvPr/>
        </p:nvCxnSpPr>
        <p:spPr>
          <a:xfrm flipV="1">
            <a:off x="6948264" y="4278132"/>
            <a:ext cx="249428" cy="230988"/>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1" name="Connettore 2 20">
            <a:extLst>
              <a:ext uri="{FF2B5EF4-FFF2-40B4-BE49-F238E27FC236}">
                <a16:creationId xmlns:a16="http://schemas.microsoft.com/office/drawing/2014/main" id="{9301A9E0-92D6-4FCA-801C-F6CE0FA54248}"/>
              </a:ext>
            </a:extLst>
          </p:cNvPr>
          <p:cNvCxnSpPr>
            <a:cxnSpLocks/>
          </p:cNvCxnSpPr>
          <p:nvPr/>
        </p:nvCxnSpPr>
        <p:spPr>
          <a:xfrm flipV="1">
            <a:off x="6104671" y="1916431"/>
            <a:ext cx="249428" cy="230988"/>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07002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lstStyle/>
          <a:p>
            <a:r>
              <a:rPr lang="it-IT" b="1" dirty="0"/>
              <a:t>PROVA FINALE – Cancellazione domanda</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pic>
        <p:nvPicPr>
          <p:cNvPr id="3" name="Immagine 2"/>
          <p:cNvPicPr>
            <a:picLocks noChangeAspect="1"/>
          </p:cNvPicPr>
          <p:nvPr/>
        </p:nvPicPr>
        <p:blipFill>
          <a:blip r:embed="rId3"/>
          <a:stretch>
            <a:fillRect/>
          </a:stretch>
        </p:blipFill>
        <p:spPr>
          <a:xfrm>
            <a:off x="2333525" y="1649300"/>
            <a:ext cx="6342931" cy="4475584"/>
          </a:xfrm>
          <a:prstGeom prst="rect">
            <a:avLst/>
          </a:prstGeom>
        </p:spPr>
      </p:pic>
      <p:pic>
        <p:nvPicPr>
          <p:cNvPr id="6" name="Immagine 5">
            <a:extLst>
              <a:ext uri="{FF2B5EF4-FFF2-40B4-BE49-F238E27FC236}">
                <a16:creationId xmlns:a16="http://schemas.microsoft.com/office/drawing/2014/main" id="{F20A0A59-8287-49EB-8BDB-08A6BE20B98D}"/>
              </a:ext>
            </a:extLst>
          </p:cNvPr>
          <p:cNvPicPr>
            <a:picLocks noChangeAspect="1"/>
          </p:cNvPicPr>
          <p:nvPr/>
        </p:nvPicPr>
        <p:blipFill>
          <a:blip r:embed="rId4"/>
          <a:stretch>
            <a:fillRect/>
          </a:stretch>
        </p:blipFill>
        <p:spPr>
          <a:xfrm>
            <a:off x="7995792" y="5699299"/>
            <a:ext cx="536648" cy="321989"/>
          </a:xfrm>
          <a:prstGeom prst="rect">
            <a:avLst/>
          </a:prstGeom>
        </p:spPr>
      </p:pic>
      <p:sp>
        <p:nvSpPr>
          <p:cNvPr id="4" name="Rettangolo 3">
            <a:extLst>
              <a:ext uri="{FF2B5EF4-FFF2-40B4-BE49-F238E27FC236}">
                <a16:creationId xmlns:a16="http://schemas.microsoft.com/office/drawing/2014/main" id="{6F0CE6E1-6D9F-479F-AF4F-17E856372332}"/>
              </a:ext>
            </a:extLst>
          </p:cNvPr>
          <p:cNvSpPr/>
          <p:nvPr/>
        </p:nvSpPr>
        <p:spPr>
          <a:xfrm>
            <a:off x="2807804" y="3899099"/>
            <a:ext cx="5580620" cy="321989"/>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r>
              <a:rPr lang="it-IT" sz="1000" b="1" dirty="0">
                <a:solidFill>
                  <a:schemeClr val="bg1">
                    <a:lumMod val="65000"/>
                  </a:schemeClr>
                </a:solidFill>
              </a:rPr>
              <a:t>Aspetti finanziari dell'evoluzione del mercato immobiliare.</a:t>
            </a:r>
            <a:endParaRPr lang="it-IT" sz="1000" dirty="0">
              <a:solidFill>
                <a:schemeClr val="bg1">
                  <a:lumMod val="65000"/>
                </a:schemeClr>
              </a:solidFill>
            </a:endParaRPr>
          </a:p>
        </p:txBody>
      </p:sp>
      <p:sp>
        <p:nvSpPr>
          <p:cNvPr id="9" name="Rettangolo con angoli arrotondati 8">
            <a:extLst>
              <a:ext uri="{FF2B5EF4-FFF2-40B4-BE49-F238E27FC236}">
                <a16:creationId xmlns:a16="http://schemas.microsoft.com/office/drawing/2014/main" id="{82C17D41-B56E-4DAE-B459-142983A5EE42}"/>
              </a:ext>
            </a:extLst>
          </p:cNvPr>
          <p:cNvSpPr/>
          <p:nvPr/>
        </p:nvSpPr>
        <p:spPr>
          <a:xfrm>
            <a:off x="35496" y="2924944"/>
            <a:ext cx="2808312"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b="1" dirty="0">
                <a:solidFill>
                  <a:srgbClr val="FF0000"/>
                </a:solidFill>
              </a:rPr>
              <a:t>          ATTENZIONE</a:t>
            </a:r>
            <a:endParaRPr lang="it-IT" sz="1400" b="1" u="sng" dirty="0">
              <a:solidFill>
                <a:srgbClr val="FF0000"/>
              </a:solidFill>
            </a:endParaRPr>
          </a:p>
          <a:p>
            <a:endParaRPr lang="it-IT" sz="1400" dirty="0">
              <a:solidFill>
                <a:schemeClr val="tx1"/>
              </a:solidFill>
            </a:endParaRPr>
          </a:p>
          <a:p>
            <a:r>
              <a:rPr lang="it-IT" sz="1400" dirty="0">
                <a:solidFill>
                  <a:schemeClr val="tx1"/>
                </a:solidFill>
              </a:rPr>
              <a:t>Se il Docente ha già approvato la domanda </a:t>
            </a:r>
            <a:r>
              <a:rPr lang="it-IT" sz="1400" b="1" dirty="0">
                <a:solidFill>
                  <a:schemeClr val="tx1"/>
                </a:solidFill>
              </a:rPr>
              <a:t>NON POTRAI </a:t>
            </a:r>
            <a:r>
              <a:rPr lang="it-IT" sz="1400" dirty="0">
                <a:solidFill>
                  <a:schemeClr val="tx1"/>
                </a:solidFill>
              </a:rPr>
              <a:t>cancellarla in autonomia. </a:t>
            </a:r>
          </a:p>
          <a:p>
            <a:endParaRPr lang="it-IT" sz="1400" dirty="0">
              <a:solidFill>
                <a:schemeClr val="tx1"/>
              </a:solidFill>
            </a:endParaRPr>
          </a:p>
          <a:p>
            <a:r>
              <a:rPr lang="it-IT" sz="1400" dirty="0">
                <a:solidFill>
                  <a:schemeClr val="tx1"/>
                </a:solidFill>
              </a:rPr>
              <a:t>Prendi contatto con il Polo tramite iCatt. </a:t>
            </a:r>
          </a:p>
        </p:txBody>
      </p:sp>
      <p:pic>
        <p:nvPicPr>
          <p:cNvPr id="12" name="Immagine 11">
            <a:extLst>
              <a:ext uri="{FF2B5EF4-FFF2-40B4-BE49-F238E27FC236}">
                <a16:creationId xmlns:a16="http://schemas.microsoft.com/office/drawing/2014/main" id="{491D37AA-0066-4281-B1B4-AB68CE6478D0}"/>
              </a:ext>
            </a:extLst>
          </p:cNvPr>
          <p:cNvPicPr>
            <a:picLocks noChangeAspect="1"/>
          </p:cNvPicPr>
          <p:nvPr/>
        </p:nvPicPr>
        <p:blipFill>
          <a:blip r:embed="rId5"/>
          <a:stretch>
            <a:fillRect/>
          </a:stretch>
        </p:blipFill>
        <p:spPr>
          <a:xfrm>
            <a:off x="299429" y="3284984"/>
            <a:ext cx="336230" cy="350239"/>
          </a:xfrm>
          <a:prstGeom prst="rect">
            <a:avLst/>
          </a:prstGeom>
        </p:spPr>
      </p:pic>
    </p:spTree>
    <p:extLst>
      <p:ext uri="{BB962C8B-B14F-4D97-AF65-F5344CB8AC3E}">
        <p14:creationId xmlns:p14="http://schemas.microsoft.com/office/powerpoint/2010/main" val="177964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2277148" y="1181038"/>
            <a:ext cx="6848475" cy="3181350"/>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normAutofit/>
          </a:bodyPr>
          <a:lstStyle/>
          <a:p>
            <a:r>
              <a:rPr lang="it-IT" b="1" dirty="0"/>
              <a:t>PROVA FINALE – Titolo prova finale </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pic>
        <p:nvPicPr>
          <p:cNvPr id="8" name="Immagine 7"/>
          <p:cNvPicPr>
            <a:picLocks noChangeAspect="1"/>
          </p:cNvPicPr>
          <p:nvPr/>
        </p:nvPicPr>
        <p:blipFill>
          <a:blip r:embed="rId4"/>
          <a:stretch>
            <a:fillRect/>
          </a:stretch>
        </p:blipFill>
        <p:spPr>
          <a:xfrm>
            <a:off x="4691207" y="4437112"/>
            <a:ext cx="3486150" cy="1514475"/>
          </a:xfrm>
          <a:prstGeom prst="rect">
            <a:avLst/>
          </a:prstGeom>
        </p:spPr>
      </p:pic>
      <p:sp>
        <p:nvSpPr>
          <p:cNvPr id="13" name="Rettangolo arrotondato 12"/>
          <p:cNvSpPr/>
          <p:nvPr/>
        </p:nvSpPr>
        <p:spPr>
          <a:xfrm>
            <a:off x="3275856" y="1898403"/>
            <a:ext cx="2304256" cy="75693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Rettangolo arrotondato 14"/>
          <p:cNvSpPr/>
          <p:nvPr/>
        </p:nvSpPr>
        <p:spPr>
          <a:xfrm>
            <a:off x="3275856" y="2690491"/>
            <a:ext cx="2304256" cy="117055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Rettangolo arrotondato 15"/>
          <p:cNvSpPr/>
          <p:nvPr/>
        </p:nvSpPr>
        <p:spPr>
          <a:xfrm>
            <a:off x="6516216" y="1844824"/>
            <a:ext cx="2304256" cy="64807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arrotondato 16"/>
          <p:cNvSpPr/>
          <p:nvPr/>
        </p:nvSpPr>
        <p:spPr>
          <a:xfrm>
            <a:off x="6516216" y="2652996"/>
            <a:ext cx="2304256" cy="70399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ttangolo con angoli arrotondati 17">
            <a:extLst>
              <a:ext uri="{FF2B5EF4-FFF2-40B4-BE49-F238E27FC236}">
                <a16:creationId xmlns:a16="http://schemas.microsoft.com/office/drawing/2014/main" id="{FE8AF2A8-596F-4F96-8C50-24F5C6BDA70E}"/>
              </a:ext>
            </a:extLst>
          </p:cNvPr>
          <p:cNvSpPr/>
          <p:nvPr/>
        </p:nvSpPr>
        <p:spPr>
          <a:xfrm>
            <a:off x="179512" y="3645024"/>
            <a:ext cx="2808312"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b="1" dirty="0">
                <a:solidFill>
                  <a:srgbClr val="FF0000"/>
                </a:solidFill>
              </a:rPr>
              <a:t>          </a:t>
            </a:r>
            <a:r>
              <a:rPr lang="it-IT" sz="1400" b="1" u="sng" dirty="0">
                <a:solidFill>
                  <a:srgbClr val="FF0000"/>
                </a:solidFill>
              </a:rPr>
              <a:t>ATTENZIONE!</a:t>
            </a:r>
          </a:p>
          <a:p>
            <a:endParaRPr lang="it-IT" sz="1400" b="1" u="sng" dirty="0">
              <a:solidFill>
                <a:srgbClr val="FF0000"/>
              </a:solidFill>
            </a:endParaRPr>
          </a:p>
          <a:p>
            <a:endParaRPr lang="it-IT" sz="1400" dirty="0">
              <a:solidFill>
                <a:schemeClr val="tx1"/>
              </a:solidFill>
            </a:endParaRPr>
          </a:p>
          <a:p>
            <a:r>
              <a:rPr lang="it-IT" sz="1400" dirty="0">
                <a:solidFill>
                  <a:schemeClr val="tx1"/>
                </a:solidFill>
              </a:rPr>
              <a:t>Inserire il titolo rispettando le regole indicate.</a:t>
            </a:r>
          </a:p>
        </p:txBody>
      </p:sp>
      <p:pic>
        <p:nvPicPr>
          <p:cNvPr id="9" name="Immagine 8"/>
          <p:cNvPicPr>
            <a:picLocks noChangeAspect="1"/>
          </p:cNvPicPr>
          <p:nvPr/>
        </p:nvPicPr>
        <p:blipFill>
          <a:blip r:embed="rId5"/>
          <a:stretch>
            <a:fillRect/>
          </a:stretch>
        </p:blipFill>
        <p:spPr>
          <a:xfrm>
            <a:off x="252319" y="4427190"/>
            <a:ext cx="336230" cy="350239"/>
          </a:xfrm>
          <a:prstGeom prst="rect">
            <a:avLst/>
          </a:prstGeom>
        </p:spPr>
      </p:pic>
      <p:cxnSp>
        <p:nvCxnSpPr>
          <p:cNvPr id="19" name="Connettore 2 18">
            <a:extLst>
              <a:ext uri="{FF2B5EF4-FFF2-40B4-BE49-F238E27FC236}">
                <a16:creationId xmlns:a16="http://schemas.microsoft.com/office/drawing/2014/main" id="{94373CC4-C172-47AC-8C91-3C1E8ADD1EEA}"/>
              </a:ext>
            </a:extLst>
          </p:cNvPr>
          <p:cNvCxnSpPr>
            <a:cxnSpLocks/>
          </p:cNvCxnSpPr>
          <p:nvPr/>
        </p:nvCxnSpPr>
        <p:spPr>
          <a:xfrm flipV="1">
            <a:off x="1961853" y="3236299"/>
            <a:ext cx="280561" cy="362191"/>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17759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D38683B-79AE-46C6-AFBB-E56C304482B7}"/>
              </a:ext>
            </a:extLst>
          </p:cNvPr>
          <p:cNvPicPr>
            <a:picLocks noChangeAspect="1"/>
          </p:cNvPicPr>
          <p:nvPr/>
        </p:nvPicPr>
        <p:blipFill>
          <a:blip r:embed="rId3"/>
          <a:stretch>
            <a:fillRect/>
          </a:stretch>
        </p:blipFill>
        <p:spPr>
          <a:xfrm>
            <a:off x="2925187" y="1556792"/>
            <a:ext cx="5826825" cy="2413970"/>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normAutofit/>
          </a:bodyPr>
          <a:lstStyle/>
          <a:p>
            <a:r>
              <a:rPr lang="it-IT" b="1" dirty="0"/>
              <a:t>PROVA FINALE – Indirizzo di spedizione pergamena laurea</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sp>
        <p:nvSpPr>
          <p:cNvPr id="13" name="Rettangolo con angoli arrotondati 12">
            <a:extLst>
              <a:ext uri="{FF2B5EF4-FFF2-40B4-BE49-F238E27FC236}">
                <a16:creationId xmlns:a16="http://schemas.microsoft.com/office/drawing/2014/main" id="{1E4F9E4B-3613-4A5F-9F9D-3EEA3653F816}"/>
              </a:ext>
            </a:extLst>
          </p:cNvPr>
          <p:cNvSpPr/>
          <p:nvPr/>
        </p:nvSpPr>
        <p:spPr>
          <a:xfrm>
            <a:off x="179512" y="3645024"/>
            <a:ext cx="2808312"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b="1" dirty="0">
                <a:solidFill>
                  <a:srgbClr val="FF0000"/>
                </a:solidFill>
              </a:rPr>
              <a:t>          </a:t>
            </a:r>
            <a:r>
              <a:rPr lang="it-IT" sz="1400" b="1" u="sng" dirty="0">
                <a:solidFill>
                  <a:srgbClr val="FF0000"/>
                </a:solidFill>
              </a:rPr>
              <a:t>ATTENZIONE!</a:t>
            </a:r>
          </a:p>
          <a:p>
            <a:endParaRPr lang="it-IT" sz="1400" b="1" u="sng" dirty="0">
              <a:solidFill>
                <a:srgbClr val="FF0000"/>
              </a:solidFill>
            </a:endParaRPr>
          </a:p>
          <a:p>
            <a:endParaRPr lang="it-IT" sz="1400" dirty="0">
              <a:solidFill>
                <a:schemeClr val="tx1"/>
              </a:solidFill>
            </a:endParaRPr>
          </a:p>
          <a:p>
            <a:r>
              <a:rPr lang="it-IT" sz="1400" dirty="0">
                <a:solidFill>
                  <a:schemeClr val="tx1"/>
                </a:solidFill>
              </a:rPr>
              <a:t>Verifica la correttezza dell’indirizzo registrato nei nostri sistemi ed eventualmente apporta le opportune variazioni.  </a:t>
            </a:r>
          </a:p>
        </p:txBody>
      </p:sp>
      <p:pic>
        <p:nvPicPr>
          <p:cNvPr id="9" name="Immagine 8"/>
          <p:cNvPicPr>
            <a:picLocks noChangeAspect="1"/>
          </p:cNvPicPr>
          <p:nvPr/>
        </p:nvPicPr>
        <p:blipFill>
          <a:blip r:embed="rId4"/>
          <a:stretch>
            <a:fillRect/>
          </a:stretch>
        </p:blipFill>
        <p:spPr>
          <a:xfrm>
            <a:off x="395536" y="4149080"/>
            <a:ext cx="336230" cy="350239"/>
          </a:xfrm>
          <a:prstGeom prst="rect">
            <a:avLst/>
          </a:prstGeom>
        </p:spPr>
      </p:pic>
    </p:spTree>
    <p:extLst>
      <p:ext uri="{BB962C8B-B14F-4D97-AF65-F5344CB8AC3E}">
        <p14:creationId xmlns:p14="http://schemas.microsoft.com/office/powerpoint/2010/main" val="2177391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normAutofit/>
          </a:bodyPr>
          <a:lstStyle/>
          <a:p>
            <a:r>
              <a:rPr lang="it-IT" b="1" dirty="0"/>
              <a:t>PROVA FINALE – Punteggio di Laurea</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pic>
        <p:nvPicPr>
          <p:cNvPr id="6" name="Immagine 5"/>
          <p:cNvPicPr>
            <a:picLocks noChangeAspect="1"/>
          </p:cNvPicPr>
          <p:nvPr/>
        </p:nvPicPr>
        <p:blipFill>
          <a:blip r:embed="rId3"/>
          <a:stretch>
            <a:fillRect/>
          </a:stretch>
        </p:blipFill>
        <p:spPr>
          <a:xfrm>
            <a:off x="2555776" y="1516015"/>
            <a:ext cx="6264696" cy="2394761"/>
          </a:xfrm>
          <a:prstGeom prst="rect">
            <a:avLst/>
          </a:prstGeom>
        </p:spPr>
      </p:pic>
      <p:sp>
        <p:nvSpPr>
          <p:cNvPr id="8" name="Rettangolo con angoli arrotondati 7">
            <a:extLst>
              <a:ext uri="{FF2B5EF4-FFF2-40B4-BE49-F238E27FC236}">
                <a16:creationId xmlns:a16="http://schemas.microsoft.com/office/drawing/2014/main" id="{392A5BF8-926B-439B-8802-FD5134B5F71B}"/>
              </a:ext>
            </a:extLst>
          </p:cNvPr>
          <p:cNvSpPr/>
          <p:nvPr/>
        </p:nvSpPr>
        <p:spPr>
          <a:xfrm>
            <a:off x="179512" y="3645024"/>
            <a:ext cx="2808312"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b="1" dirty="0">
                <a:solidFill>
                  <a:schemeClr val="tx1"/>
                </a:solidFill>
              </a:rPr>
              <a:t>    </a:t>
            </a:r>
            <a:r>
              <a:rPr lang="it-IT" sz="1400" b="1" u="sng" dirty="0">
                <a:solidFill>
                  <a:schemeClr val="tx1"/>
                </a:solidFill>
              </a:rPr>
              <a:t>PUNTEGGIO DI LAUREA</a:t>
            </a:r>
          </a:p>
          <a:p>
            <a:endParaRPr lang="it-IT" sz="1400" dirty="0">
              <a:solidFill>
                <a:schemeClr val="tx1"/>
              </a:solidFill>
            </a:endParaRPr>
          </a:p>
          <a:p>
            <a:r>
              <a:rPr lang="it-IT" sz="1400" dirty="0">
                <a:solidFill>
                  <a:schemeClr val="tx1"/>
                </a:solidFill>
              </a:rPr>
              <a:t>A seguito dell’approvazione della domanda da parte del Docente, in iCatt sarà possibile visualizzare IL TUO PUNTEGGIO DI LAUREA</a:t>
            </a:r>
          </a:p>
        </p:txBody>
      </p:sp>
    </p:spTree>
    <p:extLst>
      <p:ext uri="{BB962C8B-B14F-4D97-AF65-F5344CB8AC3E}">
        <p14:creationId xmlns:p14="http://schemas.microsoft.com/office/powerpoint/2010/main" val="3652652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lstStyle/>
          <a:p>
            <a:r>
              <a:rPr lang="it-IT" b="1" dirty="0"/>
              <a:t>PROVA FINALE – Notifiche automatiche</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pic>
        <p:nvPicPr>
          <p:cNvPr id="3" name="Immagine 2">
            <a:extLst>
              <a:ext uri="{FF2B5EF4-FFF2-40B4-BE49-F238E27FC236}">
                <a16:creationId xmlns:a16="http://schemas.microsoft.com/office/drawing/2014/main" id="{1F1A72CC-BFEA-4261-AE50-78D92F58BBAE}"/>
              </a:ext>
            </a:extLst>
          </p:cNvPr>
          <p:cNvPicPr>
            <a:picLocks noChangeAspect="1"/>
          </p:cNvPicPr>
          <p:nvPr/>
        </p:nvPicPr>
        <p:blipFill>
          <a:blip r:embed="rId3"/>
          <a:stretch>
            <a:fillRect/>
          </a:stretch>
        </p:blipFill>
        <p:spPr>
          <a:xfrm>
            <a:off x="539552" y="1196752"/>
            <a:ext cx="2543175" cy="1428750"/>
          </a:xfrm>
          <a:prstGeom prst="rect">
            <a:avLst/>
          </a:prstGeom>
        </p:spPr>
      </p:pic>
      <p:sp>
        <p:nvSpPr>
          <p:cNvPr id="13" name="CasellaDiTesto 12">
            <a:extLst>
              <a:ext uri="{FF2B5EF4-FFF2-40B4-BE49-F238E27FC236}">
                <a16:creationId xmlns:a16="http://schemas.microsoft.com/office/drawing/2014/main" id="{D710D5FF-4485-4D2E-BAA8-EDA611C2FDE6}"/>
              </a:ext>
            </a:extLst>
          </p:cNvPr>
          <p:cNvSpPr txBox="1"/>
          <p:nvPr/>
        </p:nvSpPr>
        <p:spPr>
          <a:xfrm>
            <a:off x="3351413" y="1375023"/>
            <a:ext cx="5688631" cy="4462760"/>
          </a:xfrm>
          <a:prstGeom prst="rect">
            <a:avLst/>
          </a:prstGeom>
          <a:noFill/>
        </p:spPr>
        <p:txBody>
          <a:bodyPr wrap="square" rtlCol="0">
            <a:spAutoFit/>
          </a:bodyPr>
          <a:lstStyle/>
          <a:p>
            <a:r>
              <a:rPr lang="it-IT" sz="1400" b="1" dirty="0">
                <a:effectLst/>
                <a:latin typeface="Calibri" panose="020F0502020204030204" pitchFamily="34" charset="0"/>
                <a:ea typeface="Times New Roman" panose="02020603050405020304" pitchFamily="18" charset="0"/>
              </a:rPr>
              <a:t>Da:</a:t>
            </a:r>
            <a:r>
              <a:rPr lang="it-IT" sz="1400" dirty="0">
                <a:effectLst/>
                <a:latin typeface="Calibri" panose="020F0502020204030204" pitchFamily="34" charset="0"/>
                <a:ea typeface="Times New Roman" panose="02020603050405020304" pitchFamily="18" charset="0"/>
              </a:rPr>
              <a:t> noreply@unicatt.it &lt;noreply@unicatt.it&gt; </a:t>
            </a:r>
            <a:br>
              <a:rPr lang="it-IT" sz="1400" dirty="0">
                <a:effectLst/>
                <a:latin typeface="Calibri" panose="020F0502020204030204" pitchFamily="34" charset="0"/>
                <a:ea typeface="Times New Roman" panose="02020603050405020304" pitchFamily="18" charset="0"/>
              </a:rPr>
            </a:br>
            <a:endParaRPr lang="it-IT" sz="1400" dirty="0">
              <a:effectLst/>
              <a:latin typeface="Calibri" panose="020F0502020204030204" pitchFamily="34" charset="0"/>
              <a:ea typeface="Times New Roman" panose="02020603050405020304" pitchFamily="18" charset="0"/>
            </a:endParaRPr>
          </a:p>
          <a:p>
            <a:endParaRPr lang="it-IT" sz="1400" dirty="0">
              <a:solidFill>
                <a:srgbClr val="000000"/>
              </a:solidFill>
              <a:effectLst/>
              <a:latin typeface="Times New Roman" panose="02020603050405020304" pitchFamily="18" charset="0"/>
              <a:ea typeface="Times New Roman" panose="02020603050405020304" pitchFamily="18" charset="0"/>
            </a:endParaRPr>
          </a:p>
          <a:p>
            <a:r>
              <a:rPr lang="it-IT" sz="1400" b="1" dirty="0">
                <a:latin typeface="Calibri" panose="020F0502020204030204" pitchFamily="34" charset="0"/>
              </a:rPr>
              <a:t>OGGETTO</a:t>
            </a:r>
            <a:r>
              <a:rPr lang="it-IT" sz="1400" dirty="0">
                <a:latin typeface="Calibri" panose="020F0502020204030204" pitchFamily="34" charset="0"/>
              </a:rPr>
              <a:t>: Conferma argomento/titolo prova finale</a:t>
            </a:r>
          </a:p>
          <a:p>
            <a:endParaRPr lang="it-IT" sz="1400" dirty="0">
              <a:latin typeface="Calibri" panose="020F0502020204030204" pitchFamily="34" charset="0"/>
            </a:endParaRPr>
          </a:p>
          <a:p>
            <a:r>
              <a:rPr lang="it-IT" sz="1400" b="1" dirty="0">
                <a:latin typeface="Calibri" panose="020F0502020204030204" pitchFamily="34" charset="0"/>
              </a:rPr>
              <a:t>OGGETTO: </a:t>
            </a:r>
            <a:r>
              <a:rPr lang="it-IT" sz="1400" dirty="0">
                <a:latin typeface="Calibri" panose="020F0502020204030204" pitchFamily="34" charset="0"/>
              </a:rPr>
              <a:t>Rifiuto argomento/titolo prova finale </a:t>
            </a:r>
          </a:p>
          <a:p>
            <a:endParaRPr lang="it-IT" sz="1400" dirty="0">
              <a:latin typeface="Calibri" panose="020F0502020204030204" pitchFamily="34" charset="0"/>
            </a:endParaRPr>
          </a:p>
          <a:p>
            <a:r>
              <a:rPr lang="it-IT" sz="1400" b="1" dirty="0">
                <a:latin typeface="Calibri" panose="020F0502020204030204" pitchFamily="34" charset="0"/>
              </a:rPr>
              <a:t>OGGETTO: </a:t>
            </a:r>
            <a:r>
              <a:rPr lang="it-IT" sz="1400" dirty="0">
                <a:latin typeface="Calibri" panose="020F0502020204030204" pitchFamily="34" charset="0"/>
              </a:rPr>
              <a:t>Conferma domanda di laurea </a:t>
            </a:r>
          </a:p>
          <a:p>
            <a:endParaRPr lang="it-IT" sz="1400" dirty="0">
              <a:latin typeface="Calibri" panose="020F0502020204030204" pitchFamily="34" charset="0"/>
            </a:endParaRPr>
          </a:p>
          <a:p>
            <a:r>
              <a:rPr lang="it-IT" sz="1400" b="1" dirty="0">
                <a:latin typeface="Calibri" panose="020F0502020204030204" pitchFamily="34" charset="0"/>
              </a:rPr>
              <a:t>OGGETTO: </a:t>
            </a:r>
            <a:r>
              <a:rPr lang="it-IT" sz="1400" dirty="0">
                <a:latin typeface="Calibri" panose="020F0502020204030204" pitchFamily="34" charset="0"/>
              </a:rPr>
              <a:t>Rifiuto domanda di laurea </a:t>
            </a:r>
          </a:p>
          <a:p>
            <a:endParaRPr lang="it-IT" sz="1400" dirty="0">
              <a:latin typeface="Calibri" panose="020F0502020204030204" pitchFamily="34" charset="0"/>
            </a:endParaRPr>
          </a:p>
          <a:p>
            <a:r>
              <a:rPr lang="it-IT" sz="1400" b="1" dirty="0">
                <a:latin typeface="Calibri" panose="020F0502020204030204" pitchFamily="34" charset="0"/>
              </a:rPr>
              <a:t>OGGETTO: </a:t>
            </a:r>
            <a:r>
              <a:rPr lang="it-IT" sz="1400" dirty="0">
                <a:latin typeface="Calibri" panose="020F0502020204030204" pitchFamily="34" charset="0"/>
              </a:rPr>
              <a:t>Conclusione presentazione domanda di laurea</a:t>
            </a:r>
          </a:p>
          <a:p>
            <a:endParaRPr lang="it-IT" sz="1400" dirty="0">
              <a:latin typeface="Calibri" panose="020F0502020204030204" pitchFamily="34" charset="0"/>
            </a:endParaRPr>
          </a:p>
          <a:p>
            <a:endParaRPr lang="it-IT" sz="1400" dirty="0">
              <a:latin typeface="Calibri" panose="020F0502020204030204" pitchFamily="34" charset="0"/>
            </a:endParaRPr>
          </a:p>
          <a:p>
            <a:endParaRPr lang="it-IT" sz="1400" dirty="0">
              <a:latin typeface="Calibri" panose="020F0502020204030204" pitchFamily="34" charset="0"/>
            </a:endParaRPr>
          </a:p>
          <a:p>
            <a:r>
              <a:rPr lang="it-IT" sz="1400" dirty="0">
                <a:solidFill>
                  <a:srgbClr val="000000"/>
                </a:solidFill>
                <a:effectLst/>
                <a:latin typeface="Times New Roman" panose="02020603050405020304" pitchFamily="18" charset="0"/>
                <a:ea typeface="Calibri" panose="020F0502020204030204" pitchFamily="34" charset="0"/>
              </a:rPr>
              <a:t>Polo Studenti – Online</a:t>
            </a:r>
            <a:endParaRPr lang="it-IT" sz="1400" dirty="0">
              <a:effectLst/>
              <a:latin typeface="Times New Roman" panose="02020603050405020304" pitchFamily="18" charset="0"/>
              <a:ea typeface="Calibri" panose="020F0502020204030204" pitchFamily="34" charset="0"/>
            </a:endParaRPr>
          </a:p>
          <a:p>
            <a:r>
              <a:rPr lang="it-IT" sz="1400" dirty="0">
                <a:solidFill>
                  <a:srgbClr val="000000"/>
                </a:solidFill>
                <a:effectLst/>
                <a:latin typeface="Times New Roman" panose="02020603050405020304" pitchFamily="18" charset="0"/>
                <a:ea typeface="Calibri" panose="020F0502020204030204" pitchFamily="34" charset="0"/>
              </a:rPr>
              <a:t> </a:t>
            </a:r>
            <a:endParaRPr lang="it-IT" sz="1400" dirty="0">
              <a:effectLst/>
              <a:latin typeface="Times New Roman" panose="02020603050405020304" pitchFamily="18" charset="0"/>
              <a:ea typeface="Calibri" panose="020F0502020204030204" pitchFamily="34" charset="0"/>
            </a:endParaRPr>
          </a:p>
          <a:p>
            <a:r>
              <a:rPr lang="it-IT" sz="1400" dirty="0">
                <a:solidFill>
                  <a:srgbClr val="000000"/>
                </a:solidFill>
                <a:effectLst/>
                <a:latin typeface="Times New Roman" panose="02020603050405020304" pitchFamily="18" charset="0"/>
                <a:ea typeface="Calibri" panose="020F0502020204030204" pitchFamily="34" charset="0"/>
              </a:rPr>
              <a:t>MESSAGGIO AUTOMATICO generato da un indirizzo di posta elettronica di solo invio. Non rispondere a questa e-mail.</a:t>
            </a:r>
            <a:endParaRPr lang="it-IT" sz="1400" dirty="0">
              <a:effectLst/>
              <a:latin typeface="Times New Roman" panose="02020603050405020304" pitchFamily="18" charset="0"/>
              <a:ea typeface="Calibri" panose="020F0502020204030204" pitchFamily="34" charset="0"/>
            </a:endParaRPr>
          </a:p>
          <a:p>
            <a:endParaRPr lang="it-IT" dirty="0">
              <a:latin typeface="Calibri" panose="020F0502020204030204" pitchFamily="34" charset="0"/>
            </a:endParaRPr>
          </a:p>
        </p:txBody>
      </p:sp>
      <p:sp>
        <p:nvSpPr>
          <p:cNvPr id="14" name="CasellaDiTesto 13">
            <a:extLst>
              <a:ext uri="{FF2B5EF4-FFF2-40B4-BE49-F238E27FC236}">
                <a16:creationId xmlns:a16="http://schemas.microsoft.com/office/drawing/2014/main" id="{649054A1-AAA7-4A44-B78A-2184632BC003}"/>
              </a:ext>
            </a:extLst>
          </p:cNvPr>
          <p:cNvSpPr txBox="1"/>
          <p:nvPr/>
        </p:nvSpPr>
        <p:spPr>
          <a:xfrm>
            <a:off x="539552" y="5714672"/>
            <a:ext cx="8212460" cy="738664"/>
          </a:xfrm>
          <a:prstGeom prst="rect">
            <a:avLst/>
          </a:prstGeom>
          <a:noFill/>
        </p:spPr>
        <p:txBody>
          <a:bodyPr wrap="square" rtlCol="0">
            <a:spAutoFit/>
          </a:bodyPr>
          <a:lstStyle/>
          <a:p>
            <a:r>
              <a:rPr lang="it-IT" sz="1400" dirty="0">
                <a:solidFill>
                  <a:schemeClr val="bg2">
                    <a:lumMod val="50000"/>
                  </a:schemeClr>
                </a:solidFill>
              </a:rPr>
              <a:t>Se hai problemi e devi contattare il Polo studenti Area Esami e </a:t>
            </a:r>
            <a:r>
              <a:rPr lang="it-IT" sz="1400">
                <a:solidFill>
                  <a:schemeClr val="bg2">
                    <a:lumMod val="50000"/>
                  </a:schemeClr>
                </a:solidFill>
              </a:rPr>
              <a:t>prova finale, </a:t>
            </a:r>
            <a:r>
              <a:rPr lang="it-IT" sz="1400" dirty="0">
                <a:solidFill>
                  <a:schemeClr val="bg2">
                    <a:lumMod val="50000"/>
                  </a:schemeClr>
                </a:solidFill>
              </a:rPr>
              <a:t>utilizza la pagina personale </a:t>
            </a:r>
            <a:r>
              <a:rPr lang="it-IT" sz="1400" b="1" dirty="0">
                <a:solidFill>
                  <a:schemeClr val="bg2">
                    <a:lumMod val="50000"/>
                  </a:schemeClr>
                </a:solidFill>
              </a:rPr>
              <a:t>iCatt</a:t>
            </a:r>
            <a:r>
              <a:rPr lang="it-IT" sz="1400" dirty="0">
                <a:solidFill>
                  <a:schemeClr val="bg2">
                    <a:lumMod val="50000"/>
                  </a:schemeClr>
                </a:solidFill>
              </a:rPr>
              <a:t> Home Page &gt; RICHIESTA INFORMAZIONE </a:t>
            </a:r>
          </a:p>
          <a:p>
            <a:r>
              <a:rPr lang="it-IT" sz="1400" dirty="0">
                <a:solidFill>
                  <a:schemeClr val="bg2">
                    <a:lumMod val="50000"/>
                  </a:schemeClr>
                </a:solidFill>
              </a:rPr>
              <a:t>		*Si riferisce a LEZIONE, ESAMI E PROVA FINALE</a:t>
            </a:r>
            <a:endParaRPr lang="it-IT" sz="1800" dirty="0">
              <a:solidFill>
                <a:schemeClr val="bg2">
                  <a:lumMod val="50000"/>
                </a:schemeClr>
              </a:solidFill>
            </a:endParaRPr>
          </a:p>
        </p:txBody>
      </p:sp>
      <p:sp>
        <p:nvSpPr>
          <p:cNvPr id="15" name="Rettangolo con angoli arrotondati 14">
            <a:extLst>
              <a:ext uri="{FF2B5EF4-FFF2-40B4-BE49-F238E27FC236}">
                <a16:creationId xmlns:a16="http://schemas.microsoft.com/office/drawing/2014/main" id="{7BCB60C2-5AA9-49DB-A006-972C9D37D9C9}"/>
              </a:ext>
            </a:extLst>
          </p:cNvPr>
          <p:cNvSpPr/>
          <p:nvPr/>
        </p:nvSpPr>
        <p:spPr>
          <a:xfrm>
            <a:off x="35496" y="2642491"/>
            <a:ext cx="3315917" cy="301875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dirty="0">
                <a:solidFill>
                  <a:schemeClr val="tx1"/>
                </a:solidFill>
              </a:rPr>
              <a:t>Sulla tua casella @icatt.it riceverai una notifica automatica con l’esito della richiesta (approvata/rifiutata) oppure la conclusione delle attività inerenti alla presentazione della domanda di laurea.</a:t>
            </a:r>
          </a:p>
          <a:p>
            <a:endParaRPr lang="it-IT" sz="1200" b="1" dirty="0">
              <a:solidFill>
                <a:schemeClr val="tx1"/>
              </a:solidFill>
            </a:endParaRPr>
          </a:p>
          <a:p>
            <a:r>
              <a:rPr lang="it-IT" sz="1400" b="1" dirty="0">
                <a:solidFill>
                  <a:schemeClr val="tx1"/>
                </a:solidFill>
              </a:rPr>
              <a:t>N.B. </a:t>
            </a:r>
          </a:p>
          <a:p>
            <a:r>
              <a:rPr lang="it-IT" sz="1400" dirty="0">
                <a:solidFill>
                  <a:schemeClr val="tx1"/>
                </a:solidFill>
              </a:rPr>
              <a:t>La notifica viene generata automaticamente da un indirizzo di posta elettronica </a:t>
            </a:r>
            <a:r>
              <a:rPr lang="it-IT" sz="1400" b="1" dirty="0">
                <a:solidFill>
                  <a:schemeClr val="tx1"/>
                </a:solidFill>
              </a:rPr>
              <a:t>di solo invio</a:t>
            </a:r>
            <a:r>
              <a:rPr lang="it-IT" sz="1400" dirty="0">
                <a:solidFill>
                  <a:schemeClr val="tx1"/>
                </a:solidFill>
              </a:rPr>
              <a:t>.</a:t>
            </a:r>
          </a:p>
          <a:p>
            <a:r>
              <a:rPr lang="it-IT" sz="1400" dirty="0">
                <a:solidFill>
                  <a:schemeClr val="tx1"/>
                </a:solidFill>
              </a:rPr>
              <a:t>Non è possibile rispondere a questa mail, la casella non è monitorata.</a:t>
            </a:r>
          </a:p>
        </p:txBody>
      </p:sp>
    </p:spTree>
    <p:extLst>
      <p:ext uri="{BB962C8B-B14F-4D97-AF65-F5344CB8AC3E}">
        <p14:creationId xmlns:p14="http://schemas.microsoft.com/office/powerpoint/2010/main" val="4248918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8" y="206121"/>
            <a:ext cx="5980211" cy="630592"/>
          </a:xfrm>
        </p:spPr>
        <p:txBody>
          <a:bodyPr>
            <a:normAutofit/>
          </a:bodyPr>
          <a:lstStyle/>
          <a:p>
            <a:r>
              <a:rPr lang="it-IT" b="1" dirty="0"/>
              <a:t>PROVA FINALE – Tentativo di deposito in mancanza di requisiti</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pic>
        <p:nvPicPr>
          <p:cNvPr id="4" name="Immagine 3"/>
          <p:cNvPicPr>
            <a:picLocks noChangeAspect="1"/>
          </p:cNvPicPr>
          <p:nvPr/>
        </p:nvPicPr>
        <p:blipFill>
          <a:blip r:embed="rId3"/>
          <a:stretch>
            <a:fillRect/>
          </a:stretch>
        </p:blipFill>
        <p:spPr>
          <a:xfrm>
            <a:off x="1192169" y="1209054"/>
            <a:ext cx="6912768" cy="3843326"/>
          </a:xfrm>
          <a:prstGeom prst="rect">
            <a:avLst/>
          </a:prstGeom>
        </p:spPr>
      </p:pic>
      <p:sp>
        <p:nvSpPr>
          <p:cNvPr id="12" name="Rettangolo con angoli arrotondati 11">
            <a:extLst>
              <a:ext uri="{FF2B5EF4-FFF2-40B4-BE49-F238E27FC236}">
                <a16:creationId xmlns:a16="http://schemas.microsoft.com/office/drawing/2014/main" id="{D04158D2-5FC7-46CF-AB1A-4CCBC70D60C4}"/>
              </a:ext>
            </a:extLst>
          </p:cNvPr>
          <p:cNvSpPr/>
          <p:nvPr/>
        </p:nvSpPr>
        <p:spPr>
          <a:xfrm>
            <a:off x="179512" y="3645024"/>
            <a:ext cx="2808312"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dirty="0">
                <a:solidFill>
                  <a:schemeClr val="tx1"/>
                </a:solidFill>
              </a:rPr>
              <a:t>Non sei in possesso dei requisiti curriculari necessari</a:t>
            </a:r>
          </a:p>
        </p:txBody>
      </p:sp>
      <p:cxnSp>
        <p:nvCxnSpPr>
          <p:cNvPr id="13" name="Connettore 2 12">
            <a:extLst>
              <a:ext uri="{FF2B5EF4-FFF2-40B4-BE49-F238E27FC236}">
                <a16:creationId xmlns:a16="http://schemas.microsoft.com/office/drawing/2014/main" id="{65FF0D91-452F-4716-99EE-023DFEAFCB1F}"/>
              </a:ext>
            </a:extLst>
          </p:cNvPr>
          <p:cNvCxnSpPr>
            <a:cxnSpLocks/>
          </p:cNvCxnSpPr>
          <p:nvPr/>
        </p:nvCxnSpPr>
        <p:spPr>
          <a:xfrm flipV="1">
            <a:off x="3779912" y="2949621"/>
            <a:ext cx="280561" cy="362191"/>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077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391988" y="1214437"/>
            <a:ext cx="8642474" cy="4288955"/>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lstStyle/>
          <a:p>
            <a:r>
              <a:rPr lang="it-IT" b="1" dirty="0"/>
              <a:t>PORTALE LAUREE - Accesso</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sp>
        <p:nvSpPr>
          <p:cNvPr id="6" name="Rettangolo 5"/>
          <p:cNvSpPr/>
          <p:nvPr/>
        </p:nvSpPr>
        <p:spPr>
          <a:xfrm>
            <a:off x="7524328" y="2060848"/>
            <a:ext cx="108012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ttangolo 12"/>
          <p:cNvSpPr/>
          <p:nvPr/>
        </p:nvSpPr>
        <p:spPr>
          <a:xfrm>
            <a:off x="1741715" y="2338920"/>
            <a:ext cx="108012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Rettangolo 13"/>
          <p:cNvSpPr/>
          <p:nvPr/>
        </p:nvSpPr>
        <p:spPr>
          <a:xfrm>
            <a:off x="5724128" y="2780928"/>
            <a:ext cx="2664296" cy="720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5" name="Connettore 2 14"/>
          <p:cNvCxnSpPr/>
          <p:nvPr/>
        </p:nvCxnSpPr>
        <p:spPr>
          <a:xfrm>
            <a:off x="6949893" y="1737507"/>
            <a:ext cx="551767" cy="310037"/>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6" name="Connettore 2 15"/>
          <p:cNvCxnSpPr/>
          <p:nvPr/>
        </p:nvCxnSpPr>
        <p:spPr>
          <a:xfrm>
            <a:off x="5174377" y="2445890"/>
            <a:ext cx="551767" cy="310037"/>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Connettore 2 16"/>
          <p:cNvCxnSpPr/>
          <p:nvPr/>
        </p:nvCxnSpPr>
        <p:spPr>
          <a:xfrm>
            <a:off x="1189948" y="1984928"/>
            <a:ext cx="551767" cy="310037"/>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 name="Rettangolo con angoli arrotondati 2">
            <a:extLst>
              <a:ext uri="{FF2B5EF4-FFF2-40B4-BE49-F238E27FC236}">
                <a16:creationId xmlns:a16="http://schemas.microsoft.com/office/drawing/2014/main" id="{6B70A4C5-3CA4-4AEB-827F-8F021A4C2C70}"/>
              </a:ext>
            </a:extLst>
          </p:cNvPr>
          <p:cNvSpPr/>
          <p:nvPr/>
        </p:nvSpPr>
        <p:spPr>
          <a:xfrm>
            <a:off x="179512" y="3140968"/>
            <a:ext cx="4392488" cy="93556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b="1" dirty="0">
                <a:solidFill>
                  <a:schemeClr val="tx1"/>
                </a:solidFill>
              </a:rPr>
              <a:t>iCatt</a:t>
            </a:r>
            <a:r>
              <a:rPr lang="it-IT" sz="1400" dirty="0">
                <a:solidFill>
                  <a:schemeClr val="tx1"/>
                </a:solidFill>
              </a:rPr>
              <a:t> &gt; Segreteria Online &gt; Prova Finale &gt; DOMANDA DI LAUREA &gt;</a:t>
            </a:r>
          </a:p>
          <a:p>
            <a:r>
              <a:rPr lang="it-IT" sz="1400" dirty="0">
                <a:solidFill>
                  <a:schemeClr val="tx1"/>
                </a:solidFill>
              </a:rPr>
              <a:t>Presenta l'argomento della tesi / la domanda di laurea</a:t>
            </a:r>
          </a:p>
        </p:txBody>
      </p:sp>
    </p:spTree>
    <p:extLst>
      <p:ext uri="{BB962C8B-B14F-4D97-AF65-F5344CB8AC3E}">
        <p14:creationId xmlns:p14="http://schemas.microsoft.com/office/powerpoint/2010/main" val="757786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1187624" y="1181495"/>
            <a:ext cx="7272808" cy="5273511"/>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normAutofit/>
          </a:bodyPr>
          <a:lstStyle/>
          <a:p>
            <a:r>
              <a:rPr lang="it-IT" b="1" dirty="0"/>
              <a:t>PROVA FINALE – Tentativo di deposito al di fuori dei termini (anticipo/ritardo)</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sp>
        <p:nvSpPr>
          <p:cNvPr id="4" name="Rettangolo 3"/>
          <p:cNvSpPr/>
          <p:nvPr/>
        </p:nvSpPr>
        <p:spPr>
          <a:xfrm>
            <a:off x="6516216" y="1260220"/>
            <a:ext cx="360040" cy="129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ttangolo con angoli arrotondati 12">
            <a:extLst>
              <a:ext uri="{FF2B5EF4-FFF2-40B4-BE49-F238E27FC236}">
                <a16:creationId xmlns:a16="http://schemas.microsoft.com/office/drawing/2014/main" id="{A8667D45-4A62-4CE6-9333-1A0EB1C7F74E}"/>
              </a:ext>
            </a:extLst>
          </p:cNvPr>
          <p:cNvSpPr/>
          <p:nvPr/>
        </p:nvSpPr>
        <p:spPr>
          <a:xfrm>
            <a:off x="2627784" y="3673022"/>
            <a:ext cx="3238587"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dirty="0">
                <a:solidFill>
                  <a:schemeClr val="tx1"/>
                </a:solidFill>
              </a:rPr>
              <a:t>La domanda di ammissione si presenta, entro i termini stabiliti per ciascuna sessione.</a:t>
            </a:r>
          </a:p>
          <a:p>
            <a:endParaRPr lang="it-IT" sz="1400" dirty="0">
              <a:solidFill>
                <a:schemeClr val="tx1"/>
              </a:solidFill>
            </a:endParaRPr>
          </a:p>
          <a:p>
            <a:r>
              <a:rPr lang="it-IT" sz="1400" dirty="0">
                <a:solidFill>
                  <a:schemeClr val="tx1"/>
                </a:solidFill>
              </a:rPr>
              <a:t>Le scadenze e i calendari sono diverse a seconda del corso di laurea.</a:t>
            </a:r>
            <a:br>
              <a:rPr lang="it-IT" sz="1400" dirty="0">
                <a:solidFill>
                  <a:schemeClr val="tx1"/>
                </a:solidFill>
              </a:rPr>
            </a:br>
            <a:endParaRPr lang="it-IT" sz="1400" dirty="0">
              <a:solidFill>
                <a:schemeClr val="tx1"/>
              </a:solidFill>
            </a:endParaRPr>
          </a:p>
          <a:p>
            <a:r>
              <a:rPr lang="it-IT" sz="1400" dirty="0">
                <a:solidFill>
                  <a:schemeClr val="tx1"/>
                </a:solidFill>
              </a:rPr>
              <a:t>Per conoscere le scadenze consulta nel </a:t>
            </a:r>
            <a:r>
              <a:rPr lang="it-IT" sz="1400" b="1" dirty="0">
                <a:solidFill>
                  <a:schemeClr val="tx1"/>
                </a:solidFill>
              </a:rPr>
              <a:t>PORTALE STUDENTI </a:t>
            </a:r>
            <a:r>
              <a:rPr lang="it-IT" sz="1400" dirty="0">
                <a:solidFill>
                  <a:schemeClr val="tx1"/>
                </a:solidFill>
              </a:rPr>
              <a:t>la sezione </a:t>
            </a:r>
            <a:r>
              <a:rPr lang="it-IT" sz="1400" i="1" dirty="0">
                <a:solidFill>
                  <a:schemeClr val="tx1"/>
                </a:solidFill>
              </a:rPr>
              <a:t>Laurea e prova finale</a:t>
            </a:r>
            <a:r>
              <a:rPr lang="it-IT" sz="1400" dirty="0">
                <a:solidFill>
                  <a:schemeClr val="tx1"/>
                </a:solidFill>
              </a:rPr>
              <a:t> &gt; Verifica requisiti  e procedure. </a:t>
            </a:r>
          </a:p>
        </p:txBody>
      </p:sp>
      <p:cxnSp>
        <p:nvCxnSpPr>
          <p:cNvPr id="12" name="Connettore 2 11">
            <a:extLst>
              <a:ext uri="{FF2B5EF4-FFF2-40B4-BE49-F238E27FC236}">
                <a16:creationId xmlns:a16="http://schemas.microsoft.com/office/drawing/2014/main" id="{FD7225F7-990B-49A8-BCC0-75E0E5C7B120}"/>
              </a:ext>
            </a:extLst>
          </p:cNvPr>
          <p:cNvCxnSpPr>
            <a:cxnSpLocks/>
          </p:cNvCxnSpPr>
          <p:nvPr/>
        </p:nvCxnSpPr>
        <p:spPr>
          <a:xfrm flipV="1">
            <a:off x="3963668" y="2636912"/>
            <a:ext cx="280561" cy="362191"/>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41863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7530CED2-B928-41B7-98DA-D918554B79C3}"/>
              </a:ext>
            </a:extLst>
          </p:cNvPr>
          <p:cNvPicPr>
            <a:picLocks noChangeAspect="1"/>
          </p:cNvPicPr>
          <p:nvPr/>
        </p:nvPicPr>
        <p:blipFill>
          <a:blip r:embed="rId3"/>
          <a:stretch>
            <a:fillRect/>
          </a:stretch>
        </p:blipFill>
        <p:spPr>
          <a:xfrm>
            <a:off x="714432" y="1413434"/>
            <a:ext cx="7577921" cy="4779798"/>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8" y="206121"/>
            <a:ext cx="6196235" cy="630592"/>
          </a:xfrm>
        </p:spPr>
        <p:txBody>
          <a:bodyPr>
            <a:normAutofit/>
          </a:bodyPr>
          <a:lstStyle/>
          <a:p>
            <a:r>
              <a:rPr lang="it-IT" b="1" dirty="0"/>
              <a:t>PROVA FINALE – Richiesta in bozza (sospesa)</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pic>
        <p:nvPicPr>
          <p:cNvPr id="19" name="Immagine 18">
            <a:extLst>
              <a:ext uri="{FF2B5EF4-FFF2-40B4-BE49-F238E27FC236}">
                <a16:creationId xmlns:a16="http://schemas.microsoft.com/office/drawing/2014/main" id="{F8392101-D2F6-43CF-93ED-15BB6EA04C51}"/>
              </a:ext>
            </a:extLst>
          </p:cNvPr>
          <p:cNvPicPr>
            <a:picLocks noChangeAspect="1"/>
          </p:cNvPicPr>
          <p:nvPr/>
        </p:nvPicPr>
        <p:blipFill>
          <a:blip r:embed="rId4"/>
          <a:stretch>
            <a:fillRect/>
          </a:stretch>
        </p:blipFill>
        <p:spPr>
          <a:xfrm>
            <a:off x="5540768" y="4315235"/>
            <a:ext cx="1450196" cy="1427298"/>
          </a:xfrm>
          <a:prstGeom prst="rect">
            <a:avLst/>
          </a:prstGeom>
        </p:spPr>
      </p:pic>
      <p:pic>
        <p:nvPicPr>
          <p:cNvPr id="21" name="Immagine 20">
            <a:extLst>
              <a:ext uri="{FF2B5EF4-FFF2-40B4-BE49-F238E27FC236}">
                <a16:creationId xmlns:a16="http://schemas.microsoft.com/office/drawing/2014/main" id="{73F57901-16A9-431F-A75C-39A4F966E946}"/>
              </a:ext>
            </a:extLst>
          </p:cNvPr>
          <p:cNvPicPr>
            <a:picLocks noChangeAspect="1"/>
          </p:cNvPicPr>
          <p:nvPr/>
        </p:nvPicPr>
        <p:blipFill>
          <a:blip r:embed="rId5"/>
          <a:stretch>
            <a:fillRect/>
          </a:stretch>
        </p:blipFill>
        <p:spPr>
          <a:xfrm>
            <a:off x="5616411" y="5373217"/>
            <a:ext cx="1483360" cy="599492"/>
          </a:xfrm>
          <a:prstGeom prst="rect">
            <a:avLst/>
          </a:prstGeom>
        </p:spPr>
      </p:pic>
      <p:sp>
        <p:nvSpPr>
          <p:cNvPr id="13" name="Rettangolo con angoli arrotondati 12">
            <a:extLst>
              <a:ext uri="{FF2B5EF4-FFF2-40B4-BE49-F238E27FC236}">
                <a16:creationId xmlns:a16="http://schemas.microsoft.com/office/drawing/2014/main" id="{646E2487-E1D6-4A29-954E-1182654146C2}"/>
              </a:ext>
            </a:extLst>
          </p:cNvPr>
          <p:cNvSpPr/>
          <p:nvPr/>
        </p:nvSpPr>
        <p:spPr>
          <a:xfrm>
            <a:off x="2555776" y="3645024"/>
            <a:ext cx="3024336"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dirty="0">
                <a:solidFill>
                  <a:schemeClr val="tx1"/>
                </a:solidFill>
              </a:rPr>
              <a:t>La richiesta (in bozza) sospesa (non finalizzata)</a:t>
            </a:r>
          </a:p>
          <a:p>
            <a:endParaRPr lang="it-IT" sz="1400" dirty="0">
              <a:solidFill>
                <a:schemeClr val="tx1"/>
              </a:solidFill>
            </a:endParaRPr>
          </a:p>
          <a:p>
            <a:endParaRPr lang="it-IT" sz="1400" dirty="0">
              <a:solidFill>
                <a:schemeClr val="tx1"/>
              </a:solidFill>
            </a:endParaRPr>
          </a:p>
          <a:p>
            <a:endParaRPr lang="it-IT" sz="1400" dirty="0">
              <a:solidFill>
                <a:schemeClr val="tx1"/>
              </a:solidFill>
            </a:endParaRPr>
          </a:p>
          <a:p>
            <a:endParaRPr lang="it-IT" sz="1400" dirty="0">
              <a:solidFill>
                <a:schemeClr val="tx1"/>
              </a:solidFill>
            </a:endParaRPr>
          </a:p>
          <a:p>
            <a:endParaRPr lang="it-IT" sz="1400" dirty="0">
              <a:solidFill>
                <a:schemeClr val="tx1"/>
              </a:solidFill>
            </a:endParaRPr>
          </a:p>
          <a:p>
            <a:endParaRPr lang="it-IT" sz="1400" dirty="0">
              <a:solidFill>
                <a:schemeClr val="tx1"/>
              </a:solidFill>
            </a:endParaRPr>
          </a:p>
          <a:p>
            <a:endParaRPr lang="it-IT" sz="1400" dirty="0">
              <a:solidFill>
                <a:schemeClr val="tx1"/>
              </a:solidFill>
            </a:endParaRPr>
          </a:p>
          <a:p>
            <a:r>
              <a:rPr lang="it-IT" sz="1400" dirty="0">
                <a:solidFill>
                  <a:schemeClr val="tx1"/>
                </a:solidFill>
              </a:rPr>
              <a:t>può essere ripresa in un momento successivo</a:t>
            </a:r>
          </a:p>
        </p:txBody>
      </p:sp>
      <p:pic>
        <p:nvPicPr>
          <p:cNvPr id="17" name="Immagine 16">
            <a:extLst>
              <a:ext uri="{FF2B5EF4-FFF2-40B4-BE49-F238E27FC236}">
                <a16:creationId xmlns:a16="http://schemas.microsoft.com/office/drawing/2014/main" id="{39C21D45-7A83-46B0-B18C-407C80335DC1}"/>
              </a:ext>
            </a:extLst>
          </p:cNvPr>
          <p:cNvPicPr>
            <a:picLocks noChangeAspect="1"/>
          </p:cNvPicPr>
          <p:nvPr/>
        </p:nvPicPr>
        <p:blipFill>
          <a:blip r:embed="rId6"/>
          <a:stretch>
            <a:fillRect/>
          </a:stretch>
        </p:blipFill>
        <p:spPr>
          <a:xfrm>
            <a:off x="2954602" y="4441839"/>
            <a:ext cx="2046786" cy="1103764"/>
          </a:xfrm>
          <a:prstGeom prst="rect">
            <a:avLst/>
          </a:prstGeom>
        </p:spPr>
      </p:pic>
      <p:cxnSp>
        <p:nvCxnSpPr>
          <p:cNvPr id="12" name="Connettore 2 11">
            <a:extLst>
              <a:ext uri="{FF2B5EF4-FFF2-40B4-BE49-F238E27FC236}">
                <a16:creationId xmlns:a16="http://schemas.microsoft.com/office/drawing/2014/main" id="{90746E2B-DC9A-430E-9F60-335625D49AEF}"/>
              </a:ext>
            </a:extLst>
          </p:cNvPr>
          <p:cNvCxnSpPr>
            <a:cxnSpLocks/>
          </p:cNvCxnSpPr>
          <p:nvPr/>
        </p:nvCxnSpPr>
        <p:spPr>
          <a:xfrm flipV="1">
            <a:off x="3419872" y="3153563"/>
            <a:ext cx="424577" cy="245529"/>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67500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107504" y="1214159"/>
            <a:ext cx="8784975" cy="3863405"/>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normAutofit/>
          </a:bodyPr>
          <a:lstStyle/>
          <a:p>
            <a:r>
              <a:rPr lang="it-IT" b="1" dirty="0"/>
              <a:t>PROVA FINALE – In caso di problemi</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pic>
        <p:nvPicPr>
          <p:cNvPr id="4" name="Immagine 3"/>
          <p:cNvPicPr>
            <a:picLocks noChangeAspect="1"/>
          </p:cNvPicPr>
          <p:nvPr/>
        </p:nvPicPr>
        <p:blipFill>
          <a:blip r:embed="rId4"/>
          <a:stretch>
            <a:fillRect/>
          </a:stretch>
        </p:blipFill>
        <p:spPr>
          <a:xfrm>
            <a:off x="3995936" y="2617747"/>
            <a:ext cx="4949881" cy="2638514"/>
          </a:xfrm>
          <a:prstGeom prst="rect">
            <a:avLst/>
          </a:prstGeom>
        </p:spPr>
      </p:pic>
      <p:sp>
        <p:nvSpPr>
          <p:cNvPr id="7" name="Rettangolo 6"/>
          <p:cNvSpPr/>
          <p:nvPr/>
        </p:nvSpPr>
        <p:spPr>
          <a:xfrm>
            <a:off x="323528" y="1700808"/>
            <a:ext cx="144016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ttangolo con angoli arrotondati 12">
            <a:extLst>
              <a:ext uri="{FF2B5EF4-FFF2-40B4-BE49-F238E27FC236}">
                <a16:creationId xmlns:a16="http://schemas.microsoft.com/office/drawing/2014/main" id="{0219505E-A737-4AC4-B5D1-0D6F038773F6}"/>
              </a:ext>
            </a:extLst>
          </p:cNvPr>
          <p:cNvSpPr/>
          <p:nvPr/>
        </p:nvSpPr>
        <p:spPr>
          <a:xfrm>
            <a:off x="35496" y="3356992"/>
            <a:ext cx="3315917" cy="301875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dirty="0">
                <a:solidFill>
                  <a:schemeClr val="tx1"/>
                </a:solidFill>
              </a:rPr>
              <a:t>In caso di problemi:</a:t>
            </a:r>
          </a:p>
          <a:p>
            <a:endParaRPr lang="it-IT" sz="1400" dirty="0">
              <a:solidFill>
                <a:schemeClr val="tx1"/>
              </a:solidFill>
            </a:endParaRPr>
          </a:p>
          <a:p>
            <a:r>
              <a:rPr lang="it-IT" sz="1400" dirty="0">
                <a:solidFill>
                  <a:schemeClr val="tx1"/>
                </a:solidFill>
              </a:rPr>
              <a:t>Prendi contatto con  il Polo studenti </a:t>
            </a:r>
            <a:r>
              <a:rPr lang="it-IT" sz="1400" b="1" dirty="0">
                <a:solidFill>
                  <a:schemeClr val="tx1"/>
                </a:solidFill>
              </a:rPr>
              <a:t>Area Esami e prova finale </a:t>
            </a:r>
            <a:r>
              <a:rPr lang="it-IT" sz="1400" dirty="0">
                <a:solidFill>
                  <a:schemeClr val="tx1"/>
                </a:solidFill>
              </a:rPr>
              <a:t>utilizzando la pagina personale </a:t>
            </a:r>
            <a:r>
              <a:rPr lang="it-IT" sz="1400" b="1" dirty="0">
                <a:solidFill>
                  <a:schemeClr val="tx1"/>
                </a:solidFill>
              </a:rPr>
              <a:t>iCatt</a:t>
            </a:r>
          </a:p>
          <a:p>
            <a:r>
              <a:rPr lang="it-IT" sz="1400" dirty="0">
                <a:solidFill>
                  <a:schemeClr val="tx1"/>
                </a:solidFill>
              </a:rPr>
              <a:t>Home Page &gt; RICHIESTA INFORMAZIONE </a:t>
            </a:r>
          </a:p>
          <a:p>
            <a:endParaRPr lang="it-IT" sz="1400" dirty="0">
              <a:solidFill>
                <a:schemeClr val="tx1"/>
              </a:solidFill>
            </a:endParaRPr>
          </a:p>
          <a:p>
            <a:r>
              <a:rPr lang="it-IT" sz="1400" dirty="0">
                <a:solidFill>
                  <a:schemeClr val="tx1"/>
                </a:solidFill>
              </a:rPr>
              <a:t>*Si riferisce a LEZIONE, ESAMI E PROVA FINALE  </a:t>
            </a:r>
          </a:p>
        </p:txBody>
      </p:sp>
      <p:cxnSp>
        <p:nvCxnSpPr>
          <p:cNvPr id="12" name="Connettore 2 11">
            <a:extLst>
              <a:ext uri="{FF2B5EF4-FFF2-40B4-BE49-F238E27FC236}">
                <a16:creationId xmlns:a16="http://schemas.microsoft.com/office/drawing/2014/main" id="{4C888C77-C7B4-4CD5-A72E-16F2ED4A4AD1}"/>
              </a:ext>
            </a:extLst>
          </p:cNvPr>
          <p:cNvCxnSpPr>
            <a:cxnSpLocks/>
          </p:cNvCxnSpPr>
          <p:nvPr/>
        </p:nvCxnSpPr>
        <p:spPr>
          <a:xfrm flipV="1">
            <a:off x="4287702" y="3573016"/>
            <a:ext cx="424577" cy="245529"/>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8" name="Rettangolo con angoli arrotondati 7">
            <a:extLst>
              <a:ext uri="{FF2B5EF4-FFF2-40B4-BE49-F238E27FC236}">
                <a16:creationId xmlns:a16="http://schemas.microsoft.com/office/drawing/2014/main" id="{00947700-21C4-4670-B294-70D7482C0C01}"/>
              </a:ext>
            </a:extLst>
          </p:cNvPr>
          <p:cNvSpPr/>
          <p:nvPr/>
        </p:nvSpPr>
        <p:spPr>
          <a:xfrm>
            <a:off x="3923928" y="2617747"/>
            <a:ext cx="1224136" cy="307197"/>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ln w="19050">
                <a:solidFill>
                  <a:srgbClr val="FF0000"/>
                </a:solidFill>
              </a:ln>
            </a:endParaRPr>
          </a:p>
        </p:txBody>
      </p:sp>
    </p:spTree>
    <p:extLst>
      <p:ext uri="{BB962C8B-B14F-4D97-AF65-F5344CB8AC3E}">
        <p14:creationId xmlns:p14="http://schemas.microsoft.com/office/powerpoint/2010/main" val="355603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F2D01A9-2017-4A1F-B73D-E35A303605C7}"/>
              </a:ext>
            </a:extLst>
          </p:cNvPr>
          <p:cNvPicPr>
            <a:picLocks noChangeAspect="1"/>
          </p:cNvPicPr>
          <p:nvPr/>
        </p:nvPicPr>
        <p:blipFill>
          <a:blip r:embed="rId3"/>
          <a:stretch>
            <a:fillRect/>
          </a:stretch>
        </p:blipFill>
        <p:spPr>
          <a:xfrm>
            <a:off x="4262583" y="1149835"/>
            <a:ext cx="4629897" cy="2802631"/>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8" y="206121"/>
            <a:ext cx="6052219" cy="630592"/>
          </a:xfrm>
        </p:spPr>
        <p:txBody>
          <a:bodyPr/>
          <a:lstStyle/>
          <a:p>
            <a:r>
              <a:rPr lang="it-IT" b="1" dirty="0"/>
              <a:t>PORTALE LAUREE - Argomento/titolo e domanda di ammissione</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sp>
        <p:nvSpPr>
          <p:cNvPr id="4" name="Rettangolo con angoli arrotondati 3">
            <a:extLst>
              <a:ext uri="{FF2B5EF4-FFF2-40B4-BE49-F238E27FC236}">
                <a16:creationId xmlns:a16="http://schemas.microsoft.com/office/drawing/2014/main" id="{12A01931-C453-4A04-BF09-8A7147D7D074}"/>
              </a:ext>
            </a:extLst>
          </p:cNvPr>
          <p:cNvSpPr/>
          <p:nvPr/>
        </p:nvSpPr>
        <p:spPr>
          <a:xfrm>
            <a:off x="107505" y="3284984"/>
            <a:ext cx="2808312"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t-IT" sz="1100" b="1" dirty="0">
                <a:solidFill>
                  <a:schemeClr val="tx1"/>
                </a:solidFill>
              </a:rPr>
              <a:t>Presenta l’argomento/titolo</a:t>
            </a: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r>
              <a:rPr lang="it-IT" sz="1400" b="1" dirty="0">
                <a:solidFill>
                  <a:srgbClr val="FF0000"/>
                </a:solidFill>
              </a:rPr>
              <a:t>          </a:t>
            </a:r>
          </a:p>
          <a:p>
            <a:endParaRPr lang="it-IT" sz="1400" b="1" dirty="0">
              <a:solidFill>
                <a:srgbClr val="FF0000"/>
              </a:solidFill>
            </a:endParaRPr>
          </a:p>
          <a:p>
            <a:endParaRPr lang="it-IT" sz="1400" b="1" dirty="0">
              <a:solidFill>
                <a:srgbClr val="FF0000"/>
              </a:solidFill>
            </a:endParaRPr>
          </a:p>
          <a:p>
            <a:r>
              <a:rPr lang="it-IT" sz="1400" dirty="0">
                <a:solidFill>
                  <a:srgbClr val="FF0000"/>
                </a:solidFill>
              </a:rPr>
              <a:t> </a:t>
            </a:r>
            <a:endParaRPr lang="it-IT" sz="1400" dirty="0"/>
          </a:p>
        </p:txBody>
      </p:sp>
      <p:pic>
        <p:nvPicPr>
          <p:cNvPr id="8" name="Immagine 7">
            <a:extLst>
              <a:ext uri="{FF2B5EF4-FFF2-40B4-BE49-F238E27FC236}">
                <a16:creationId xmlns:a16="http://schemas.microsoft.com/office/drawing/2014/main" id="{C745534A-3D50-4FCB-84B9-75366A8BBB63}"/>
              </a:ext>
            </a:extLst>
          </p:cNvPr>
          <p:cNvPicPr>
            <a:picLocks noChangeAspect="1"/>
          </p:cNvPicPr>
          <p:nvPr/>
        </p:nvPicPr>
        <p:blipFill>
          <a:blip r:embed="rId4"/>
          <a:stretch>
            <a:fillRect/>
          </a:stretch>
        </p:blipFill>
        <p:spPr>
          <a:xfrm>
            <a:off x="644065" y="3789040"/>
            <a:ext cx="1695687" cy="1971950"/>
          </a:xfrm>
          <a:prstGeom prst="rect">
            <a:avLst/>
          </a:prstGeom>
        </p:spPr>
      </p:pic>
      <p:sp>
        <p:nvSpPr>
          <p:cNvPr id="17" name="Rettangolo con angoli arrotondati 16">
            <a:extLst>
              <a:ext uri="{FF2B5EF4-FFF2-40B4-BE49-F238E27FC236}">
                <a16:creationId xmlns:a16="http://schemas.microsoft.com/office/drawing/2014/main" id="{D1CEADDA-9D3E-453D-A864-71ED288A1F2D}"/>
              </a:ext>
            </a:extLst>
          </p:cNvPr>
          <p:cNvSpPr/>
          <p:nvPr/>
        </p:nvSpPr>
        <p:spPr>
          <a:xfrm>
            <a:off x="3131840" y="3501008"/>
            <a:ext cx="2808312"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t-IT" sz="1100" b="1" dirty="0">
                <a:solidFill>
                  <a:schemeClr val="tx1"/>
                </a:solidFill>
              </a:rPr>
              <a:t>Effettua il pagamento del contributo</a:t>
            </a: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r>
              <a:rPr lang="it-IT" sz="1400" b="1" dirty="0">
                <a:solidFill>
                  <a:srgbClr val="FF0000"/>
                </a:solidFill>
              </a:rPr>
              <a:t>          </a:t>
            </a:r>
          </a:p>
          <a:p>
            <a:endParaRPr lang="it-IT" sz="1400" b="1" dirty="0">
              <a:solidFill>
                <a:srgbClr val="FF0000"/>
              </a:solidFill>
            </a:endParaRPr>
          </a:p>
          <a:p>
            <a:endParaRPr lang="it-IT" sz="1400" b="1" dirty="0">
              <a:solidFill>
                <a:srgbClr val="FF0000"/>
              </a:solidFill>
            </a:endParaRPr>
          </a:p>
          <a:p>
            <a:r>
              <a:rPr lang="it-IT" sz="1400" dirty="0">
                <a:solidFill>
                  <a:srgbClr val="FF0000"/>
                </a:solidFill>
              </a:rPr>
              <a:t> </a:t>
            </a:r>
            <a:endParaRPr lang="it-IT" sz="1400" dirty="0"/>
          </a:p>
        </p:txBody>
      </p:sp>
      <p:sp>
        <p:nvSpPr>
          <p:cNvPr id="18" name="Rettangolo con angoli arrotondati 17">
            <a:extLst>
              <a:ext uri="{FF2B5EF4-FFF2-40B4-BE49-F238E27FC236}">
                <a16:creationId xmlns:a16="http://schemas.microsoft.com/office/drawing/2014/main" id="{6D4A0D79-E3DF-4102-B8EE-EBE05D6E86AB}"/>
              </a:ext>
            </a:extLst>
          </p:cNvPr>
          <p:cNvSpPr/>
          <p:nvPr/>
        </p:nvSpPr>
        <p:spPr>
          <a:xfrm>
            <a:off x="6228184" y="3717032"/>
            <a:ext cx="2808312"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t-IT" sz="1000" b="1" dirty="0">
                <a:solidFill>
                  <a:schemeClr val="tx1"/>
                </a:solidFill>
              </a:rPr>
              <a:t>Presenta la domanda di laurea</a:t>
            </a:r>
          </a:p>
          <a:p>
            <a:pPr algn="ctr"/>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r>
              <a:rPr lang="it-IT" sz="1400" b="1" dirty="0">
                <a:solidFill>
                  <a:srgbClr val="FF0000"/>
                </a:solidFill>
              </a:rPr>
              <a:t>          </a:t>
            </a:r>
          </a:p>
          <a:p>
            <a:endParaRPr lang="it-IT" sz="1400" b="1" dirty="0">
              <a:solidFill>
                <a:srgbClr val="FF0000"/>
              </a:solidFill>
            </a:endParaRPr>
          </a:p>
          <a:p>
            <a:endParaRPr lang="it-IT" sz="1400" b="1" dirty="0">
              <a:solidFill>
                <a:srgbClr val="FF0000"/>
              </a:solidFill>
            </a:endParaRPr>
          </a:p>
          <a:p>
            <a:r>
              <a:rPr lang="it-IT" sz="1400" dirty="0">
                <a:solidFill>
                  <a:srgbClr val="FF0000"/>
                </a:solidFill>
              </a:rPr>
              <a:t> </a:t>
            </a:r>
            <a:endParaRPr lang="it-IT" sz="1400" dirty="0"/>
          </a:p>
        </p:txBody>
      </p:sp>
      <p:pic>
        <p:nvPicPr>
          <p:cNvPr id="12" name="Immagine 11">
            <a:extLst>
              <a:ext uri="{FF2B5EF4-FFF2-40B4-BE49-F238E27FC236}">
                <a16:creationId xmlns:a16="http://schemas.microsoft.com/office/drawing/2014/main" id="{6ABF1227-5D02-43D2-BDC8-AE579C431762}"/>
              </a:ext>
            </a:extLst>
          </p:cNvPr>
          <p:cNvPicPr>
            <a:picLocks noChangeAspect="1"/>
          </p:cNvPicPr>
          <p:nvPr/>
        </p:nvPicPr>
        <p:blipFill>
          <a:blip r:embed="rId5"/>
          <a:stretch>
            <a:fillRect/>
          </a:stretch>
        </p:blipFill>
        <p:spPr>
          <a:xfrm>
            <a:off x="3615445" y="4005064"/>
            <a:ext cx="1772963" cy="1944216"/>
          </a:xfrm>
          <a:prstGeom prst="rect">
            <a:avLst/>
          </a:prstGeom>
        </p:spPr>
      </p:pic>
      <p:pic>
        <p:nvPicPr>
          <p:cNvPr id="20" name="Immagine 19">
            <a:extLst>
              <a:ext uri="{FF2B5EF4-FFF2-40B4-BE49-F238E27FC236}">
                <a16:creationId xmlns:a16="http://schemas.microsoft.com/office/drawing/2014/main" id="{57D98C35-CA56-4C9E-9BBC-4C11DDCF448E}"/>
              </a:ext>
            </a:extLst>
          </p:cNvPr>
          <p:cNvPicPr>
            <a:picLocks noChangeAspect="1"/>
          </p:cNvPicPr>
          <p:nvPr/>
        </p:nvPicPr>
        <p:blipFill>
          <a:blip r:embed="rId6"/>
          <a:stretch>
            <a:fillRect/>
          </a:stretch>
        </p:blipFill>
        <p:spPr>
          <a:xfrm>
            <a:off x="6742679" y="4221088"/>
            <a:ext cx="1789761" cy="1967748"/>
          </a:xfrm>
          <a:prstGeom prst="rect">
            <a:avLst/>
          </a:prstGeom>
        </p:spPr>
      </p:pic>
      <p:sp>
        <p:nvSpPr>
          <p:cNvPr id="21" name="Stella a 24 punte 20">
            <a:extLst>
              <a:ext uri="{FF2B5EF4-FFF2-40B4-BE49-F238E27FC236}">
                <a16:creationId xmlns:a16="http://schemas.microsoft.com/office/drawing/2014/main" id="{38F1BCCA-0B84-4AE5-A627-321F96445ED1}"/>
              </a:ext>
            </a:extLst>
          </p:cNvPr>
          <p:cNvSpPr/>
          <p:nvPr/>
        </p:nvSpPr>
        <p:spPr>
          <a:xfrm>
            <a:off x="-14808" y="5517232"/>
            <a:ext cx="554360" cy="576064"/>
          </a:xfrm>
          <a:prstGeom prst="star24">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dirty="0"/>
              <a:t>1</a:t>
            </a:r>
          </a:p>
        </p:txBody>
      </p:sp>
      <p:sp>
        <p:nvSpPr>
          <p:cNvPr id="22" name="Stella a 24 punte 21">
            <a:extLst>
              <a:ext uri="{FF2B5EF4-FFF2-40B4-BE49-F238E27FC236}">
                <a16:creationId xmlns:a16="http://schemas.microsoft.com/office/drawing/2014/main" id="{34990396-81E8-4CAC-B406-2C310CEEC3CC}"/>
              </a:ext>
            </a:extLst>
          </p:cNvPr>
          <p:cNvSpPr/>
          <p:nvPr/>
        </p:nvSpPr>
        <p:spPr>
          <a:xfrm>
            <a:off x="2987824" y="5733256"/>
            <a:ext cx="554360" cy="576064"/>
          </a:xfrm>
          <a:prstGeom prst="star24">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dirty="0"/>
              <a:t>2</a:t>
            </a:r>
          </a:p>
        </p:txBody>
      </p:sp>
      <p:sp>
        <p:nvSpPr>
          <p:cNvPr id="23" name="Stella a 24 punte 22">
            <a:extLst>
              <a:ext uri="{FF2B5EF4-FFF2-40B4-BE49-F238E27FC236}">
                <a16:creationId xmlns:a16="http://schemas.microsoft.com/office/drawing/2014/main" id="{E2CD810D-DF69-47EF-A53C-049F1D159F36}"/>
              </a:ext>
            </a:extLst>
          </p:cNvPr>
          <p:cNvSpPr/>
          <p:nvPr/>
        </p:nvSpPr>
        <p:spPr>
          <a:xfrm>
            <a:off x="6105872" y="5949280"/>
            <a:ext cx="554360" cy="576064"/>
          </a:xfrm>
          <a:prstGeom prst="star24">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dirty="0"/>
              <a:t>3</a:t>
            </a:r>
          </a:p>
        </p:txBody>
      </p:sp>
      <p:sp>
        <p:nvSpPr>
          <p:cNvPr id="6" name="Rettangolo 5">
            <a:extLst>
              <a:ext uri="{FF2B5EF4-FFF2-40B4-BE49-F238E27FC236}">
                <a16:creationId xmlns:a16="http://schemas.microsoft.com/office/drawing/2014/main" id="{B708FBC1-45E4-4036-B788-21BCAED87E09}"/>
              </a:ext>
            </a:extLst>
          </p:cNvPr>
          <p:cNvSpPr/>
          <p:nvPr/>
        </p:nvSpPr>
        <p:spPr>
          <a:xfrm>
            <a:off x="391988" y="1916832"/>
            <a:ext cx="2163788"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it-IT" sz="1400" b="1" dirty="0">
                <a:solidFill>
                  <a:srgbClr val="727272"/>
                </a:solidFill>
                <a:latin typeface="Arial" panose="020B0604020202020204" pitchFamily="34" charset="0"/>
                <a:cs typeface="Arial" panose="020B0604020202020204" pitchFamily="34" charset="0"/>
              </a:rPr>
              <a:t>La procedura in 3 Passi</a:t>
            </a:r>
          </a:p>
        </p:txBody>
      </p:sp>
    </p:spTree>
    <p:extLst>
      <p:ext uri="{BB962C8B-B14F-4D97-AF65-F5344CB8AC3E}">
        <p14:creationId xmlns:p14="http://schemas.microsoft.com/office/powerpoint/2010/main" val="313396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DB4E8B39-96A7-40A2-A71E-A265D5C7CD44}"/>
              </a:ext>
            </a:extLst>
          </p:cNvPr>
          <p:cNvPicPr>
            <a:picLocks noChangeAspect="1"/>
          </p:cNvPicPr>
          <p:nvPr/>
        </p:nvPicPr>
        <p:blipFill>
          <a:blip r:embed="rId3"/>
          <a:stretch>
            <a:fillRect/>
          </a:stretch>
        </p:blipFill>
        <p:spPr>
          <a:xfrm>
            <a:off x="4836497" y="1151491"/>
            <a:ext cx="3839959" cy="3069597"/>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8" y="148003"/>
            <a:ext cx="6052219" cy="801354"/>
          </a:xfrm>
        </p:spPr>
        <p:txBody>
          <a:bodyPr>
            <a:normAutofit fontScale="90000"/>
          </a:bodyPr>
          <a:lstStyle/>
          <a:p>
            <a:r>
              <a:rPr lang="it-IT" b="1" dirty="0"/>
              <a:t>PORTALE LAUREE - Argomento/titolo e domanda di ammissione per Corso Economia e gestione aziendale Service Management </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sp>
        <p:nvSpPr>
          <p:cNvPr id="17" name="Rettangolo con angoli arrotondati 16">
            <a:extLst>
              <a:ext uri="{FF2B5EF4-FFF2-40B4-BE49-F238E27FC236}">
                <a16:creationId xmlns:a16="http://schemas.microsoft.com/office/drawing/2014/main" id="{D1CEADDA-9D3E-453D-A864-71ED288A1F2D}"/>
              </a:ext>
            </a:extLst>
          </p:cNvPr>
          <p:cNvSpPr/>
          <p:nvPr/>
        </p:nvSpPr>
        <p:spPr>
          <a:xfrm>
            <a:off x="3131840" y="3501008"/>
            <a:ext cx="2808312"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t-IT" sz="1100" b="1" dirty="0">
                <a:solidFill>
                  <a:schemeClr val="tx1"/>
                </a:solidFill>
              </a:rPr>
              <a:t>Effettua il pagamento del contributo</a:t>
            </a: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r>
              <a:rPr lang="it-IT" sz="1400" b="1" dirty="0">
                <a:solidFill>
                  <a:srgbClr val="FF0000"/>
                </a:solidFill>
              </a:rPr>
              <a:t>          </a:t>
            </a:r>
          </a:p>
          <a:p>
            <a:endParaRPr lang="it-IT" sz="1400" b="1" dirty="0">
              <a:solidFill>
                <a:srgbClr val="FF0000"/>
              </a:solidFill>
            </a:endParaRPr>
          </a:p>
          <a:p>
            <a:endParaRPr lang="it-IT" sz="1400" b="1" dirty="0">
              <a:solidFill>
                <a:srgbClr val="FF0000"/>
              </a:solidFill>
            </a:endParaRPr>
          </a:p>
          <a:p>
            <a:r>
              <a:rPr lang="it-IT" sz="1400" dirty="0">
                <a:solidFill>
                  <a:srgbClr val="FF0000"/>
                </a:solidFill>
              </a:rPr>
              <a:t> </a:t>
            </a:r>
            <a:endParaRPr lang="it-IT" sz="1400" dirty="0"/>
          </a:p>
        </p:txBody>
      </p:sp>
      <p:sp>
        <p:nvSpPr>
          <p:cNvPr id="18" name="Rettangolo con angoli arrotondati 17">
            <a:extLst>
              <a:ext uri="{FF2B5EF4-FFF2-40B4-BE49-F238E27FC236}">
                <a16:creationId xmlns:a16="http://schemas.microsoft.com/office/drawing/2014/main" id="{6D4A0D79-E3DF-4102-B8EE-EBE05D6E86AB}"/>
              </a:ext>
            </a:extLst>
          </p:cNvPr>
          <p:cNvSpPr/>
          <p:nvPr/>
        </p:nvSpPr>
        <p:spPr>
          <a:xfrm>
            <a:off x="6228184" y="3717032"/>
            <a:ext cx="2808312"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t-IT" sz="1000" b="1" dirty="0">
                <a:solidFill>
                  <a:schemeClr val="tx1"/>
                </a:solidFill>
              </a:rPr>
              <a:t>Presenta la domanda di laurea</a:t>
            </a:r>
          </a:p>
          <a:p>
            <a:pPr algn="ctr"/>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endParaRPr lang="it-IT" sz="1400" b="1" dirty="0">
              <a:solidFill>
                <a:srgbClr val="FF0000"/>
              </a:solidFill>
            </a:endParaRPr>
          </a:p>
          <a:p>
            <a:r>
              <a:rPr lang="it-IT" sz="1400" b="1" dirty="0">
                <a:solidFill>
                  <a:srgbClr val="FF0000"/>
                </a:solidFill>
              </a:rPr>
              <a:t>          </a:t>
            </a:r>
          </a:p>
          <a:p>
            <a:endParaRPr lang="it-IT" sz="1400" b="1" dirty="0">
              <a:solidFill>
                <a:srgbClr val="FF0000"/>
              </a:solidFill>
            </a:endParaRPr>
          </a:p>
          <a:p>
            <a:endParaRPr lang="it-IT" sz="1400" b="1" dirty="0">
              <a:solidFill>
                <a:srgbClr val="FF0000"/>
              </a:solidFill>
            </a:endParaRPr>
          </a:p>
          <a:p>
            <a:r>
              <a:rPr lang="it-IT" sz="1400" dirty="0">
                <a:solidFill>
                  <a:srgbClr val="FF0000"/>
                </a:solidFill>
              </a:rPr>
              <a:t> </a:t>
            </a:r>
            <a:endParaRPr lang="it-IT" sz="1400" dirty="0"/>
          </a:p>
        </p:txBody>
      </p:sp>
      <p:sp>
        <p:nvSpPr>
          <p:cNvPr id="22" name="Stella a 24 punte 21">
            <a:extLst>
              <a:ext uri="{FF2B5EF4-FFF2-40B4-BE49-F238E27FC236}">
                <a16:creationId xmlns:a16="http://schemas.microsoft.com/office/drawing/2014/main" id="{34990396-81E8-4CAC-B406-2C310CEEC3CC}"/>
              </a:ext>
            </a:extLst>
          </p:cNvPr>
          <p:cNvSpPr/>
          <p:nvPr/>
        </p:nvSpPr>
        <p:spPr>
          <a:xfrm>
            <a:off x="2987824" y="5733256"/>
            <a:ext cx="554360" cy="576064"/>
          </a:xfrm>
          <a:prstGeom prst="star24">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dirty="0"/>
              <a:t>1</a:t>
            </a:r>
          </a:p>
        </p:txBody>
      </p:sp>
      <p:sp>
        <p:nvSpPr>
          <p:cNvPr id="23" name="Stella a 24 punte 22">
            <a:extLst>
              <a:ext uri="{FF2B5EF4-FFF2-40B4-BE49-F238E27FC236}">
                <a16:creationId xmlns:a16="http://schemas.microsoft.com/office/drawing/2014/main" id="{E2CD810D-DF69-47EF-A53C-049F1D159F36}"/>
              </a:ext>
            </a:extLst>
          </p:cNvPr>
          <p:cNvSpPr/>
          <p:nvPr/>
        </p:nvSpPr>
        <p:spPr>
          <a:xfrm>
            <a:off x="6105872" y="5949280"/>
            <a:ext cx="554360" cy="576064"/>
          </a:xfrm>
          <a:prstGeom prst="star24">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it-IT" dirty="0"/>
              <a:t>2</a:t>
            </a:r>
          </a:p>
        </p:txBody>
      </p:sp>
      <p:sp>
        <p:nvSpPr>
          <p:cNvPr id="19" name="Rettangolo 18">
            <a:extLst>
              <a:ext uri="{FF2B5EF4-FFF2-40B4-BE49-F238E27FC236}">
                <a16:creationId xmlns:a16="http://schemas.microsoft.com/office/drawing/2014/main" id="{22B0A4E8-FB7D-43D9-B069-8311FCA829E2}"/>
              </a:ext>
            </a:extLst>
          </p:cNvPr>
          <p:cNvSpPr/>
          <p:nvPr/>
        </p:nvSpPr>
        <p:spPr>
          <a:xfrm rot="20751809">
            <a:off x="2271223" y="2037102"/>
            <a:ext cx="1656184" cy="67017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1000" b="1" dirty="0">
                <a:solidFill>
                  <a:schemeClr val="bg1"/>
                </a:solidFill>
              </a:rPr>
              <a:t>SOLO Corso Service Management</a:t>
            </a:r>
          </a:p>
        </p:txBody>
      </p:sp>
      <p:pic>
        <p:nvPicPr>
          <p:cNvPr id="13" name="Immagine 12">
            <a:extLst>
              <a:ext uri="{FF2B5EF4-FFF2-40B4-BE49-F238E27FC236}">
                <a16:creationId xmlns:a16="http://schemas.microsoft.com/office/drawing/2014/main" id="{2C11334D-2B63-42A0-9AA2-402EFC49BA98}"/>
              </a:ext>
            </a:extLst>
          </p:cNvPr>
          <p:cNvPicPr>
            <a:picLocks noChangeAspect="1"/>
          </p:cNvPicPr>
          <p:nvPr/>
        </p:nvPicPr>
        <p:blipFill>
          <a:blip r:embed="rId4"/>
          <a:stretch>
            <a:fillRect/>
          </a:stretch>
        </p:blipFill>
        <p:spPr>
          <a:xfrm>
            <a:off x="3565598" y="4012428"/>
            <a:ext cx="2005562" cy="2176407"/>
          </a:xfrm>
          <a:prstGeom prst="rect">
            <a:avLst/>
          </a:prstGeom>
        </p:spPr>
      </p:pic>
      <p:pic>
        <p:nvPicPr>
          <p:cNvPr id="15" name="Immagine 14">
            <a:extLst>
              <a:ext uri="{FF2B5EF4-FFF2-40B4-BE49-F238E27FC236}">
                <a16:creationId xmlns:a16="http://schemas.microsoft.com/office/drawing/2014/main" id="{BC053991-5CEC-45C7-9BCB-C8670D083F8D}"/>
              </a:ext>
            </a:extLst>
          </p:cNvPr>
          <p:cNvPicPr>
            <a:picLocks noChangeAspect="1"/>
          </p:cNvPicPr>
          <p:nvPr/>
        </p:nvPicPr>
        <p:blipFill>
          <a:blip r:embed="rId5"/>
          <a:stretch>
            <a:fillRect/>
          </a:stretch>
        </p:blipFill>
        <p:spPr>
          <a:xfrm>
            <a:off x="6782544" y="4222716"/>
            <a:ext cx="1987333" cy="2103806"/>
          </a:xfrm>
          <a:prstGeom prst="rect">
            <a:avLst/>
          </a:prstGeom>
        </p:spPr>
      </p:pic>
      <p:sp>
        <p:nvSpPr>
          <p:cNvPr id="24" name="Rettangolo 23">
            <a:extLst>
              <a:ext uri="{FF2B5EF4-FFF2-40B4-BE49-F238E27FC236}">
                <a16:creationId xmlns:a16="http://schemas.microsoft.com/office/drawing/2014/main" id="{67B81AA2-E0FA-43B3-BA44-87056019838C}"/>
              </a:ext>
            </a:extLst>
          </p:cNvPr>
          <p:cNvSpPr/>
          <p:nvPr/>
        </p:nvSpPr>
        <p:spPr>
          <a:xfrm>
            <a:off x="391988" y="1916832"/>
            <a:ext cx="2163788"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it-IT" sz="1400" b="1" dirty="0">
                <a:solidFill>
                  <a:srgbClr val="727272"/>
                </a:solidFill>
                <a:latin typeface="Arial" panose="020B0604020202020204" pitchFamily="34" charset="0"/>
                <a:cs typeface="Arial" panose="020B0604020202020204" pitchFamily="34" charset="0"/>
              </a:rPr>
              <a:t>La procedura in 2 Passi</a:t>
            </a:r>
          </a:p>
        </p:txBody>
      </p:sp>
    </p:spTree>
    <p:extLst>
      <p:ext uri="{BB962C8B-B14F-4D97-AF65-F5344CB8AC3E}">
        <p14:creationId xmlns:p14="http://schemas.microsoft.com/office/powerpoint/2010/main" val="1141711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3D6F075-C54A-4990-98B7-AF979A7CDDFC}"/>
              </a:ext>
            </a:extLst>
          </p:cNvPr>
          <p:cNvPicPr>
            <a:picLocks noChangeAspect="1"/>
          </p:cNvPicPr>
          <p:nvPr/>
        </p:nvPicPr>
        <p:blipFill>
          <a:blip r:embed="rId3"/>
          <a:stretch>
            <a:fillRect/>
          </a:stretch>
        </p:blipFill>
        <p:spPr>
          <a:xfrm>
            <a:off x="2823741" y="1108512"/>
            <a:ext cx="6198724" cy="2865448"/>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8" y="206121"/>
            <a:ext cx="6052219" cy="630592"/>
          </a:xfrm>
        </p:spPr>
        <p:txBody>
          <a:bodyPr/>
          <a:lstStyle/>
          <a:p>
            <a:r>
              <a:rPr lang="it-IT" b="1" dirty="0"/>
              <a:t>PORTALE LAUREE - Argomento/titolo e domanda di ammissione</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sp>
        <p:nvSpPr>
          <p:cNvPr id="14" name="Rettangolo 13">
            <a:extLst>
              <a:ext uri="{FF2B5EF4-FFF2-40B4-BE49-F238E27FC236}">
                <a16:creationId xmlns:a16="http://schemas.microsoft.com/office/drawing/2014/main" id="{ADB972E2-476F-4221-A832-399905038D39}"/>
              </a:ext>
            </a:extLst>
          </p:cNvPr>
          <p:cNvSpPr/>
          <p:nvPr/>
        </p:nvSpPr>
        <p:spPr>
          <a:xfrm>
            <a:off x="121536" y="1235948"/>
            <a:ext cx="1656184"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1000" dirty="0"/>
              <a:t>Corsi Triennali e Magistrali </a:t>
            </a:r>
          </a:p>
        </p:txBody>
      </p:sp>
      <p:sp>
        <p:nvSpPr>
          <p:cNvPr id="4" name="Rettangolo con angoli arrotondati 3">
            <a:extLst>
              <a:ext uri="{FF2B5EF4-FFF2-40B4-BE49-F238E27FC236}">
                <a16:creationId xmlns:a16="http://schemas.microsoft.com/office/drawing/2014/main" id="{12A01931-C453-4A04-BF09-8A7147D7D074}"/>
              </a:ext>
            </a:extLst>
          </p:cNvPr>
          <p:cNvSpPr/>
          <p:nvPr/>
        </p:nvSpPr>
        <p:spPr>
          <a:xfrm>
            <a:off x="179512" y="3645024"/>
            <a:ext cx="2808312"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b="1" dirty="0">
                <a:solidFill>
                  <a:srgbClr val="FF0000"/>
                </a:solidFill>
              </a:rPr>
              <a:t>          </a:t>
            </a:r>
            <a:r>
              <a:rPr lang="it-IT" sz="1400" b="1" u="sng" dirty="0">
                <a:solidFill>
                  <a:srgbClr val="FF0000"/>
                </a:solidFill>
              </a:rPr>
              <a:t>ATTENZIONE!</a:t>
            </a:r>
            <a:r>
              <a:rPr lang="it-IT" sz="1400" b="1" dirty="0">
                <a:solidFill>
                  <a:srgbClr val="FF0000"/>
                </a:solidFill>
              </a:rPr>
              <a:t> </a:t>
            </a:r>
          </a:p>
          <a:p>
            <a:endParaRPr lang="it-IT" sz="1400" b="1" dirty="0">
              <a:solidFill>
                <a:srgbClr val="FF0000"/>
              </a:solidFill>
            </a:endParaRPr>
          </a:p>
          <a:p>
            <a:r>
              <a:rPr lang="it-IT" sz="1400" b="1" dirty="0">
                <a:solidFill>
                  <a:schemeClr val="tx1"/>
                </a:solidFill>
              </a:rPr>
              <a:t>Prima di inoltrare la richiesta</a:t>
            </a:r>
            <a:r>
              <a:rPr lang="it-IT" sz="1400" dirty="0">
                <a:solidFill>
                  <a:schemeClr val="tx1"/>
                </a:solidFill>
              </a:rPr>
              <a:t>:  </a:t>
            </a:r>
          </a:p>
          <a:p>
            <a:pPr marL="285750" lvl="0" indent="-285750">
              <a:buFont typeface="Arial" panose="020B0604020202020204" pitchFamily="34" charset="0"/>
              <a:buChar char="•"/>
            </a:pPr>
            <a:r>
              <a:rPr lang="it-IT" sz="1400" dirty="0">
                <a:solidFill>
                  <a:schemeClr val="tx1"/>
                </a:solidFill>
              </a:rPr>
              <a:t>Controlla le scadenze di presentazione</a:t>
            </a:r>
          </a:p>
          <a:p>
            <a:pPr marL="285750" lvl="0" indent="-285750">
              <a:buFont typeface="Arial" panose="020B0604020202020204" pitchFamily="34" charset="0"/>
              <a:buChar char="•"/>
            </a:pPr>
            <a:r>
              <a:rPr lang="it-IT" sz="1400" dirty="0">
                <a:solidFill>
                  <a:schemeClr val="tx1"/>
                </a:solidFill>
              </a:rPr>
              <a:t>prendi contatto con un Docente;  </a:t>
            </a:r>
          </a:p>
          <a:p>
            <a:pPr marL="285750" lvl="0" indent="-285750">
              <a:buFont typeface="Arial" panose="020B0604020202020204" pitchFamily="34" charset="0"/>
              <a:buChar char="•"/>
            </a:pPr>
            <a:r>
              <a:rPr lang="it-IT" sz="1400" dirty="0">
                <a:solidFill>
                  <a:schemeClr val="tx1"/>
                </a:solidFill>
              </a:rPr>
              <a:t>verifica la sua disponibilità;</a:t>
            </a:r>
          </a:p>
          <a:p>
            <a:pPr marL="285750" lvl="0" indent="-285750">
              <a:buFont typeface="Arial" panose="020B0604020202020204" pitchFamily="34" charset="0"/>
              <a:buChar char="•"/>
            </a:pPr>
            <a:r>
              <a:rPr lang="it-IT" sz="1400" dirty="0">
                <a:solidFill>
                  <a:schemeClr val="tx1"/>
                </a:solidFill>
              </a:rPr>
              <a:t>concorda l’argomento.  </a:t>
            </a:r>
          </a:p>
        </p:txBody>
      </p:sp>
      <p:pic>
        <p:nvPicPr>
          <p:cNvPr id="15" name="Immagine 14">
            <a:extLst>
              <a:ext uri="{FF2B5EF4-FFF2-40B4-BE49-F238E27FC236}">
                <a16:creationId xmlns:a16="http://schemas.microsoft.com/office/drawing/2014/main" id="{BFCE2D8C-BB9F-4B56-A6C0-C8CFDA24823D}"/>
              </a:ext>
            </a:extLst>
          </p:cNvPr>
          <p:cNvPicPr>
            <a:picLocks noChangeAspect="1"/>
          </p:cNvPicPr>
          <p:nvPr/>
        </p:nvPicPr>
        <p:blipFill>
          <a:blip r:embed="rId4"/>
          <a:stretch>
            <a:fillRect/>
          </a:stretch>
        </p:blipFill>
        <p:spPr>
          <a:xfrm>
            <a:off x="395536" y="3973960"/>
            <a:ext cx="336230" cy="350239"/>
          </a:xfrm>
          <a:prstGeom prst="rect">
            <a:avLst/>
          </a:prstGeom>
        </p:spPr>
      </p:pic>
      <p:sp>
        <p:nvSpPr>
          <p:cNvPr id="16" name="Rettangolo con angoli arrotondati 15">
            <a:extLst>
              <a:ext uri="{FF2B5EF4-FFF2-40B4-BE49-F238E27FC236}">
                <a16:creationId xmlns:a16="http://schemas.microsoft.com/office/drawing/2014/main" id="{581709C8-838F-4286-AC6C-0FC56E630A8E}"/>
              </a:ext>
            </a:extLst>
          </p:cNvPr>
          <p:cNvSpPr/>
          <p:nvPr/>
        </p:nvSpPr>
        <p:spPr>
          <a:xfrm>
            <a:off x="3294890" y="3284984"/>
            <a:ext cx="5453574" cy="71735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762659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26157F11-E361-4DF1-A6F3-25C159A9C695}"/>
              </a:ext>
            </a:extLst>
          </p:cNvPr>
          <p:cNvPicPr>
            <a:picLocks noChangeAspect="1"/>
          </p:cNvPicPr>
          <p:nvPr/>
        </p:nvPicPr>
        <p:blipFill>
          <a:blip r:embed="rId3"/>
          <a:stretch>
            <a:fillRect/>
          </a:stretch>
        </p:blipFill>
        <p:spPr>
          <a:xfrm>
            <a:off x="107505" y="3414972"/>
            <a:ext cx="3816423" cy="1363265"/>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8" y="206121"/>
            <a:ext cx="6052219" cy="630592"/>
          </a:xfrm>
        </p:spPr>
        <p:txBody>
          <a:bodyPr>
            <a:normAutofit/>
          </a:bodyPr>
          <a:lstStyle/>
          <a:p>
            <a:r>
              <a:rPr lang="it-IT" b="1" dirty="0"/>
              <a:t>PROVA FINALE - Presentazione argomento/titolo  prova finale</a:t>
            </a:r>
            <a:endParaRPr lang="it-IT" sz="1400" b="1" dirty="0"/>
          </a:p>
        </p:txBody>
      </p:sp>
      <p:sp>
        <p:nvSpPr>
          <p:cNvPr id="8"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6268244" cy="4196384"/>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it-IT" altLang="it-IT" sz="1400" b="1" u="sng" dirty="0">
                <a:solidFill>
                  <a:srgbClr val="727272"/>
                </a:solidFill>
              </a:rPr>
              <a:t>PASSO 1</a:t>
            </a:r>
          </a:p>
          <a:p>
            <a:pPr marL="342900" indent="-342900">
              <a:lnSpc>
                <a:spcPct val="110000"/>
              </a:lnSpc>
              <a:buFont typeface="+mj-lt"/>
              <a:buAutoNum type="arabicPeriod"/>
            </a:pPr>
            <a:r>
              <a:rPr lang="it-IT" altLang="it-IT" sz="1400" b="1" dirty="0">
                <a:solidFill>
                  <a:srgbClr val="727272"/>
                </a:solidFill>
              </a:rPr>
              <a:t>Verifica i tuoi dati anagrafici</a:t>
            </a:r>
          </a:p>
          <a:p>
            <a:pPr marL="342900" lvl="1" indent="0">
              <a:lnSpc>
                <a:spcPct val="110000"/>
              </a:lnSpc>
              <a:buNone/>
            </a:pPr>
            <a:r>
              <a:rPr lang="it-IT" altLang="it-IT" sz="1000" b="1" dirty="0">
                <a:solidFill>
                  <a:srgbClr val="727272"/>
                </a:solidFill>
              </a:rPr>
              <a:t>	Contatta il Polo studenti per la correzione di eventuali errori</a:t>
            </a:r>
          </a:p>
          <a:p>
            <a:pPr marL="342900" indent="-342900">
              <a:lnSpc>
                <a:spcPct val="110000"/>
              </a:lnSpc>
              <a:buFont typeface="+mj-lt"/>
              <a:buAutoNum type="arabicPeriod"/>
            </a:pPr>
            <a:r>
              <a:rPr lang="it-IT" altLang="it-IT" sz="1400" b="1" dirty="0">
                <a:solidFill>
                  <a:srgbClr val="727272"/>
                </a:solidFill>
              </a:rPr>
              <a:t>Seleziona l’insegnamento e il docente relatore </a:t>
            </a:r>
          </a:p>
          <a:p>
            <a:pPr marL="342900" indent="-342900">
              <a:lnSpc>
                <a:spcPct val="110000"/>
              </a:lnSpc>
              <a:buFont typeface="+mj-lt"/>
              <a:buAutoNum type="arabicPeriod"/>
            </a:pPr>
            <a:r>
              <a:rPr lang="it-IT" altLang="it-IT" sz="1400" b="1" dirty="0">
                <a:solidFill>
                  <a:srgbClr val="727272"/>
                </a:solidFill>
              </a:rPr>
              <a:t>Scegli l’argomento/titolo della prova finale</a:t>
            </a:r>
          </a:p>
          <a:p>
            <a:pPr marL="342900" indent="-342900">
              <a:lnSpc>
                <a:spcPct val="110000"/>
              </a:lnSpc>
              <a:buFont typeface="+mj-lt"/>
              <a:buAutoNum type="arabicPeriod"/>
            </a:pPr>
            <a:r>
              <a:rPr lang="it-IT" altLang="it-IT" sz="1400" b="1" dirty="0">
                <a:solidFill>
                  <a:srgbClr val="727272"/>
                </a:solidFill>
              </a:rPr>
              <a:t>Inoltra al docente per l’approvazione e attendi l’esito</a:t>
            </a: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u="sng" dirty="0">
              <a:solidFill>
                <a:srgbClr val="727272"/>
              </a:solidFill>
            </a:endParaRPr>
          </a:p>
          <a:p>
            <a:pPr>
              <a:lnSpc>
                <a:spcPct val="110000"/>
              </a:lnSpc>
            </a:pPr>
            <a:endParaRPr lang="it-IT" altLang="it-IT" sz="1400" b="1" u="sng" dirty="0">
              <a:solidFill>
                <a:srgbClr val="727272"/>
              </a:solidFill>
            </a:endParaRPr>
          </a:p>
          <a:p>
            <a:pPr>
              <a:lnSpc>
                <a:spcPct val="110000"/>
              </a:lnSpc>
            </a:pPr>
            <a:endParaRPr lang="it-IT" altLang="it-IT" sz="1400" b="1" dirty="0">
              <a:solidFill>
                <a:srgbClr val="727272"/>
              </a:solidFill>
            </a:endParaRPr>
          </a:p>
          <a:p>
            <a:pPr>
              <a:lnSpc>
                <a:spcPct val="110000"/>
              </a:lnSpc>
            </a:pPr>
            <a:r>
              <a:rPr lang="it-IT" altLang="it-IT" sz="1400" b="1" dirty="0">
                <a:solidFill>
                  <a:srgbClr val="727272"/>
                </a:solidFill>
              </a:rPr>
              <a:t> </a:t>
            </a:r>
          </a:p>
        </p:txBody>
      </p:sp>
      <p:pic>
        <p:nvPicPr>
          <p:cNvPr id="6" name="Immagine 5">
            <a:extLst>
              <a:ext uri="{FF2B5EF4-FFF2-40B4-BE49-F238E27FC236}">
                <a16:creationId xmlns:a16="http://schemas.microsoft.com/office/drawing/2014/main" id="{B9862007-C862-4591-BA4B-01C78541A156}"/>
              </a:ext>
            </a:extLst>
          </p:cNvPr>
          <p:cNvPicPr>
            <a:picLocks noChangeAspect="1"/>
          </p:cNvPicPr>
          <p:nvPr/>
        </p:nvPicPr>
        <p:blipFill>
          <a:blip r:embed="rId4"/>
          <a:stretch>
            <a:fillRect/>
          </a:stretch>
        </p:blipFill>
        <p:spPr>
          <a:xfrm>
            <a:off x="7077820" y="1196752"/>
            <a:ext cx="1958671" cy="2088232"/>
          </a:xfrm>
          <a:prstGeom prst="rect">
            <a:avLst/>
          </a:prstGeom>
        </p:spPr>
      </p:pic>
      <p:pic>
        <p:nvPicPr>
          <p:cNvPr id="9" name="Immagine 8">
            <a:extLst>
              <a:ext uri="{FF2B5EF4-FFF2-40B4-BE49-F238E27FC236}">
                <a16:creationId xmlns:a16="http://schemas.microsoft.com/office/drawing/2014/main" id="{D78A4593-1B79-4292-AE80-1526A9B4E7ED}"/>
              </a:ext>
            </a:extLst>
          </p:cNvPr>
          <p:cNvPicPr>
            <a:picLocks noChangeAspect="1"/>
          </p:cNvPicPr>
          <p:nvPr/>
        </p:nvPicPr>
        <p:blipFill>
          <a:blip r:embed="rId5"/>
          <a:stretch>
            <a:fillRect/>
          </a:stretch>
        </p:blipFill>
        <p:spPr>
          <a:xfrm>
            <a:off x="4028527" y="4039988"/>
            <a:ext cx="5006054" cy="2428351"/>
          </a:xfrm>
          <a:prstGeom prst="rect">
            <a:avLst/>
          </a:prstGeom>
        </p:spPr>
      </p:pic>
      <p:pic>
        <p:nvPicPr>
          <p:cNvPr id="12" name="Immagine 11">
            <a:extLst>
              <a:ext uri="{FF2B5EF4-FFF2-40B4-BE49-F238E27FC236}">
                <a16:creationId xmlns:a16="http://schemas.microsoft.com/office/drawing/2014/main" id="{CA24F0F4-EF20-4957-925D-FC20F7F5D17C}"/>
              </a:ext>
            </a:extLst>
          </p:cNvPr>
          <p:cNvPicPr>
            <a:picLocks noChangeAspect="1"/>
          </p:cNvPicPr>
          <p:nvPr/>
        </p:nvPicPr>
        <p:blipFill>
          <a:blip r:embed="rId6"/>
          <a:stretch>
            <a:fillRect/>
          </a:stretch>
        </p:blipFill>
        <p:spPr>
          <a:xfrm>
            <a:off x="217621" y="4421975"/>
            <a:ext cx="2846190" cy="2046364"/>
          </a:xfrm>
          <a:prstGeom prst="rect">
            <a:avLst/>
          </a:prstGeom>
        </p:spPr>
      </p:pic>
    </p:spTree>
    <p:extLst>
      <p:ext uri="{BB962C8B-B14F-4D97-AF65-F5344CB8AC3E}">
        <p14:creationId xmlns:p14="http://schemas.microsoft.com/office/powerpoint/2010/main" val="3967432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8855C531-FFB1-4C64-8564-2C75B5B25E0C}"/>
              </a:ext>
            </a:extLst>
          </p:cNvPr>
          <p:cNvPicPr>
            <a:picLocks noChangeAspect="1"/>
          </p:cNvPicPr>
          <p:nvPr/>
        </p:nvPicPr>
        <p:blipFill>
          <a:blip r:embed="rId3"/>
          <a:stretch>
            <a:fillRect/>
          </a:stretch>
        </p:blipFill>
        <p:spPr>
          <a:xfrm>
            <a:off x="239625" y="1239227"/>
            <a:ext cx="6500543" cy="2003031"/>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normAutofit/>
          </a:bodyPr>
          <a:lstStyle/>
          <a:p>
            <a:r>
              <a:rPr lang="it-IT" b="1" dirty="0"/>
              <a:t>PROVA FINALE – Scelta dell’insegnamento</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674209" y="1392856"/>
            <a:ext cx="8500492"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endParaRPr lang="it-IT" altLang="it-IT" sz="1400" b="1" dirty="0">
              <a:solidFill>
                <a:srgbClr val="727272"/>
              </a:solidFill>
            </a:endParaRPr>
          </a:p>
        </p:txBody>
      </p:sp>
      <p:pic>
        <p:nvPicPr>
          <p:cNvPr id="8" name="Immagine 7">
            <a:extLst>
              <a:ext uri="{FF2B5EF4-FFF2-40B4-BE49-F238E27FC236}">
                <a16:creationId xmlns:a16="http://schemas.microsoft.com/office/drawing/2014/main" id="{8D252972-EC3F-42F0-8E04-4EFB767660B7}"/>
              </a:ext>
            </a:extLst>
          </p:cNvPr>
          <p:cNvPicPr>
            <a:picLocks noChangeAspect="1"/>
          </p:cNvPicPr>
          <p:nvPr/>
        </p:nvPicPr>
        <p:blipFill>
          <a:blip r:embed="rId4"/>
          <a:stretch>
            <a:fillRect/>
          </a:stretch>
        </p:blipFill>
        <p:spPr>
          <a:xfrm>
            <a:off x="4840955" y="2663197"/>
            <a:ext cx="4195540" cy="3782968"/>
          </a:xfrm>
          <a:prstGeom prst="rect">
            <a:avLst/>
          </a:prstGeom>
        </p:spPr>
      </p:pic>
      <p:cxnSp>
        <p:nvCxnSpPr>
          <p:cNvPr id="13" name="Connettore 2 12"/>
          <p:cNvCxnSpPr>
            <a:cxnSpLocks/>
          </p:cNvCxnSpPr>
          <p:nvPr/>
        </p:nvCxnSpPr>
        <p:spPr>
          <a:xfrm>
            <a:off x="3542523" y="3190560"/>
            <a:ext cx="1605541" cy="238440"/>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9" name="Parentesi graffa chiusa 28">
            <a:extLst>
              <a:ext uri="{FF2B5EF4-FFF2-40B4-BE49-F238E27FC236}">
                <a16:creationId xmlns:a16="http://schemas.microsoft.com/office/drawing/2014/main" id="{D46E14FD-4C33-432F-80C2-BAB35E6602CF}"/>
              </a:ext>
            </a:extLst>
          </p:cNvPr>
          <p:cNvSpPr/>
          <p:nvPr/>
        </p:nvSpPr>
        <p:spPr>
          <a:xfrm rot="5400000">
            <a:off x="3342616" y="2559656"/>
            <a:ext cx="305393" cy="857230"/>
          </a:xfrm>
          <a:prstGeom prst="righ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it-IT" dirty="0">
              <a:solidFill>
                <a:srgbClr val="FF0000"/>
              </a:solidFill>
            </a:endParaRPr>
          </a:p>
        </p:txBody>
      </p:sp>
      <p:sp>
        <p:nvSpPr>
          <p:cNvPr id="34" name="Rettangolo 33">
            <a:extLst>
              <a:ext uri="{FF2B5EF4-FFF2-40B4-BE49-F238E27FC236}">
                <a16:creationId xmlns:a16="http://schemas.microsoft.com/office/drawing/2014/main" id="{7F9915F6-5B97-401A-933F-C01F7787DBC7}"/>
              </a:ext>
            </a:extLst>
          </p:cNvPr>
          <p:cNvSpPr/>
          <p:nvPr/>
        </p:nvSpPr>
        <p:spPr>
          <a:xfrm>
            <a:off x="515662" y="4581128"/>
            <a:ext cx="959994" cy="1337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rPr>
              <a:t>ESPANDI  RICERCA</a:t>
            </a:r>
          </a:p>
        </p:txBody>
      </p:sp>
      <p:sp>
        <p:nvSpPr>
          <p:cNvPr id="19" name="Rettangolo con angoli arrotondati 18">
            <a:extLst>
              <a:ext uri="{FF2B5EF4-FFF2-40B4-BE49-F238E27FC236}">
                <a16:creationId xmlns:a16="http://schemas.microsoft.com/office/drawing/2014/main" id="{9AB6544A-1F2A-4490-AD71-9DE220795883}"/>
              </a:ext>
            </a:extLst>
          </p:cNvPr>
          <p:cNvSpPr/>
          <p:nvPr/>
        </p:nvSpPr>
        <p:spPr>
          <a:xfrm>
            <a:off x="74334" y="3329357"/>
            <a:ext cx="4667253" cy="301875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endParaRPr lang="it-IT" sz="1400" dirty="0">
              <a:solidFill>
                <a:schemeClr val="tx1"/>
              </a:solidFill>
            </a:endParaRPr>
          </a:p>
          <a:p>
            <a:endParaRPr lang="it-IT" sz="1400" dirty="0">
              <a:solidFill>
                <a:schemeClr val="tx1"/>
              </a:solidFill>
            </a:endParaRPr>
          </a:p>
          <a:p>
            <a:r>
              <a:rPr lang="it-IT" sz="1400" dirty="0">
                <a:solidFill>
                  <a:schemeClr val="tx1"/>
                </a:solidFill>
              </a:rPr>
              <a:t>oppure</a:t>
            </a:r>
          </a:p>
          <a:p>
            <a:endParaRPr lang="it-IT" sz="1400" dirty="0">
              <a:solidFill>
                <a:schemeClr val="tx1"/>
              </a:solidFill>
            </a:endParaRPr>
          </a:p>
          <a:p>
            <a:endParaRPr lang="it-IT" sz="1400" dirty="0">
              <a:solidFill>
                <a:schemeClr val="tx1"/>
              </a:solidFill>
            </a:endParaRPr>
          </a:p>
          <a:p>
            <a:endParaRPr lang="it-IT" sz="1400" dirty="0">
              <a:solidFill>
                <a:schemeClr val="tx1"/>
              </a:solidFill>
            </a:endParaRPr>
          </a:p>
          <a:p>
            <a:r>
              <a:rPr lang="it-IT" sz="1400" dirty="0">
                <a:solidFill>
                  <a:schemeClr val="tx1"/>
                </a:solidFill>
              </a:rPr>
              <a:t>Consente di ricercare in un’ulteriore lista secondo quanto previsto dalla Facoltà. (Ad es. se sei uno studente magistrale, con carriera triennale in Università Cattolica, all’interno della lista degli insegnamenti troverai anche gli insegnamenti della tua carriera triennale)</a:t>
            </a:r>
          </a:p>
        </p:txBody>
      </p:sp>
      <p:pic>
        <p:nvPicPr>
          <p:cNvPr id="36" name="Immagine 35">
            <a:extLst>
              <a:ext uri="{FF2B5EF4-FFF2-40B4-BE49-F238E27FC236}">
                <a16:creationId xmlns:a16="http://schemas.microsoft.com/office/drawing/2014/main" id="{F298E82D-011D-47B9-A978-3A7A4E8395FB}"/>
              </a:ext>
            </a:extLst>
          </p:cNvPr>
          <p:cNvPicPr>
            <a:picLocks noChangeAspect="1"/>
          </p:cNvPicPr>
          <p:nvPr/>
        </p:nvPicPr>
        <p:blipFill>
          <a:blip r:embed="rId5"/>
          <a:stretch>
            <a:fillRect/>
          </a:stretch>
        </p:blipFill>
        <p:spPr>
          <a:xfrm>
            <a:off x="290944" y="3603394"/>
            <a:ext cx="1514686" cy="438211"/>
          </a:xfrm>
          <a:prstGeom prst="rect">
            <a:avLst/>
          </a:prstGeom>
        </p:spPr>
      </p:pic>
      <p:sp>
        <p:nvSpPr>
          <p:cNvPr id="20" name="Rettangolo con angoli arrotondati 19">
            <a:extLst>
              <a:ext uri="{FF2B5EF4-FFF2-40B4-BE49-F238E27FC236}">
                <a16:creationId xmlns:a16="http://schemas.microsoft.com/office/drawing/2014/main" id="{89709ACF-11CA-4BD2-A69C-4AAA51AF7899}"/>
              </a:ext>
            </a:extLst>
          </p:cNvPr>
          <p:cNvSpPr/>
          <p:nvPr/>
        </p:nvSpPr>
        <p:spPr>
          <a:xfrm>
            <a:off x="448466" y="1722371"/>
            <a:ext cx="6391069" cy="7540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altLang="it-IT" sz="1400" b="1" dirty="0">
                <a:solidFill>
                  <a:schemeClr val="tx1"/>
                </a:solidFill>
              </a:rPr>
              <a:t>Scegli l’argomento della prova finale tra gli insegnamenti inserito nel piano studi dopo aver concordato il titolo con il docente di riferimento</a:t>
            </a:r>
            <a:endParaRPr lang="it-IT" sz="1400" b="1" dirty="0">
              <a:solidFill>
                <a:schemeClr val="tx1"/>
              </a:solidFill>
            </a:endParaRPr>
          </a:p>
        </p:txBody>
      </p:sp>
      <p:pic>
        <p:nvPicPr>
          <p:cNvPr id="4" name="Immagine 3">
            <a:extLst>
              <a:ext uri="{FF2B5EF4-FFF2-40B4-BE49-F238E27FC236}">
                <a16:creationId xmlns:a16="http://schemas.microsoft.com/office/drawing/2014/main" id="{76EA8709-C896-4E23-A93B-2F12EE0C3D12}"/>
              </a:ext>
            </a:extLst>
          </p:cNvPr>
          <p:cNvPicPr>
            <a:picLocks noChangeAspect="1"/>
          </p:cNvPicPr>
          <p:nvPr/>
        </p:nvPicPr>
        <p:blipFill>
          <a:blip r:embed="rId6"/>
          <a:stretch>
            <a:fillRect/>
          </a:stretch>
        </p:blipFill>
        <p:spPr>
          <a:xfrm>
            <a:off x="290944" y="4315642"/>
            <a:ext cx="1457528" cy="533474"/>
          </a:xfrm>
          <a:prstGeom prst="rect">
            <a:avLst/>
          </a:prstGeom>
        </p:spPr>
      </p:pic>
    </p:spTree>
    <p:extLst>
      <p:ext uri="{BB962C8B-B14F-4D97-AF65-F5344CB8AC3E}">
        <p14:creationId xmlns:p14="http://schemas.microsoft.com/office/powerpoint/2010/main" val="552325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DEF37F04-0A28-4E36-B87E-3B9DA076BDA1}"/>
              </a:ext>
            </a:extLst>
          </p:cNvPr>
          <p:cNvPicPr>
            <a:picLocks noChangeAspect="1"/>
          </p:cNvPicPr>
          <p:nvPr/>
        </p:nvPicPr>
        <p:blipFill>
          <a:blip r:embed="rId3"/>
          <a:stretch>
            <a:fillRect/>
          </a:stretch>
        </p:blipFill>
        <p:spPr>
          <a:xfrm>
            <a:off x="7154547" y="1228035"/>
            <a:ext cx="1868206" cy="2014218"/>
          </a:xfrm>
          <a:prstGeom prst="rect">
            <a:avLst/>
          </a:prstGeom>
          <a:effectLst>
            <a:softEdge rad="31750"/>
          </a:effectLst>
        </p:spPr>
      </p:pic>
      <p:pic>
        <p:nvPicPr>
          <p:cNvPr id="17" name="Immagine 16">
            <a:extLst>
              <a:ext uri="{FF2B5EF4-FFF2-40B4-BE49-F238E27FC236}">
                <a16:creationId xmlns:a16="http://schemas.microsoft.com/office/drawing/2014/main" id="{354FC2B1-D627-490B-8BE5-4C13B90777AA}"/>
              </a:ext>
            </a:extLst>
          </p:cNvPr>
          <p:cNvPicPr>
            <a:picLocks noChangeAspect="1"/>
          </p:cNvPicPr>
          <p:nvPr/>
        </p:nvPicPr>
        <p:blipFill>
          <a:blip r:embed="rId4"/>
          <a:stretch>
            <a:fillRect/>
          </a:stretch>
        </p:blipFill>
        <p:spPr>
          <a:xfrm>
            <a:off x="1584554" y="2949990"/>
            <a:ext cx="4427608" cy="2063186"/>
          </a:xfrm>
          <a:prstGeom prst="rect">
            <a:avLst/>
          </a:prstGeom>
        </p:spPr>
      </p:pic>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a:t>
            </a:r>
            <a:r>
              <a:rPr lang="it-IT" dirty="0">
                <a:solidFill>
                  <a:prstClr val="white"/>
                </a:solidFill>
              </a:rPr>
              <a:t>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normAutofit/>
          </a:bodyPr>
          <a:lstStyle/>
          <a:p>
            <a:r>
              <a:rPr lang="it-IT" b="1" dirty="0"/>
              <a:t>PROVA FINALE – Presentazione domanda ammissione  - Pagamento contributo di laurea</a:t>
            </a:r>
            <a:endParaRPr lang="it-IT" sz="1400" b="1" dirty="0"/>
          </a:p>
        </p:txBody>
      </p:sp>
      <p:sp>
        <p:nvSpPr>
          <p:cNvPr id="11"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6052220" cy="498847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it-IT" altLang="it-IT" sz="1400" b="1" u="sng" dirty="0">
                <a:solidFill>
                  <a:srgbClr val="727272"/>
                </a:solidFill>
              </a:rPr>
              <a:t>PASSO 2</a:t>
            </a:r>
          </a:p>
          <a:p>
            <a:pPr>
              <a:lnSpc>
                <a:spcPct val="110000"/>
              </a:lnSpc>
            </a:pPr>
            <a:endParaRPr lang="it-IT" altLang="it-IT" sz="1400" b="1" u="sng" dirty="0">
              <a:solidFill>
                <a:srgbClr val="727272"/>
              </a:solidFill>
            </a:endParaRPr>
          </a:p>
          <a:p>
            <a:pPr marL="342900" indent="-342900">
              <a:lnSpc>
                <a:spcPct val="100000"/>
              </a:lnSpc>
              <a:buFont typeface="+mj-lt"/>
              <a:buAutoNum type="arabicPeriod"/>
            </a:pPr>
            <a:r>
              <a:rPr lang="it-IT" altLang="it-IT" sz="1400" b="1" dirty="0">
                <a:solidFill>
                  <a:srgbClr val="727272"/>
                </a:solidFill>
              </a:rPr>
              <a:t>Effettua il versamento del contributo di laurea </a:t>
            </a:r>
            <a:r>
              <a:rPr lang="it-IT" altLang="it-IT" sz="1000" dirty="0">
                <a:solidFill>
                  <a:srgbClr val="727272"/>
                </a:solidFill>
              </a:rPr>
              <a:t>(*) </a:t>
            </a:r>
            <a:r>
              <a:rPr lang="it-IT" altLang="it-IT" sz="1400" b="1" dirty="0">
                <a:solidFill>
                  <a:srgbClr val="727272"/>
                </a:solidFill>
              </a:rPr>
              <a:t>e dell’imposta di bollo </a:t>
            </a:r>
            <a:r>
              <a:rPr lang="it-IT" altLang="it-IT" sz="1400" dirty="0">
                <a:solidFill>
                  <a:srgbClr val="727272"/>
                </a:solidFill>
              </a:rPr>
              <a:t>(16,00 euro)</a:t>
            </a:r>
            <a:r>
              <a:rPr lang="it-IT" altLang="it-IT" sz="1400" b="1" dirty="0">
                <a:solidFill>
                  <a:srgbClr val="727272"/>
                </a:solidFill>
              </a:rPr>
              <a:t> tramite PagoPA </a:t>
            </a:r>
          </a:p>
          <a:p>
            <a:pPr>
              <a:lnSpc>
                <a:spcPct val="110000"/>
              </a:lnSpc>
            </a:pPr>
            <a:r>
              <a:rPr lang="it-IT" altLang="it-IT" sz="1400" b="1" dirty="0">
                <a:solidFill>
                  <a:srgbClr val="727272"/>
                </a:solidFill>
              </a:rPr>
              <a:t> </a:t>
            </a:r>
            <a:r>
              <a:rPr lang="it-IT" altLang="it-IT" sz="1000" dirty="0">
                <a:solidFill>
                  <a:srgbClr val="727272"/>
                </a:solidFill>
              </a:rPr>
              <a:t>(*) comprensivo di rilascio diploma laurea, eventuale contributo straordinario di funzionamento</a:t>
            </a:r>
          </a:p>
          <a:p>
            <a:pPr>
              <a:lnSpc>
                <a:spcPct val="110000"/>
              </a:lnSpc>
            </a:pPr>
            <a:endParaRPr lang="it-IT" altLang="it-IT" sz="1000"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p:txBody>
      </p:sp>
      <p:pic>
        <p:nvPicPr>
          <p:cNvPr id="9" name="Immagine 8"/>
          <p:cNvPicPr>
            <a:picLocks noChangeAspect="1"/>
          </p:cNvPicPr>
          <p:nvPr/>
        </p:nvPicPr>
        <p:blipFill>
          <a:blip r:embed="rId5"/>
          <a:stretch>
            <a:fillRect/>
          </a:stretch>
        </p:blipFill>
        <p:spPr>
          <a:xfrm>
            <a:off x="6372200" y="3431139"/>
            <a:ext cx="2736304" cy="2096016"/>
          </a:xfrm>
          <a:prstGeom prst="rect">
            <a:avLst/>
          </a:prstGeom>
        </p:spPr>
      </p:pic>
      <p:sp>
        <p:nvSpPr>
          <p:cNvPr id="13" name="Rettangolo 12"/>
          <p:cNvSpPr/>
          <p:nvPr/>
        </p:nvSpPr>
        <p:spPr>
          <a:xfrm>
            <a:off x="8018468" y="3615114"/>
            <a:ext cx="432048" cy="403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2" name="Immagine 11"/>
          <p:cNvPicPr>
            <a:picLocks noChangeAspect="1"/>
          </p:cNvPicPr>
          <p:nvPr/>
        </p:nvPicPr>
        <p:blipFill>
          <a:blip r:embed="rId6"/>
          <a:stretch>
            <a:fillRect/>
          </a:stretch>
        </p:blipFill>
        <p:spPr>
          <a:xfrm>
            <a:off x="2935209" y="5066543"/>
            <a:ext cx="3712963" cy="1089518"/>
          </a:xfrm>
          <a:prstGeom prst="rect">
            <a:avLst/>
          </a:prstGeom>
        </p:spPr>
      </p:pic>
      <p:sp>
        <p:nvSpPr>
          <p:cNvPr id="14" name="Rettangolo con angoli arrotondati 13">
            <a:extLst>
              <a:ext uri="{FF2B5EF4-FFF2-40B4-BE49-F238E27FC236}">
                <a16:creationId xmlns:a16="http://schemas.microsoft.com/office/drawing/2014/main" id="{44E2EA73-2A46-4E1F-87D7-7F40E69808E0}"/>
              </a:ext>
            </a:extLst>
          </p:cNvPr>
          <p:cNvSpPr/>
          <p:nvPr/>
        </p:nvSpPr>
        <p:spPr>
          <a:xfrm>
            <a:off x="179512" y="3645024"/>
            <a:ext cx="2808312" cy="27363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it-IT" sz="1400" b="1" dirty="0">
                <a:solidFill>
                  <a:srgbClr val="FF0000"/>
                </a:solidFill>
              </a:rPr>
              <a:t>          </a:t>
            </a:r>
            <a:r>
              <a:rPr lang="it-IT" sz="1400" b="1" u="sng" dirty="0">
                <a:solidFill>
                  <a:srgbClr val="FF0000"/>
                </a:solidFill>
              </a:rPr>
              <a:t>ATTENZIONE!</a:t>
            </a:r>
          </a:p>
          <a:p>
            <a:endParaRPr lang="it-IT" sz="1400" b="1" u="sng" dirty="0">
              <a:solidFill>
                <a:srgbClr val="FF0000"/>
              </a:solidFill>
            </a:endParaRPr>
          </a:p>
          <a:p>
            <a:r>
              <a:rPr lang="it-IT" sz="1400" b="1" dirty="0">
                <a:solidFill>
                  <a:schemeClr val="tx1"/>
                </a:solidFill>
              </a:rPr>
              <a:t>Se non effettui il pagamento non potrai inoltrare la domanda di laurea</a:t>
            </a:r>
          </a:p>
        </p:txBody>
      </p:sp>
      <p:pic>
        <p:nvPicPr>
          <p:cNvPr id="3" name="Immagine 2"/>
          <p:cNvPicPr>
            <a:picLocks noChangeAspect="1"/>
          </p:cNvPicPr>
          <p:nvPr/>
        </p:nvPicPr>
        <p:blipFill>
          <a:blip r:embed="rId7"/>
          <a:stretch>
            <a:fillRect/>
          </a:stretch>
        </p:blipFill>
        <p:spPr>
          <a:xfrm>
            <a:off x="394333" y="4365104"/>
            <a:ext cx="335309" cy="347502"/>
          </a:xfrm>
          <a:prstGeom prst="rect">
            <a:avLst/>
          </a:prstGeom>
        </p:spPr>
      </p:pic>
    </p:spTree>
    <p:extLst>
      <p:ext uri="{BB962C8B-B14F-4D97-AF65-F5344CB8AC3E}">
        <p14:creationId xmlns:p14="http://schemas.microsoft.com/office/powerpoint/2010/main" val="3264661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2E1A77C-B6A0-4FBC-9D4B-E45E39F03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7C0-A2FF-4299-BAF9-E80DCBBD298B}" type="slidenum">
              <a:rPr kumimoji="0" lang="it-IT"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egnaposto piè di pagina 4">
            <a:extLst>
              <a:ext uri="{FF2B5EF4-FFF2-40B4-BE49-F238E27FC236}">
                <a16:creationId xmlns:a16="http://schemas.microsoft.com/office/drawing/2014/main" id="{943DB650-BE59-471C-8C6B-8D44214F9A93}"/>
              </a:ext>
            </a:extLst>
          </p:cNvPr>
          <p:cNvSpPr>
            <a:spLocks noGrp="1"/>
          </p:cNvSpPr>
          <p:nvPr>
            <p:ph type="ftr" sz="quarter" idx="3"/>
          </p:nvPr>
        </p:nvSpPr>
        <p:spPr/>
        <p:txBody>
          <a:bodyPr/>
          <a:lstStyle/>
          <a:p>
            <a:r>
              <a:rPr kumimoji="0" 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Funzione Gestione Carriera e Servizi agli Studenti - Portale Lauree</a:t>
            </a:r>
            <a:endParaRPr lang="it-IT" dirty="0"/>
          </a:p>
        </p:txBody>
      </p:sp>
      <p:sp>
        <p:nvSpPr>
          <p:cNvPr id="10" name="Titolo 3">
            <a:extLst>
              <a:ext uri="{FF2B5EF4-FFF2-40B4-BE49-F238E27FC236}">
                <a16:creationId xmlns:a16="http://schemas.microsoft.com/office/drawing/2014/main" id="{CBB0FFCB-D39F-4647-AF40-F2564B88CE7F}"/>
              </a:ext>
            </a:extLst>
          </p:cNvPr>
          <p:cNvSpPr>
            <a:spLocks noGrp="1"/>
          </p:cNvSpPr>
          <p:nvPr>
            <p:ph type="title"/>
          </p:nvPr>
        </p:nvSpPr>
        <p:spPr>
          <a:xfrm>
            <a:off x="391989" y="206121"/>
            <a:ext cx="5620172" cy="630592"/>
          </a:xfrm>
        </p:spPr>
        <p:txBody>
          <a:bodyPr/>
          <a:lstStyle/>
          <a:p>
            <a:r>
              <a:rPr lang="it-IT" b="1" dirty="0"/>
              <a:t>PROVA FINALE – Verifica esito pagamento</a:t>
            </a:r>
            <a:endParaRPr lang="it-IT" sz="1400" b="1" dirty="0"/>
          </a:p>
        </p:txBody>
      </p:sp>
      <p:sp>
        <p:nvSpPr>
          <p:cNvPr id="8" name="Segnaposto contenuto 5">
            <a:extLst>
              <a:ext uri="{FF2B5EF4-FFF2-40B4-BE49-F238E27FC236}">
                <a16:creationId xmlns:a16="http://schemas.microsoft.com/office/drawing/2014/main" id="{972D8C00-7652-4F70-B9A2-7D695864BB0C}"/>
              </a:ext>
            </a:extLst>
          </p:cNvPr>
          <p:cNvSpPr txBox="1">
            <a:spLocks/>
          </p:cNvSpPr>
          <p:nvPr/>
        </p:nvSpPr>
        <p:spPr>
          <a:xfrm>
            <a:off x="391988" y="1392856"/>
            <a:ext cx="8356476" cy="5118146"/>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pPr>
            <a:r>
              <a:rPr lang="it-IT" altLang="it-IT" sz="1400" b="1" u="sng" dirty="0">
                <a:solidFill>
                  <a:srgbClr val="727272"/>
                </a:solidFill>
              </a:rPr>
              <a:t>PASSO 2</a:t>
            </a:r>
            <a:r>
              <a:rPr lang="it-IT" altLang="it-IT" sz="1400" b="1" dirty="0">
                <a:solidFill>
                  <a:srgbClr val="727272"/>
                </a:solidFill>
              </a:rPr>
              <a:t>  - VERIFICA PAGAMENTO</a:t>
            </a:r>
          </a:p>
          <a:p>
            <a:pPr>
              <a:lnSpc>
                <a:spcPct val="110000"/>
              </a:lnSpc>
            </a:pPr>
            <a:r>
              <a:rPr lang="it-IT" altLang="it-IT" sz="1400" b="1" dirty="0">
                <a:solidFill>
                  <a:srgbClr val="727272"/>
                </a:solidFill>
              </a:rPr>
              <a:t>Pagamento effettuato e registrato automaticamente nei sistemi gestionali dell’università </a:t>
            </a: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r>
              <a:rPr lang="it-IT" altLang="it-IT" sz="1400" b="1" dirty="0">
                <a:solidFill>
                  <a:srgbClr val="727272"/>
                </a:solidFill>
              </a:rPr>
              <a:t>	</a:t>
            </a:r>
            <a:r>
              <a:rPr lang="it-IT" altLang="it-IT" b="1" dirty="0">
                <a:solidFill>
                  <a:srgbClr val="727272"/>
                </a:solidFill>
              </a:rPr>
              <a:t>per poter modificare il titolo dell’elaborato finale devi prima effettuare il pagamento</a:t>
            </a:r>
          </a:p>
          <a:p>
            <a:pPr>
              <a:lnSpc>
                <a:spcPct val="110000"/>
              </a:lnSpc>
            </a:pPr>
            <a:r>
              <a:rPr lang="it-IT" altLang="it-IT" b="1" dirty="0">
                <a:solidFill>
                  <a:srgbClr val="727272"/>
                </a:solidFill>
              </a:rPr>
              <a:t>	dopo aver pagato, ricordati di presentare la domanda di laurea (Passo 3) altrimenti non potrai laurearti</a:t>
            </a: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dirty="0">
              <a:solidFill>
                <a:srgbClr val="727272"/>
              </a:solidFill>
            </a:endParaRPr>
          </a:p>
          <a:p>
            <a:pPr>
              <a:lnSpc>
                <a:spcPct val="110000"/>
              </a:lnSpc>
            </a:pPr>
            <a:endParaRPr lang="it-IT" altLang="it-IT" sz="1400" b="1" u="sng" dirty="0">
              <a:solidFill>
                <a:srgbClr val="727272"/>
              </a:solidFill>
            </a:endParaRPr>
          </a:p>
          <a:p>
            <a:pPr>
              <a:lnSpc>
                <a:spcPct val="110000"/>
              </a:lnSpc>
            </a:pPr>
            <a:endParaRPr lang="it-IT" altLang="it-IT" sz="1400" b="1" u="sng" dirty="0">
              <a:solidFill>
                <a:srgbClr val="727272"/>
              </a:solidFill>
            </a:endParaRPr>
          </a:p>
          <a:p>
            <a:pPr>
              <a:lnSpc>
                <a:spcPct val="110000"/>
              </a:lnSpc>
            </a:pPr>
            <a:endParaRPr lang="it-IT" altLang="it-IT" sz="1400" b="1" dirty="0">
              <a:solidFill>
                <a:srgbClr val="727272"/>
              </a:solidFill>
            </a:endParaRPr>
          </a:p>
          <a:p>
            <a:pPr>
              <a:lnSpc>
                <a:spcPct val="110000"/>
              </a:lnSpc>
            </a:pPr>
            <a:r>
              <a:rPr lang="it-IT" altLang="it-IT" sz="1400" b="1" dirty="0">
                <a:solidFill>
                  <a:srgbClr val="727272"/>
                </a:solidFill>
              </a:rPr>
              <a:t> </a:t>
            </a:r>
          </a:p>
        </p:txBody>
      </p:sp>
      <p:sp>
        <p:nvSpPr>
          <p:cNvPr id="27" name="Rettangolo 26">
            <a:extLst>
              <a:ext uri="{FF2B5EF4-FFF2-40B4-BE49-F238E27FC236}">
                <a16:creationId xmlns:a16="http://schemas.microsoft.com/office/drawing/2014/main" id="{597309E9-71D8-4D29-91E4-CAEA709AB507}"/>
              </a:ext>
            </a:extLst>
          </p:cNvPr>
          <p:cNvSpPr/>
          <p:nvPr/>
        </p:nvSpPr>
        <p:spPr>
          <a:xfrm>
            <a:off x="323528" y="2927010"/>
            <a:ext cx="50405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0" name="Immagine 29">
            <a:extLst>
              <a:ext uri="{FF2B5EF4-FFF2-40B4-BE49-F238E27FC236}">
                <a16:creationId xmlns:a16="http://schemas.microsoft.com/office/drawing/2014/main" id="{0EA62F67-83D0-4AC1-95BE-F7C0C62C87FE}"/>
              </a:ext>
            </a:extLst>
          </p:cNvPr>
          <p:cNvPicPr>
            <a:picLocks noChangeAspect="1"/>
          </p:cNvPicPr>
          <p:nvPr/>
        </p:nvPicPr>
        <p:blipFill>
          <a:blip r:embed="rId3"/>
          <a:stretch>
            <a:fillRect/>
          </a:stretch>
        </p:blipFill>
        <p:spPr>
          <a:xfrm>
            <a:off x="2514212" y="3284984"/>
            <a:ext cx="6234252" cy="2071508"/>
          </a:xfrm>
          <a:prstGeom prst="rect">
            <a:avLst/>
          </a:prstGeom>
        </p:spPr>
      </p:pic>
      <p:pic>
        <p:nvPicPr>
          <p:cNvPr id="32" name="Immagine 31">
            <a:extLst>
              <a:ext uri="{FF2B5EF4-FFF2-40B4-BE49-F238E27FC236}">
                <a16:creationId xmlns:a16="http://schemas.microsoft.com/office/drawing/2014/main" id="{5785F0D3-9286-4643-9D2A-27A13676E62A}"/>
              </a:ext>
            </a:extLst>
          </p:cNvPr>
          <p:cNvPicPr>
            <a:picLocks noChangeAspect="1"/>
          </p:cNvPicPr>
          <p:nvPr/>
        </p:nvPicPr>
        <p:blipFill>
          <a:blip r:embed="rId4"/>
          <a:stretch>
            <a:fillRect/>
          </a:stretch>
        </p:blipFill>
        <p:spPr>
          <a:xfrm>
            <a:off x="8067111" y="4848478"/>
            <a:ext cx="537337" cy="324108"/>
          </a:xfrm>
          <a:prstGeom prst="rect">
            <a:avLst/>
          </a:prstGeom>
        </p:spPr>
      </p:pic>
      <p:pic>
        <p:nvPicPr>
          <p:cNvPr id="14" name="Immagine 13">
            <a:extLst>
              <a:ext uri="{FF2B5EF4-FFF2-40B4-BE49-F238E27FC236}">
                <a16:creationId xmlns:a16="http://schemas.microsoft.com/office/drawing/2014/main" id="{9B22B878-C8B0-4A35-90ED-AF17242E8AC1}"/>
              </a:ext>
            </a:extLst>
          </p:cNvPr>
          <p:cNvPicPr>
            <a:picLocks noChangeAspect="1"/>
          </p:cNvPicPr>
          <p:nvPr/>
        </p:nvPicPr>
        <p:blipFill>
          <a:blip r:embed="rId5"/>
          <a:stretch>
            <a:fillRect/>
          </a:stretch>
        </p:blipFill>
        <p:spPr>
          <a:xfrm>
            <a:off x="516068" y="2402107"/>
            <a:ext cx="1895692" cy="2052423"/>
          </a:xfrm>
          <a:prstGeom prst="rect">
            <a:avLst/>
          </a:prstGeom>
        </p:spPr>
      </p:pic>
      <p:pic>
        <p:nvPicPr>
          <p:cNvPr id="28" name="Immagine 27">
            <a:extLst>
              <a:ext uri="{FF2B5EF4-FFF2-40B4-BE49-F238E27FC236}">
                <a16:creationId xmlns:a16="http://schemas.microsoft.com/office/drawing/2014/main" id="{FF2A5243-75E1-45BC-9588-97D410ACD353}"/>
              </a:ext>
            </a:extLst>
          </p:cNvPr>
          <p:cNvPicPr>
            <a:picLocks noChangeAspect="1"/>
          </p:cNvPicPr>
          <p:nvPr/>
        </p:nvPicPr>
        <p:blipFill>
          <a:blip r:embed="rId6"/>
          <a:stretch>
            <a:fillRect/>
          </a:stretch>
        </p:blipFill>
        <p:spPr>
          <a:xfrm>
            <a:off x="769108" y="3949530"/>
            <a:ext cx="476226" cy="238113"/>
          </a:xfrm>
          <a:prstGeom prst="rect">
            <a:avLst/>
          </a:prstGeom>
        </p:spPr>
      </p:pic>
      <p:pic>
        <p:nvPicPr>
          <p:cNvPr id="29" name="Immagine 28">
            <a:extLst>
              <a:ext uri="{FF2B5EF4-FFF2-40B4-BE49-F238E27FC236}">
                <a16:creationId xmlns:a16="http://schemas.microsoft.com/office/drawing/2014/main" id="{A1FF4C5C-3E7C-4E82-B4E8-004A5940C5F4}"/>
              </a:ext>
            </a:extLst>
          </p:cNvPr>
          <p:cNvPicPr>
            <a:picLocks noChangeAspect="1"/>
          </p:cNvPicPr>
          <p:nvPr/>
        </p:nvPicPr>
        <p:blipFill>
          <a:blip r:embed="rId7"/>
          <a:stretch>
            <a:fillRect/>
          </a:stretch>
        </p:blipFill>
        <p:spPr>
          <a:xfrm>
            <a:off x="1851667" y="3955000"/>
            <a:ext cx="200053" cy="266737"/>
          </a:xfrm>
          <a:prstGeom prst="rect">
            <a:avLst/>
          </a:prstGeom>
        </p:spPr>
      </p:pic>
      <p:pic>
        <p:nvPicPr>
          <p:cNvPr id="4" name="Immagine 3">
            <a:extLst>
              <a:ext uri="{FF2B5EF4-FFF2-40B4-BE49-F238E27FC236}">
                <a16:creationId xmlns:a16="http://schemas.microsoft.com/office/drawing/2014/main" id="{30AD72E7-9B21-4E2D-83EF-A9D60C4F54C4}"/>
              </a:ext>
            </a:extLst>
          </p:cNvPr>
          <p:cNvPicPr>
            <a:picLocks noChangeAspect="1"/>
          </p:cNvPicPr>
          <p:nvPr/>
        </p:nvPicPr>
        <p:blipFill>
          <a:blip r:embed="rId8"/>
          <a:stretch>
            <a:fillRect/>
          </a:stretch>
        </p:blipFill>
        <p:spPr>
          <a:xfrm>
            <a:off x="680657" y="2611324"/>
            <a:ext cx="514376" cy="215911"/>
          </a:xfrm>
          <a:prstGeom prst="rect">
            <a:avLst/>
          </a:prstGeom>
        </p:spPr>
      </p:pic>
      <p:sp>
        <p:nvSpPr>
          <p:cNvPr id="18" name="Rettangolo con angoli arrotondati 17">
            <a:extLst>
              <a:ext uri="{FF2B5EF4-FFF2-40B4-BE49-F238E27FC236}">
                <a16:creationId xmlns:a16="http://schemas.microsoft.com/office/drawing/2014/main" id="{FBB914CE-6A73-4E5C-8415-430066A7CB5E}"/>
              </a:ext>
            </a:extLst>
          </p:cNvPr>
          <p:cNvSpPr/>
          <p:nvPr/>
        </p:nvSpPr>
        <p:spPr>
          <a:xfrm>
            <a:off x="2669064" y="4059648"/>
            <a:ext cx="2767032" cy="33774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5" name="Connettore 2 14">
            <a:extLst>
              <a:ext uri="{FF2B5EF4-FFF2-40B4-BE49-F238E27FC236}">
                <a16:creationId xmlns:a16="http://schemas.microsoft.com/office/drawing/2014/main" id="{E778E14A-4AD3-408B-B37D-F513411594B1}"/>
              </a:ext>
            </a:extLst>
          </p:cNvPr>
          <p:cNvCxnSpPr>
            <a:cxnSpLocks/>
          </p:cNvCxnSpPr>
          <p:nvPr/>
        </p:nvCxnSpPr>
        <p:spPr>
          <a:xfrm flipV="1">
            <a:off x="1572812" y="4180321"/>
            <a:ext cx="280561" cy="362191"/>
          </a:xfrm>
          <a:prstGeom prst="straightConnector1">
            <a:avLst/>
          </a:prstGeom>
          <a:ln w="44450">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16" name="Immagine 15">
            <a:extLst>
              <a:ext uri="{FF2B5EF4-FFF2-40B4-BE49-F238E27FC236}">
                <a16:creationId xmlns:a16="http://schemas.microsoft.com/office/drawing/2014/main" id="{FD4701E0-79CC-0F75-95BD-7B28503D3556}"/>
              </a:ext>
            </a:extLst>
          </p:cNvPr>
          <p:cNvPicPr>
            <a:picLocks noChangeAspect="1"/>
          </p:cNvPicPr>
          <p:nvPr/>
        </p:nvPicPr>
        <p:blipFill>
          <a:blip r:embed="rId9"/>
          <a:stretch>
            <a:fillRect/>
          </a:stretch>
        </p:blipFill>
        <p:spPr>
          <a:xfrm>
            <a:off x="493047" y="5482655"/>
            <a:ext cx="622569" cy="250601"/>
          </a:xfrm>
          <a:prstGeom prst="rect">
            <a:avLst/>
          </a:prstGeom>
        </p:spPr>
      </p:pic>
    </p:spTree>
    <p:extLst>
      <p:ext uri="{BB962C8B-B14F-4D97-AF65-F5344CB8AC3E}">
        <p14:creationId xmlns:p14="http://schemas.microsoft.com/office/powerpoint/2010/main" val="1937008990"/>
      </p:ext>
    </p:extLst>
  </p:cSld>
  <p:clrMapOvr>
    <a:masterClrMapping/>
  </p:clrMapOvr>
</p:sld>
</file>

<file path=ppt/theme/theme1.xml><?xml version="1.0" encoding="utf-8"?>
<a:theme xmlns:a="http://schemas.openxmlformats.org/drawingml/2006/main" name="Separato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gina interna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98B3A84-84F5-422C-B7E1-508049556F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 modello</Template>
  <TotalTime>6782</TotalTime>
  <Words>1473</Words>
  <Application>Microsoft Office PowerPoint</Application>
  <PresentationFormat>Presentazione su schermo (4:3)</PresentationFormat>
  <Paragraphs>362</Paragraphs>
  <Slides>22</Slides>
  <Notes>22</Notes>
  <HiddenSlides>0</HiddenSlides>
  <MMClips>0</MMClips>
  <ScaleCrop>false</ScaleCrop>
  <HeadingPairs>
    <vt:vector size="6" baseType="variant">
      <vt:variant>
        <vt:lpstr>Caratteri utilizzati</vt:lpstr>
      </vt:variant>
      <vt:variant>
        <vt:i4>5</vt:i4>
      </vt:variant>
      <vt:variant>
        <vt:lpstr>Tema</vt:lpstr>
      </vt:variant>
      <vt:variant>
        <vt:i4>3</vt:i4>
      </vt:variant>
      <vt:variant>
        <vt:lpstr>Titoli diapositive</vt:lpstr>
      </vt:variant>
      <vt:variant>
        <vt:i4>22</vt:i4>
      </vt:variant>
    </vt:vector>
  </HeadingPairs>
  <TitlesOfParts>
    <vt:vector size="30" baseType="lpstr">
      <vt:lpstr>Arial</vt:lpstr>
      <vt:lpstr>Calibri</vt:lpstr>
      <vt:lpstr>Georgia</vt:lpstr>
      <vt:lpstr>Times New Roman</vt:lpstr>
      <vt:lpstr>Wingdings</vt:lpstr>
      <vt:lpstr>Separatore</vt:lpstr>
      <vt:lpstr>Pagina interna 1</vt:lpstr>
      <vt:lpstr>1_Cover</vt:lpstr>
      <vt:lpstr>PORTALE LAUREE  Tutorial Studente  Facoltà di Economia  v. 1.2 </vt:lpstr>
      <vt:lpstr>PORTALE LAUREE - Accesso</vt:lpstr>
      <vt:lpstr>PORTALE LAUREE - Argomento/titolo e domanda di ammissione</vt:lpstr>
      <vt:lpstr>PORTALE LAUREE - Argomento/titolo e domanda di ammissione per Corso Economia e gestione aziendale Service Management </vt:lpstr>
      <vt:lpstr>PORTALE LAUREE - Argomento/titolo e domanda di ammissione</vt:lpstr>
      <vt:lpstr>PROVA FINALE - Presentazione argomento/titolo  prova finale</vt:lpstr>
      <vt:lpstr>PROVA FINALE – Scelta dell’insegnamento</vt:lpstr>
      <vt:lpstr>PROVA FINALE – Presentazione domanda ammissione  - Pagamento contributo di laurea</vt:lpstr>
      <vt:lpstr>PROVA FINALE – Verifica esito pagamento</vt:lpstr>
      <vt:lpstr>PROVA FINALE - Presentazione domanda ammissione</vt:lpstr>
      <vt:lpstr>PROVA FINALE - Verifica esito domanda ammissione </vt:lpstr>
      <vt:lpstr>PROVA FINALE – Conclusione deposito domanda di ammissione</vt:lpstr>
      <vt:lpstr>PROVA FINALE - Conclusione deposito domanda di ammissione</vt:lpstr>
      <vt:lpstr>PROVA FINALE – Cancellazione domanda</vt:lpstr>
      <vt:lpstr>PROVA FINALE – Titolo prova finale </vt:lpstr>
      <vt:lpstr>PROVA FINALE – Indirizzo di spedizione pergamena laurea</vt:lpstr>
      <vt:lpstr>PROVA FINALE – Punteggio di Laurea</vt:lpstr>
      <vt:lpstr>PROVA FINALE – Notifiche automatiche</vt:lpstr>
      <vt:lpstr>PROVA FINALE – Tentativo di deposito in mancanza di requisiti</vt:lpstr>
      <vt:lpstr>PROVA FINALE – Tentativo di deposito al di fuori dei termini (anticipo/ritardo)</vt:lpstr>
      <vt:lpstr>PROVA FINALE – Richiesta in bozza (sospesa)</vt:lpstr>
      <vt:lpstr>PROVA FINALE – In caso di problemi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Mantegazza Magda</dc:creator>
  <cp:lastModifiedBy>Marzani Fabio</cp:lastModifiedBy>
  <cp:revision>605</cp:revision>
  <cp:lastPrinted>2021-09-30T16:59:10Z</cp:lastPrinted>
  <dcterms:created xsi:type="dcterms:W3CDTF">2020-11-02T20:34:52Z</dcterms:created>
  <dcterms:modified xsi:type="dcterms:W3CDTF">2022-10-24T14:04:14Z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ies>
</file>