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2"/>
    <p:sldMasterId id="2147483705" r:id="rId3"/>
    <p:sldMasterId id="2147483698" r:id="rId4"/>
    <p:sldMasterId id="2147483708" r:id="rId5"/>
  </p:sldMasterIdLst>
  <p:notesMasterIdLst>
    <p:notesMasterId r:id="rId20"/>
  </p:notesMasterIdLst>
  <p:handoutMasterIdLst>
    <p:handoutMasterId r:id="rId21"/>
  </p:handoutMasterIdLst>
  <p:sldIdLst>
    <p:sldId id="272" r:id="rId6"/>
    <p:sldId id="296" r:id="rId7"/>
    <p:sldId id="304" r:id="rId8"/>
    <p:sldId id="298" r:id="rId9"/>
    <p:sldId id="309" r:id="rId10"/>
    <p:sldId id="301" r:id="rId11"/>
    <p:sldId id="305" r:id="rId12"/>
    <p:sldId id="306" r:id="rId13"/>
    <p:sldId id="307" r:id="rId14"/>
    <p:sldId id="303" r:id="rId15"/>
    <p:sldId id="299" r:id="rId16"/>
    <p:sldId id="300" r:id="rId17"/>
    <p:sldId id="308" r:id="rId18"/>
    <p:sldId id="302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79CC93D-E52E-4D84-901B-11D7331DD495}">
          <p14:sldIdLst>
            <p14:sldId id="272"/>
            <p14:sldId id="296"/>
            <p14:sldId id="304"/>
            <p14:sldId id="298"/>
            <p14:sldId id="309"/>
            <p14:sldId id="301"/>
            <p14:sldId id="305"/>
            <p14:sldId id="306"/>
            <p14:sldId id="307"/>
            <p14:sldId id="303"/>
            <p14:sldId id="299"/>
            <p14:sldId id="300"/>
            <p14:sldId id="308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508F"/>
    <a:srgbClr val="003300"/>
    <a:srgbClr val="3A6985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3883" autoAdjust="0"/>
  </p:normalViewPr>
  <p:slideViewPr>
    <p:cSldViewPr>
      <p:cViewPr>
        <p:scale>
          <a:sx n="70" d="100"/>
          <a:sy n="70" d="100"/>
        </p:scale>
        <p:origin x="76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D83FDC75-7F73-4A4A-A77C-09AADF00E0EA}" type="datetimeFigureOut">
              <a:rPr lang="it-IT" smtClean="0"/>
              <a:pPr/>
              <a:t>10/11/2023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459226BF-1F13-42D3-80DC-373E7ADD1EB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6508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48AEF76B-3757-4A0B-AF93-28494465C1DD}" type="datetimeFigureOut">
              <a:pPr/>
              <a:t>10/11/2023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75693FD4-8F83-4EF7-AC3F-0DC0388986B0}" type="slidenum"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7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B773EF8-4DA0-4DE3-BCFB-0EFA8BD2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164CFBB3-7A48-46CF-9F69-083DDE9564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384" y="2708920"/>
            <a:ext cx="9144000" cy="575641"/>
          </a:xfrm>
          <a:prstGeom prst="rect">
            <a:avLst/>
          </a:prstGeo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 Titolo del progetto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99212E5B-F7B8-4E6B-B45B-DD16DAD12A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1384" y="357344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 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7ABA1F66-FB8D-4C26-94C9-CA0E0B3C7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862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B773EF8-4DA0-4DE3-BCFB-0EFA8BD2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D424F34-8590-49D7-A927-E2A54EAA79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4267" y="2708920"/>
            <a:ext cx="11355088" cy="250651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Testo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176B3B28-8763-48B5-BA60-58C6B1BF1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652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B773EF8-4DA0-4DE3-BCFB-0EFA8BD2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BB389D-26E8-4950-B0E8-EF4A137B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81E6372C-4967-4226-B75D-16E8FD668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661" y="2741476"/>
            <a:ext cx="11360737" cy="1656184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Titolo capitolo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633E8135-CEA7-4859-9CF6-B63D2E67E6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2661" y="4672863"/>
            <a:ext cx="11360736" cy="91637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Sottotitolo/testo capitolo</a:t>
            </a:r>
          </a:p>
        </p:txBody>
      </p:sp>
    </p:spTree>
    <p:extLst>
      <p:ext uri="{BB962C8B-B14F-4D97-AF65-F5344CB8AC3E}">
        <p14:creationId xmlns:p14="http://schemas.microsoft.com/office/powerpoint/2010/main" val="30602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B773EF8-4DA0-4DE3-BCFB-0EFA8BD2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BB389D-26E8-4950-B0E8-EF4A137B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CB9282EA-6D0A-4DFC-8B1E-BCD4C3D8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57" y="260648"/>
            <a:ext cx="8499376" cy="74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D2496EA4-2629-40BB-BD4E-6410E24306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684" y="1268760"/>
            <a:ext cx="11333989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426660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B773EF8-4DA0-4DE3-BCFB-0EFA8BD2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BB389D-26E8-4950-B0E8-EF4A137B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037BC1-5CA1-479B-BBEE-AD207A4A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CB9282EA-6D0A-4DFC-8B1E-BCD4C3D8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57" y="260648"/>
            <a:ext cx="8499376" cy="74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D2496EA4-2629-40BB-BD4E-6410E24306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684" y="1268760"/>
            <a:ext cx="11333989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387710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44DDCB-49D5-4CDE-AB1E-24D047497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651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440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508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44DDCB-49D5-4CDE-AB1E-24D047497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651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440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6F5F179A-B57C-4F57-A27B-6C7E0B28C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267" y="2708920"/>
            <a:ext cx="11302373" cy="250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Titolo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830C9FE6-7A78-45FF-BD1E-6D85ACD02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77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51" y="1268760"/>
            <a:ext cx="1124002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44DDCB-49D5-4CDE-AB1E-24D047497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651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440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16728512-878E-4F66-AC52-9171CDD9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57" y="260648"/>
            <a:ext cx="8499376" cy="74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53967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04831-7634-4E27-BCF8-F3420754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51" y="1268760"/>
            <a:ext cx="1124002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Testo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44DDCB-49D5-4CDE-AB1E-24D047497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651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6DD68C-36ED-4FC5-B7B9-A3450984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82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Funzione Gestione Carriera e Servizi agli Studenti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10B76D-4617-41EF-B96B-93766D37D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440" y="64482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F507C0-A2FF-4299-BAF9-E80DCBBD298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16728512-878E-4F66-AC52-9171CDD9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57" y="260648"/>
            <a:ext cx="8499376" cy="743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7216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3A6985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42.svg"/><Relationship Id="rId4" Type="http://schemas.openxmlformats.org/officeDocument/2006/relationships/image" Target="../media/image24.sv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44.png"/><Relationship Id="rId7" Type="http://schemas.openxmlformats.org/officeDocument/2006/relationships/image" Target="../media/image2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49.png"/><Relationship Id="rId7" Type="http://schemas.openxmlformats.org/officeDocument/2006/relationships/image" Target="../media/image1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24.svg"/><Relationship Id="rId4" Type="http://schemas.openxmlformats.org/officeDocument/2006/relationships/image" Target="../media/image50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1.png"/><Relationship Id="rId9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56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11" Type="http://schemas.openxmlformats.org/officeDocument/2006/relationships/image" Target="../media/image27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3BAF6C2-4821-4461-9457-A74E8E59F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651" y="2647863"/>
            <a:ext cx="9144000" cy="791663"/>
          </a:xfrm>
        </p:spPr>
        <p:txBody>
          <a:bodyPr>
            <a:noAutofit/>
          </a:bodyPr>
          <a:lstStyle/>
          <a:p>
            <a:r>
              <a:rPr lang="it-IT" sz="4000" b="1" dirty="0"/>
              <a:t>Tutorial certificati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1</a:t>
            </a:fld>
            <a:endParaRPr 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0D7C812-C603-407C-8E05-36C2A932F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398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447F572-8453-493A-8D5B-AE3988A84BAC}"/>
              </a:ext>
            </a:extLst>
          </p:cNvPr>
          <p:cNvCxnSpPr>
            <a:cxnSpLocks/>
          </p:cNvCxnSpPr>
          <p:nvPr/>
        </p:nvCxnSpPr>
        <p:spPr>
          <a:xfrm>
            <a:off x="191344" y="657022"/>
            <a:ext cx="9768408" cy="5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10</a:t>
            </a:fld>
            <a:endParaRPr lang="it-IT"/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D5CD0AEA-A339-4F13-87ED-2792810D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05628"/>
            <a:ext cx="6704434" cy="630592"/>
          </a:xfrm>
        </p:spPr>
        <p:txBody>
          <a:bodyPr>
            <a:normAutofit/>
          </a:bodyPr>
          <a:lstStyle/>
          <a:p>
            <a:r>
              <a:rPr lang="it-IT" sz="2400" b="1" dirty="0"/>
              <a:t>Richiesta certificato – </a:t>
            </a:r>
            <a:r>
              <a:rPr lang="it-IT" sz="2400" dirty="0"/>
              <a:t>firma autografa</a:t>
            </a:r>
            <a:r>
              <a:rPr lang="it-IT" sz="2400" b="1" dirty="0"/>
              <a:t>	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F52FF5E0-6251-418C-BD4A-E38F52E1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902BD0-92D2-4EEA-8EF5-D70C0C64E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754963"/>
            <a:ext cx="9614273" cy="382616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33" name="Elemento grafico 32" descr="Freccia linea, leggera curva">
            <a:extLst>
              <a:ext uri="{FF2B5EF4-FFF2-40B4-BE49-F238E27FC236}">
                <a16:creationId xmlns:a16="http://schemas.microsoft.com/office/drawing/2014/main" id="{D7204A9A-BBB5-4C91-904F-4B46B559DD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53770">
            <a:off x="592070" y="671806"/>
            <a:ext cx="871865" cy="577704"/>
          </a:xfrm>
          <a:prstGeom prst="rect">
            <a:avLst/>
          </a:prstGeom>
        </p:spPr>
      </p:pic>
      <p:pic>
        <p:nvPicPr>
          <p:cNvPr id="34" name="Elemento grafico 33" descr="Freccia linea, leggera curva">
            <a:extLst>
              <a:ext uri="{FF2B5EF4-FFF2-40B4-BE49-F238E27FC236}">
                <a16:creationId xmlns:a16="http://schemas.microsoft.com/office/drawing/2014/main" id="{2C9015B0-1E9E-4CF1-A8ED-B55E8BA4A7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80336">
            <a:off x="2831355" y="1859096"/>
            <a:ext cx="828908" cy="549240"/>
          </a:xfrm>
          <a:prstGeom prst="rect">
            <a:avLst/>
          </a:prstGeom>
        </p:spPr>
      </p:pic>
      <p:sp>
        <p:nvSpPr>
          <p:cNvPr id="38" name="Rettangolo 37">
            <a:extLst>
              <a:ext uri="{FF2B5EF4-FFF2-40B4-BE49-F238E27FC236}">
                <a16:creationId xmlns:a16="http://schemas.microsoft.com/office/drawing/2014/main" id="{B45CD579-4573-475F-889A-24A0B5F1EF93}"/>
              </a:ext>
            </a:extLst>
          </p:cNvPr>
          <p:cNvSpPr/>
          <p:nvPr/>
        </p:nvSpPr>
        <p:spPr>
          <a:xfrm>
            <a:off x="7425772" y="5601277"/>
            <a:ext cx="15841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arrotondato 19">
            <a:extLst>
              <a:ext uri="{FF2B5EF4-FFF2-40B4-BE49-F238E27FC236}">
                <a16:creationId xmlns:a16="http://schemas.microsoft.com/office/drawing/2014/main" id="{FF8BC2FA-BCC5-45C8-8853-49B088D6A02D}"/>
              </a:ext>
            </a:extLst>
          </p:cNvPr>
          <p:cNvSpPr/>
          <p:nvPr/>
        </p:nvSpPr>
        <p:spPr>
          <a:xfrm>
            <a:off x="1504622" y="4651665"/>
            <a:ext cx="8263786" cy="1729663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E0D149FB-2A78-4824-B8F6-0FC9B405C317}"/>
              </a:ext>
            </a:extLst>
          </p:cNvPr>
          <p:cNvSpPr/>
          <p:nvPr/>
        </p:nvSpPr>
        <p:spPr>
          <a:xfrm rot="5400000">
            <a:off x="1931449" y="4711760"/>
            <a:ext cx="257110" cy="1369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FC95B59-D40F-45A9-80C7-5D1D9602BC09}"/>
              </a:ext>
            </a:extLst>
          </p:cNvPr>
          <p:cNvSpPr txBox="1"/>
          <p:nvPr/>
        </p:nvSpPr>
        <p:spPr>
          <a:xfrm>
            <a:off x="1676852" y="4914201"/>
            <a:ext cx="7919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scegli la </a:t>
            </a:r>
            <a:r>
              <a:rPr lang="it-IT" b="1" dirty="0"/>
              <a:t>modalità di consegna tramite corriere </a:t>
            </a:r>
            <a:r>
              <a:rPr lang="it-IT" dirty="0"/>
              <a:t>verifica i tuoi dati, conferma l’indirizzo email e indica eventuali note di consegna. Prima di proseguire conferma la correttezza dei dati inseriti. </a:t>
            </a:r>
          </a:p>
          <a:p>
            <a:r>
              <a:rPr lang="it-IT" dirty="0"/>
              <a:t>         Presta particolare attenzione alla sezione relativa all’indirizzo di spedizione.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0B55937-1E7E-4FA9-B5A5-D3F2B100A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9032" y="1240173"/>
            <a:ext cx="3017655" cy="80470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C8A44D1-1A29-4759-A04E-EF025CA75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0234" y="2416491"/>
            <a:ext cx="2438400" cy="666750"/>
          </a:xfrm>
          <a:prstGeom prst="rect">
            <a:avLst/>
          </a:prstGeom>
        </p:spPr>
      </p:pic>
      <p:pic>
        <p:nvPicPr>
          <p:cNvPr id="47" name="Elemento grafico 46" descr="Freccia linea, leggera curva">
            <a:extLst>
              <a:ext uri="{FF2B5EF4-FFF2-40B4-BE49-F238E27FC236}">
                <a16:creationId xmlns:a16="http://schemas.microsoft.com/office/drawing/2014/main" id="{2336F06B-B2E7-4197-A112-EF3A743944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53770">
            <a:off x="6027869" y="2314090"/>
            <a:ext cx="871865" cy="57770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9216D48-93FD-41A3-A55C-6365A1D44F5E}"/>
              </a:ext>
            </a:extLst>
          </p:cNvPr>
          <p:cNvSpPr/>
          <p:nvPr/>
        </p:nvSpPr>
        <p:spPr>
          <a:xfrm flipV="1">
            <a:off x="414853" y="1949026"/>
            <a:ext cx="576064" cy="9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E6CF03B-04EB-484F-ACE5-99D6C2BED9E8}"/>
              </a:ext>
            </a:extLst>
          </p:cNvPr>
          <p:cNvSpPr/>
          <p:nvPr/>
        </p:nvSpPr>
        <p:spPr>
          <a:xfrm flipV="1">
            <a:off x="3530763" y="1949026"/>
            <a:ext cx="576064" cy="9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BD4554E-8A2E-4F8A-B87B-6D8EFFCA671F}"/>
              </a:ext>
            </a:extLst>
          </p:cNvPr>
          <p:cNvSpPr/>
          <p:nvPr/>
        </p:nvSpPr>
        <p:spPr>
          <a:xfrm flipV="1">
            <a:off x="461343" y="2194665"/>
            <a:ext cx="1043278" cy="9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F43EC482-0F45-41CF-B71D-1E55C1240451}"/>
              </a:ext>
            </a:extLst>
          </p:cNvPr>
          <p:cNvSpPr/>
          <p:nvPr/>
        </p:nvSpPr>
        <p:spPr>
          <a:xfrm flipV="1">
            <a:off x="461343" y="2440303"/>
            <a:ext cx="1043278" cy="9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11C6476-C476-4F18-A28B-45FCBFBE3AA4}"/>
              </a:ext>
            </a:extLst>
          </p:cNvPr>
          <p:cNvSpPr/>
          <p:nvPr/>
        </p:nvSpPr>
        <p:spPr>
          <a:xfrm flipV="1">
            <a:off x="417311" y="2701939"/>
            <a:ext cx="1043278" cy="9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2AA98966-D84E-438E-B843-E6B7203DFBF8}"/>
              </a:ext>
            </a:extLst>
          </p:cNvPr>
          <p:cNvSpPr/>
          <p:nvPr/>
        </p:nvSpPr>
        <p:spPr>
          <a:xfrm flipV="1">
            <a:off x="417311" y="3593606"/>
            <a:ext cx="1043278" cy="9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0830F0C-39BA-4699-922F-18FF5401ACB9}"/>
              </a:ext>
            </a:extLst>
          </p:cNvPr>
          <p:cNvSpPr/>
          <p:nvPr/>
        </p:nvSpPr>
        <p:spPr>
          <a:xfrm flipV="1">
            <a:off x="461343" y="3280181"/>
            <a:ext cx="1043278" cy="9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AF6E6FC-0B28-4BE7-B1E7-F63C2EC59EA5}"/>
              </a:ext>
            </a:extLst>
          </p:cNvPr>
          <p:cNvSpPr/>
          <p:nvPr/>
        </p:nvSpPr>
        <p:spPr>
          <a:xfrm flipV="1">
            <a:off x="4661833" y="3593606"/>
            <a:ext cx="1043278" cy="9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EE828967-2F95-42E9-9D3F-6590B8D48BDA}"/>
              </a:ext>
            </a:extLst>
          </p:cNvPr>
          <p:cNvSpPr/>
          <p:nvPr/>
        </p:nvSpPr>
        <p:spPr>
          <a:xfrm flipV="1">
            <a:off x="8866995" y="3613305"/>
            <a:ext cx="1043278" cy="95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Elemento grafico 7" descr="Avvertenza">
            <a:extLst>
              <a:ext uri="{FF2B5EF4-FFF2-40B4-BE49-F238E27FC236}">
                <a16:creationId xmlns:a16="http://schemas.microsoft.com/office/drawing/2014/main" id="{DB5B876A-843A-4B88-8F50-E81577C3B1A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84900" y="5745293"/>
            <a:ext cx="413287" cy="4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3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323945" y="1066674"/>
            <a:ext cx="5760640" cy="19413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447F572-8453-493A-8D5B-AE3988A84BAC}"/>
              </a:ext>
            </a:extLst>
          </p:cNvPr>
          <p:cNvCxnSpPr>
            <a:cxnSpLocks/>
          </p:cNvCxnSpPr>
          <p:nvPr/>
        </p:nvCxnSpPr>
        <p:spPr>
          <a:xfrm>
            <a:off x="191344" y="657022"/>
            <a:ext cx="9768408" cy="5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11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61" y="1905366"/>
            <a:ext cx="3790950" cy="933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18" y="1905367"/>
            <a:ext cx="806202" cy="334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uppo 9"/>
          <p:cNvGrpSpPr/>
          <p:nvPr/>
        </p:nvGrpSpPr>
        <p:grpSpPr>
          <a:xfrm>
            <a:off x="395953" y="1250286"/>
            <a:ext cx="5094463" cy="432048"/>
            <a:chOff x="5735960" y="1020324"/>
            <a:chExt cx="5094463" cy="432048"/>
          </a:xfrm>
          <a:solidFill>
            <a:schemeClr val="tx2">
              <a:lumMod val="50000"/>
            </a:schemeClr>
          </a:solidFill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4"/>
            <a:srcRect l="14184" r="50355" b="3498"/>
            <a:stretch/>
          </p:blipFill>
          <p:spPr>
            <a:xfrm>
              <a:off x="5735960" y="1020324"/>
              <a:ext cx="3600400" cy="432048"/>
            </a:xfrm>
            <a:prstGeom prst="rect">
              <a:avLst/>
            </a:prstGeom>
            <a:grpFill/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4"/>
            <a:srcRect l="85106"/>
            <a:stretch/>
          </p:blipFill>
          <p:spPr>
            <a:xfrm>
              <a:off x="9318255" y="1020324"/>
              <a:ext cx="1512168" cy="432048"/>
            </a:xfrm>
            <a:prstGeom prst="rect">
              <a:avLst/>
            </a:prstGeom>
            <a:grpFill/>
          </p:spPr>
        </p:pic>
      </p:grpSp>
      <p:sp>
        <p:nvSpPr>
          <p:cNvPr id="14" name="Rettangolo arrotondato 13"/>
          <p:cNvSpPr/>
          <p:nvPr/>
        </p:nvSpPr>
        <p:spPr>
          <a:xfrm>
            <a:off x="6583411" y="1023825"/>
            <a:ext cx="4248472" cy="2103121"/>
          </a:xfrm>
          <a:prstGeom prst="roundRect">
            <a:avLst/>
          </a:prstGeom>
          <a:solidFill>
            <a:schemeClr val="bg2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 rot="5400000">
            <a:off x="7236713" y="1102798"/>
            <a:ext cx="288032" cy="144016"/>
          </a:xfrm>
          <a:prstGeom prst="rect">
            <a:avLst/>
          </a:prstGeom>
          <a:solidFill>
            <a:srgbClr val="2D508F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817024" y="1344368"/>
            <a:ext cx="3787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Clicca «Riepilogo» per rivedere le scelte effettuate e per consultare l’importo dovuto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Clicca «Conferma»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45" y="3429000"/>
            <a:ext cx="3051732" cy="201473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ttangolo arrotondato 17"/>
          <p:cNvSpPr/>
          <p:nvPr/>
        </p:nvSpPr>
        <p:spPr>
          <a:xfrm>
            <a:off x="7608168" y="3736038"/>
            <a:ext cx="4248472" cy="2103121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 rot="5400000">
            <a:off x="8261470" y="3815011"/>
            <a:ext cx="288032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7838746" y="4080740"/>
            <a:ext cx="3787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Clicca «Apri»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Effettua il pagamento scegliendo una delle opzioni proposte da «</a:t>
            </a:r>
            <a:r>
              <a:rPr lang="it-IT" dirty="0" err="1"/>
              <a:t>pagoPA</a:t>
            </a:r>
            <a:r>
              <a:rPr lang="it-IT" dirty="0"/>
              <a:t>» 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290" y="4586149"/>
            <a:ext cx="3332435" cy="1715174"/>
          </a:xfrm>
          <a:prstGeom prst="rect">
            <a:avLst/>
          </a:prstGeom>
          <a:ln w="19050">
            <a:solidFill>
              <a:srgbClr val="2D508F"/>
            </a:solidFill>
          </a:ln>
        </p:spPr>
      </p:pic>
      <p:sp>
        <p:nvSpPr>
          <p:cNvPr id="23" name="Titolo 1">
            <a:extLst>
              <a:ext uri="{FF2B5EF4-FFF2-40B4-BE49-F238E27FC236}">
                <a16:creationId xmlns:a16="http://schemas.microsoft.com/office/drawing/2014/main" id="{49968C51-CE30-4AAC-8DE5-1CD0E101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05628"/>
            <a:ext cx="6704434" cy="630592"/>
          </a:xfrm>
        </p:spPr>
        <p:txBody>
          <a:bodyPr>
            <a:normAutofit/>
          </a:bodyPr>
          <a:lstStyle/>
          <a:p>
            <a:r>
              <a:rPr lang="it-IT" sz="2600" b="1" dirty="0"/>
              <a:t>Pagamento	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F2A0B72-81BA-4B0C-BB76-89209183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pic>
        <p:nvPicPr>
          <p:cNvPr id="24" name="Elemento grafico 21" descr="Freccia linea, leggera curva">
            <a:extLst>
              <a:ext uri="{FF2B5EF4-FFF2-40B4-BE49-F238E27FC236}">
                <a16:creationId xmlns:a16="http://schemas.microsoft.com/office/drawing/2014/main" id="{808331FF-4D32-4083-888B-9CA79AA24C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83825" y="4755156"/>
            <a:ext cx="1223891" cy="810959"/>
          </a:xfrm>
          <a:prstGeom prst="rect">
            <a:avLst/>
          </a:prstGeom>
        </p:spPr>
      </p:pic>
      <p:pic>
        <p:nvPicPr>
          <p:cNvPr id="25" name="Elemento grafico 21" descr="Freccia linea, leggera curva">
            <a:extLst>
              <a:ext uri="{FF2B5EF4-FFF2-40B4-BE49-F238E27FC236}">
                <a16:creationId xmlns:a16="http://schemas.microsoft.com/office/drawing/2014/main" id="{808331FF-4D32-4083-888B-9CA79AA24C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74764" y="1551197"/>
            <a:ext cx="962464" cy="63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1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447F572-8453-493A-8D5B-AE3988A84BAC}"/>
              </a:ext>
            </a:extLst>
          </p:cNvPr>
          <p:cNvCxnSpPr>
            <a:cxnSpLocks/>
          </p:cNvCxnSpPr>
          <p:nvPr/>
        </p:nvCxnSpPr>
        <p:spPr>
          <a:xfrm>
            <a:off x="191344" y="657022"/>
            <a:ext cx="9768408" cy="5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12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4970"/>
          <a:stretch/>
        </p:blipFill>
        <p:spPr>
          <a:xfrm>
            <a:off x="5663952" y="980728"/>
            <a:ext cx="5276850" cy="8180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1329154"/>
            <a:ext cx="1442602" cy="457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291" y="1916832"/>
            <a:ext cx="2771775" cy="2286000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Rettangolo arrotondato 8"/>
          <p:cNvSpPr/>
          <p:nvPr/>
        </p:nvSpPr>
        <p:spPr>
          <a:xfrm>
            <a:off x="407368" y="764704"/>
            <a:ext cx="4248472" cy="3329896"/>
          </a:xfrm>
          <a:prstGeom prst="roundRect">
            <a:avLst/>
          </a:prstGeom>
          <a:solidFill>
            <a:schemeClr val="bg2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 rot="5400000">
            <a:off x="1060670" y="843677"/>
            <a:ext cx="288032" cy="144016"/>
          </a:xfrm>
          <a:prstGeom prst="rect">
            <a:avLst/>
          </a:prstGeom>
          <a:solidFill>
            <a:srgbClr val="2D508F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37946" y="1109406"/>
            <a:ext cx="3787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certificato rimane «In attesa» fino al ritorno del pagamento da parte della banca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Una volta disponibile lo troverai in «I miei certificati»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certificati che non richiedono pagamento saranno disponibili già dopo pochi minuti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0677" y="1879917"/>
            <a:ext cx="1228725" cy="45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312" y="2636912"/>
            <a:ext cx="2779455" cy="2286000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sp>
        <p:nvSpPr>
          <p:cNvPr id="16" name="Rettangolo arrotondato 15"/>
          <p:cNvSpPr/>
          <p:nvPr/>
        </p:nvSpPr>
        <p:spPr>
          <a:xfrm>
            <a:off x="723555" y="4293095"/>
            <a:ext cx="7814641" cy="2016225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 rot="5400000">
            <a:off x="1103431" y="4397369"/>
            <a:ext cx="346525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786527" y="4678852"/>
            <a:ext cx="7688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ATTENZIONE</a:t>
            </a:r>
            <a:r>
              <a:rPr lang="it-IT" dirty="0"/>
              <a:t>: i certificati sono identificati da un numero di protocollo univoco e sono pertanto spendibili una sola volta, pena la validità degli stessi. </a:t>
            </a:r>
          </a:p>
          <a:p>
            <a:r>
              <a:rPr lang="it-IT" dirty="0"/>
              <a:t>Trascorsi 10 mesi dall’emissione il certificato non sarà più disponibile.</a:t>
            </a:r>
          </a:p>
          <a:p>
            <a:r>
              <a:rPr lang="it-IT" dirty="0"/>
              <a:t>Non è possibile inoltrare più richieste contemporaneamente. Prima di inoltrare una nuova richiesta deve essere finalizzata o annullata quella già aperta.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179F8F0B-DE88-45AD-B3B9-29050D669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05628"/>
            <a:ext cx="6704434" cy="630592"/>
          </a:xfrm>
        </p:spPr>
        <p:txBody>
          <a:bodyPr>
            <a:normAutofit/>
          </a:bodyPr>
          <a:lstStyle/>
          <a:p>
            <a:r>
              <a:rPr lang="it-IT" sz="2600" b="1" dirty="0"/>
              <a:t>Riepilogo e ritiro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0F9BF4-1628-44EC-99C6-0850024C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pic>
        <p:nvPicPr>
          <p:cNvPr id="21" name="Elemento grafico 20" descr="Freccia linea, leggera curva">
            <a:extLst>
              <a:ext uri="{FF2B5EF4-FFF2-40B4-BE49-F238E27FC236}">
                <a16:creationId xmlns:a16="http://schemas.microsoft.com/office/drawing/2014/main" id="{E1539F24-F108-478C-8B00-1B4F2FF044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04312" y="1777747"/>
            <a:ext cx="871865" cy="577704"/>
          </a:xfrm>
          <a:prstGeom prst="rect">
            <a:avLst/>
          </a:prstGeom>
        </p:spPr>
      </p:pic>
      <p:pic>
        <p:nvPicPr>
          <p:cNvPr id="22" name="Elemento grafico 21" descr="Freccia linea, leggera curva">
            <a:extLst>
              <a:ext uri="{FF2B5EF4-FFF2-40B4-BE49-F238E27FC236}">
                <a16:creationId xmlns:a16="http://schemas.microsoft.com/office/drawing/2014/main" id="{808331FF-4D32-4083-888B-9CA79AA24CE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10186" y="3059832"/>
            <a:ext cx="871865" cy="5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3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447F572-8453-493A-8D5B-AE3988A84BAC}"/>
              </a:ext>
            </a:extLst>
          </p:cNvPr>
          <p:cNvCxnSpPr>
            <a:cxnSpLocks/>
          </p:cNvCxnSpPr>
          <p:nvPr/>
        </p:nvCxnSpPr>
        <p:spPr>
          <a:xfrm>
            <a:off x="191344" y="657022"/>
            <a:ext cx="9768408" cy="5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13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4970"/>
          <a:stretch/>
        </p:blipFill>
        <p:spPr>
          <a:xfrm>
            <a:off x="5663952" y="980728"/>
            <a:ext cx="5276850" cy="8180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1329154"/>
            <a:ext cx="1442602" cy="457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ttangolo arrotondato 8"/>
          <p:cNvSpPr/>
          <p:nvPr/>
        </p:nvSpPr>
        <p:spPr>
          <a:xfrm>
            <a:off x="623392" y="1988840"/>
            <a:ext cx="4248472" cy="3312368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 rot="5400000">
            <a:off x="1276694" y="2067813"/>
            <a:ext cx="288032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853970" y="2333542"/>
            <a:ext cx="3787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 seguito del pagamento è possibile </a:t>
            </a:r>
            <a:r>
              <a:rPr lang="it-IT" b="1" dirty="0"/>
              <a:t>monitorare lo stato </a:t>
            </a:r>
            <a:r>
              <a:rPr lang="it-IT" dirty="0"/>
              <a:t>di avanzamento </a:t>
            </a:r>
            <a:r>
              <a:rPr lang="it-IT" b="1" dirty="0"/>
              <a:t>della richiesta</a:t>
            </a:r>
            <a:r>
              <a:rPr lang="it-IT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lo stato è «</a:t>
            </a:r>
            <a:r>
              <a:rPr lang="it-IT" b="1" dirty="0"/>
              <a:t>In lavorazione</a:t>
            </a:r>
            <a:r>
              <a:rPr lang="it-IT" dirty="0"/>
              <a:t>» significa che l’addetto del Polo Studenti ha </a:t>
            </a:r>
            <a:r>
              <a:rPr lang="it-IT" b="1" dirty="0"/>
              <a:t>preso in carico la richiesta</a:t>
            </a:r>
            <a:r>
              <a:rPr lang="it-IT" dirty="0"/>
              <a:t> e nel rispetto delle normali tempistiche il certificato verrà emesso.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0677" y="1879917"/>
            <a:ext cx="1228725" cy="45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id="{179F8F0B-DE88-45AD-B3B9-29050D669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05628"/>
            <a:ext cx="6704434" cy="630592"/>
          </a:xfrm>
        </p:spPr>
        <p:txBody>
          <a:bodyPr>
            <a:normAutofit/>
          </a:bodyPr>
          <a:lstStyle/>
          <a:p>
            <a:r>
              <a:rPr lang="it-IT" sz="2600" b="1" dirty="0"/>
              <a:t>Presa in carico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0F9BF4-1628-44EC-99C6-0850024C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pic>
        <p:nvPicPr>
          <p:cNvPr id="21" name="Elemento grafico 20" descr="Freccia linea, leggera curva">
            <a:extLst>
              <a:ext uri="{FF2B5EF4-FFF2-40B4-BE49-F238E27FC236}">
                <a16:creationId xmlns:a16="http://schemas.microsoft.com/office/drawing/2014/main" id="{E1539F24-F108-478C-8B00-1B4F2FF044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04312" y="1777747"/>
            <a:ext cx="871865" cy="577704"/>
          </a:xfrm>
          <a:prstGeom prst="rect">
            <a:avLst/>
          </a:prstGeom>
        </p:spPr>
      </p:pic>
      <p:pic>
        <p:nvPicPr>
          <p:cNvPr id="1026" name="Immagine 6" descr="Immagine che contiene testo, biglietto da visita, schermata, Carattere&#10;&#10;Descrizione generata automaticamente">
            <a:extLst>
              <a:ext uri="{FF2B5EF4-FFF2-40B4-BE49-F238E27FC236}">
                <a16:creationId xmlns:a16="http://schemas.microsoft.com/office/drawing/2014/main" id="{1A98221D-1920-4D91-BC8F-59694AF95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2584143"/>
            <a:ext cx="2880320" cy="242903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Elemento grafico 14" descr="Freccia linea, leggera curva">
            <a:extLst>
              <a:ext uri="{FF2B5EF4-FFF2-40B4-BE49-F238E27FC236}">
                <a16:creationId xmlns:a16="http://schemas.microsoft.com/office/drawing/2014/main" id="{C5A2F85F-7E12-475A-A342-2C30054822A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53770">
            <a:off x="5429489" y="2794911"/>
            <a:ext cx="871865" cy="5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6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447F572-8453-493A-8D5B-AE3988A84BAC}"/>
              </a:ext>
            </a:extLst>
          </p:cNvPr>
          <p:cNvCxnSpPr>
            <a:cxnSpLocks/>
          </p:cNvCxnSpPr>
          <p:nvPr/>
        </p:nvCxnSpPr>
        <p:spPr>
          <a:xfrm>
            <a:off x="191344" y="657022"/>
            <a:ext cx="9768408" cy="5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14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862E4BB-4FF9-4A3C-B5EC-80692EA6B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849" y="908720"/>
            <a:ext cx="6505575" cy="180975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DC060C9-927E-4278-84C3-418440E83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387" y="2890970"/>
            <a:ext cx="2933921" cy="2408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849FAB3C-052A-4AD9-9C25-49F41CBE8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980728"/>
            <a:ext cx="1228725" cy="45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73ABCAA4-4451-4791-AF97-0A3753A0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05628"/>
            <a:ext cx="6704434" cy="630592"/>
          </a:xfrm>
        </p:spPr>
        <p:txBody>
          <a:bodyPr>
            <a:normAutofit/>
          </a:bodyPr>
          <a:lstStyle/>
          <a:p>
            <a:r>
              <a:rPr lang="it-IT" sz="2400" b="1" dirty="0"/>
              <a:t>Riepilogo e ritiro – </a:t>
            </a:r>
            <a:r>
              <a:rPr lang="it-IT" sz="2400" dirty="0"/>
              <a:t>firma autografa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991B6B-E092-45B9-8930-89CA8768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pic>
        <p:nvPicPr>
          <p:cNvPr id="10" name="Immagine 8" descr="Immagine che contiene testo&#10;&#10;Descrizione generata automaticament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0136" y="2890970"/>
            <a:ext cx="2933921" cy="244493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e 5"/>
          <p:cNvSpPr/>
          <p:nvPr/>
        </p:nvSpPr>
        <p:spPr>
          <a:xfrm>
            <a:off x="3691362" y="4125726"/>
            <a:ext cx="831937" cy="24862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Elemento grafico 13" descr="Freccia linea, leggera curva">
            <a:extLst>
              <a:ext uri="{FF2B5EF4-FFF2-40B4-BE49-F238E27FC236}">
                <a16:creationId xmlns:a16="http://schemas.microsoft.com/office/drawing/2014/main" id="{CAC0A3B1-D2C1-4C20-9096-FD8F33B943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4072" y="902763"/>
            <a:ext cx="1738446" cy="115190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F14C163-28F5-49F3-B9D3-23CC7C79E1FC}"/>
              </a:ext>
            </a:extLst>
          </p:cNvPr>
          <p:cNvSpPr/>
          <p:nvPr/>
        </p:nvSpPr>
        <p:spPr>
          <a:xfrm>
            <a:off x="7920047" y="4419293"/>
            <a:ext cx="648072" cy="1220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E6657FF-C382-4D53-B284-1DED140ECD3E}"/>
              </a:ext>
            </a:extLst>
          </p:cNvPr>
          <p:cNvSpPr/>
          <p:nvPr/>
        </p:nvSpPr>
        <p:spPr>
          <a:xfrm>
            <a:off x="7828114" y="4374355"/>
            <a:ext cx="1388077" cy="24862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>
            <a:extLst>
              <a:ext uri="{FF2B5EF4-FFF2-40B4-BE49-F238E27FC236}">
                <a16:creationId xmlns:a16="http://schemas.microsoft.com/office/drawing/2014/main" id="{C16BE343-174C-420E-A32D-659092528B1F}"/>
              </a:ext>
            </a:extLst>
          </p:cNvPr>
          <p:cNvSpPr/>
          <p:nvPr/>
        </p:nvSpPr>
        <p:spPr>
          <a:xfrm>
            <a:off x="2097783" y="5459640"/>
            <a:ext cx="8678737" cy="928478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681E627-7279-445A-AB80-A8AAA01C7733}"/>
              </a:ext>
            </a:extLst>
          </p:cNvPr>
          <p:cNvSpPr/>
          <p:nvPr/>
        </p:nvSpPr>
        <p:spPr>
          <a:xfrm rot="5400000">
            <a:off x="2284560" y="5560895"/>
            <a:ext cx="346525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142F3C9-5D37-4032-A4E6-6630DC9E1FC1}"/>
              </a:ext>
            </a:extLst>
          </p:cNvPr>
          <p:cNvSpPr txBox="1"/>
          <p:nvPr/>
        </p:nvSpPr>
        <p:spPr>
          <a:xfrm>
            <a:off x="2574396" y="5445224"/>
            <a:ext cx="807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RITIRO CON DELEGA: </a:t>
            </a:r>
            <a:r>
              <a:rPr lang="it-IT" dirty="0"/>
              <a:t>è necessario compilare l’apposito modulo di delega. Il delegato dovrà presentarsi al momento del ritiro munito di delega firmata, copia del documento di identità dell’interessato e di un proprio documento di riconoscimento.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049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839416" y="836712"/>
            <a:ext cx="4248472" cy="2736304"/>
          </a:xfrm>
          <a:prstGeom prst="roundRect">
            <a:avLst/>
          </a:prstGeom>
          <a:solidFill>
            <a:schemeClr val="bg2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447F572-8453-493A-8D5B-AE3988A84BAC}"/>
              </a:ext>
            </a:extLst>
          </p:cNvPr>
          <p:cNvCxnSpPr>
            <a:cxnSpLocks/>
          </p:cNvCxnSpPr>
          <p:nvPr/>
        </p:nvCxnSpPr>
        <p:spPr>
          <a:xfrm>
            <a:off x="191344" y="657022"/>
            <a:ext cx="9768408" cy="55844"/>
          </a:xfrm>
          <a:prstGeom prst="line">
            <a:avLst/>
          </a:prstGeom>
          <a:ln>
            <a:solidFill>
              <a:srgbClr val="2D5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2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989181"/>
            <a:ext cx="5683554" cy="2587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1055440" y="1340768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Accedi alla tua pagina </a:t>
            </a:r>
            <a:r>
              <a:rPr lang="it-IT" dirty="0" err="1"/>
              <a:t>Icatt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Entra nella sezione «Segreteria Online» --&gt; «Carriera» --&gt; «Richiesta certificati online»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Clicca «Accedi»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526" y="1009944"/>
            <a:ext cx="898718" cy="229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092" y="3212976"/>
            <a:ext cx="671473" cy="2184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968" y="1268760"/>
            <a:ext cx="547722" cy="263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ttangolo 4"/>
          <p:cNvSpPr/>
          <p:nvPr/>
        </p:nvSpPr>
        <p:spPr>
          <a:xfrm rot="5400000">
            <a:off x="1487488" y="908720"/>
            <a:ext cx="288032" cy="144016"/>
          </a:xfrm>
          <a:prstGeom prst="rect">
            <a:avLst/>
          </a:prstGeom>
          <a:solidFill>
            <a:srgbClr val="2D508F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952" y="3933056"/>
            <a:ext cx="5683554" cy="65702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3458" y="4270615"/>
            <a:ext cx="871864" cy="319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5322" y="4275517"/>
            <a:ext cx="842008" cy="31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9"/>
          <a:srcRect b="1332"/>
          <a:stretch/>
        </p:blipFill>
        <p:spPr>
          <a:xfrm>
            <a:off x="5663952" y="4639404"/>
            <a:ext cx="5683553" cy="174521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8736" y="5257670"/>
            <a:ext cx="393907" cy="1556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Rettangolo arrotondato 19"/>
          <p:cNvSpPr/>
          <p:nvPr/>
        </p:nvSpPr>
        <p:spPr>
          <a:xfrm>
            <a:off x="839416" y="3861048"/>
            <a:ext cx="4248472" cy="2504564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 rot="5400000">
            <a:off x="1492718" y="3940021"/>
            <a:ext cx="288032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055440" y="4094340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Portale Certificati è disponibile sia in italiano che in inglese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Scegli «Firma digitale» o «Firma autografa» e consulta il catalogo dei certificati disponibili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Clicca «Seleziona»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335360" y="3789040"/>
            <a:ext cx="11521280" cy="0"/>
          </a:xfrm>
          <a:prstGeom prst="line">
            <a:avLst/>
          </a:prstGeom>
          <a:ln>
            <a:solidFill>
              <a:srgbClr val="2D5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olo 1">
            <a:extLst>
              <a:ext uri="{FF2B5EF4-FFF2-40B4-BE49-F238E27FC236}">
                <a16:creationId xmlns:a16="http://schemas.microsoft.com/office/drawing/2014/main" id="{BCE60960-7D8C-4022-9405-F24548E3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70399"/>
            <a:ext cx="5620172" cy="630592"/>
          </a:xfrm>
        </p:spPr>
        <p:txBody>
          <a:bodyPr>
            <a:normAutofit/>
          </a:bodyPr>
          <a:lstStyle/>
          <a:p>
            <a:r>
              <a:rPr lang="it-IT" sz="2400" b="1" dirty="0"/>
              <a:t>Richiesta certificato</a:t>
            </a:r>
            <a:r>
              <a:rPr lang="it-IT" sz="2600" b="1" dirty="0"/>
              <a:t>	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643A4A-E50C-489B-BD72-916E9F9D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13D2B2D-CADC-42DD-9ABF-E327B5D910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05497" y="4021808"/>
            <a:ext cx="720231" cy="4976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Elemento grafico 23" descr="Freccia linea, leggera curva">
            <a:extLst>
              <a:ext uri="{FF2B5EF4-FFF2-40B4-BE49-F238E27FC236}">
                <a16:creationId xmlns:a16="http://schemas.microsoft.com/office/drawing/2014/main" id="{5777444F-D803-435F-91D3-3B35D492B13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41080" y="3838368"/>
            <a:ext cx="871865" cy="5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7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447F572-8453-493A-8D5B-AE3988A84BAC}"/>
              </a:ext>
            </a:extLst>
          </p:cNvPr>
          <p:cNvCxnSpPr>
            <a:cxnSpLocks/>
          </p:cNvCxnSpPr>
          <p:nvPr/>
        </p:nvCxnSpPr>
        <p:spPr>
          <a:xfrm>
            <a:off x="191344" y="657022"/>
            <a:ext cx="9768408" cy="55844"/>
          </a:xfrm>
          <a:prstGeom prst="line">
            <a:avLst/>
          </a:prstGeom>
          <a:ln>
            <a:solidFill>
              <a:srgbClr val="2D50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3</a:t>
            </a:fld>
            <a:endParaRPr lang="it-IT"/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BCE60960-7D8C-4022-9405-F24548E3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70399"/>
            <a:ext cx="5620172" cy="630592"/>
          </a:xfrm>
        </p:spPr>
        <p:txBody>
          <a:bodyPr>
            <a:normAutofit/>
          </a:bodyPr>
          <a:lstStyle/>
          <a:p>
            <a:r>
              <a:rPr lang="it-IT" sz="2400" b="1" dirty="0"/>
              <a:t>Richiesta certificato</a:t>
            </a:r>
            <a:r>
              <a:rPr lang="it-IT" sz="2600" b="1" dirty="0"/>
              <a:t>	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643A4A-E50C-489B-BD72-916E9F9D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DBEE9763-06DB-D6DF-180A-5A9BB105C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000" y="870495"/>
            <a:ext cx="3145751" cy="2473211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5F17FEA6-08A8-7261-31D7-2DE4CCCA4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080" y="2684410"/>
            <a:ext cx="2267694" cy="389065"/>
          </a:xfrm>
          <a:prstGeom prst="roundRect">
            <a:avLst>
              <a:gd name="adj" fmla="val 16667"/>
            </a:avLst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4CD20370-E658-E9FB-D8E5-8AB9DF3CB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3789338"/>
            <a:ext cx="3219450" cy="781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29FA4D29-4BBA-2F9F-A9E9-2FC7A40E9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467" y="3767255"/>
            <a:ext cx="3223159" cy="762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Rettangolo arrotondato 1">
            <a:extLst>
              <a:ext uri="{FF2B5EF4-FFF2-40B4-BE49-F238E27FC236}">
                <a16:creationId xmlns:a16="http://schemas.microsoft.com/office/drawing/2014/main" id="{FC4302C7-E281-6E4B-97F0-04070C8DE1EE}"/>
              </a:ext>
            </a:extLst>
          </p:cNvPr>
          <p:cNvSpPr/>
          <p:nvPr/>
        </p:nvSpPr>
        <p:spPr>
          <a:xfrm>
            <a:off x="346169" y="829863"/>
            <a:ext cx="3240360" cy="1932319"/>
          </a:xfrm>
          <a:prstGeom prst="roundRect">
            <a:avLst/>
          </a:prstGeom>
          <a:solidFill>
            <a:schemeClr val="bg2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532228A-EA9E-BCCA-2673-6FA96BC5BEAA}"/>
              </a:ext>
            </a:extLst>
          </p:cNvPr>
          <p:cNvSpPr txBox="1"/>
          <p:nvPr/>
        </p:nvSpPr>
        <p:spPr>
          <a:xfrm>
            <a:off x="479376" y="1190429"/>
            <a:ext cx="3240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alcuni casi il certificato potrebbe risultare come «NON DISPONIBILE». Il tasto non sarà quindi cliccabile: consulta sempre l’avviso in arancione.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2686FF34-A22B-1A5E-C2FF-50C38615C650}"/>
              </a:ext>
            </a:extLst>
          </p:cNvPr>
          <p:cNvSpPr/>
          <p:nvPr/>
        </p:nvSpPr>
        <p:spPr>
          <a:xfrm rot="5400000">
            <a:off x="994240" y="901871"/>
            <a:ext cx="288032" cy="144016"/>
          </a:xfrm>
          <a:prstGeom prst="rect">
            <a:avLst/>
          </a:prstGeom>
          <a:solidFill>
            <a:srgbClr val="2D508F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61265056-EFE7-0DCB-7FAA-4B450FC6062E}"/>
              </a:ext>
            </a:extLst>
          </p:cNvPr>
          <p:cNvCxnSpPr>
            <a:cxnSpLocks/>
          </p:cNvCxnSpPr>
          <p:nvPr/>
        </p:nvCxnSpPr>
        <p:spPr>
          <a:xfrm flipH="1">
            <a:off x="3653094" y="3344483"/>
            <a:ext cx="2345432" cy="37309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DA835370-C744-8A56-64BE-259D06050E7B}"/>
              </a:ext>
            </a:extLst>
          </p:cNvPr>
          <p:cNvCxnSpPr>
            <a:cxnSpLocks/>
          </p:cNvCxnSpPr>
          <p:nvPr/>
        </p:nvCxnSpPr>
        <p:spPr>
          <a:xfrm>
            <a:off x="5752635" y="3350418"/>
            <a:ext cx="2331640" cy="36680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arrotondato 1">
            <a:extLst>
              <a:ext uri="{FF2B5EF4-FFF2-40B4-BE49-F238E27FC236}">
                <a16:creationId xmlns:a16="http://schemas.microsoft.com/office/drawing/2014/main" id="{5D6ACFD9-27F6-A053-1C4E-6992A0E51CBB}"/>
              </a:ext>
            </a:extLst>
          </p:cNvPr>
          <p:cNvSpPr/>
          <p:nvPr/>
        </p:nvSpPr>
        <p:spPr>
          <a:xfrm>
            <a:off x="220513" y="4748209"/>
            <a:ext cx="5718667" cy="1401738"/>
          </a:xfrm>
          <a:prstGeom prst="roundRect">
            <a:avLst/>
          </a:prstGeom>
          <a:solidFill>
            <a:schemeClr val="bg2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arrotondato 1">
            <a:extLst>
              <a:ext uri="{FF2B5EF4-FFF2-40B4-BE49-F238E27FC236}">
                <a16:creationId xmlns:a16="http://schemas.microsoft.com/office/drawing/2014/main" id="{5F7E4BD0-251F-9FA1-A7EA-E21597FB0783}"/>
              </a:ext>
            </a:extLst>
          </p:cNvPr>
          <p:cNvSpPr/>
          <p:nvPr/>
        </p:nvSpPr>
        <p:spPr>
          <a:xfrm>
            <a:off x="6185066" y="4749356"/>
            <a:ext cx="5887598" cy="1067561"/>
          </a:xfrm>
          <a:prstGeom prst="roundRect">
            <a:avLst/>
          </a:prstGeom>
          <a:solidFill>
            <a:schemeClr val="bg2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2F8A7F5-7F5C-841A-29EC-9DB264BCB00F}"/>
              </a:ext>
            </a:extLst>
          </p:cNvPr>
          <p:cNvSpPr txBox="1"/>
          <p:nvPr/>
        </p:nvSpPr>
        <p:spPr>
          <a:xfrm>
            <a:off x="328237" y="4840332"/>
            <a:ext cx="569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tua posizione da studente non ti permette di richiedere questo tipo di certificato. </a:t>
            </a:r>
          </a:p>
          <a:p>
            <a:r>
              <a:rPr lang="it-IT" dirty="0"/>
              <a:t>Per esempio, se sei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uno studente iscritto non puoi chiedere un certificato “CARRIERA INTERROTTA CON ESAMI”.</a:t>
            </a:r>
            <a:endParaRPr lang="it-IT" dirty="0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9CB7DFF-D11A-7398-5DCD-0FAE81FD0AAA}"/>
              </a:ext>
            </a:extLst>
          </p:cNvPr>
          <p:cNvSpPr txBox="1"/>
          <p:nvPr/>
        </p:nvSpPr>
        <p:spPr>
          <a:xfrm>
            <a:off x="6269531" y="4821471"/>
            <a:ext cx="60255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Non è possibile inoltrare più richieste contemporaneamente. Prima di inoltrare una nuova richiesta devi finalizzare, effettuando il pagamento, o annullare quella già aperta.</a:t>
            </a:r>
          </a:p>
        </p:txBody>
      </p:sp>
    </p:spTree>
    <p:extLst>
      <p:ext uri="{BB962C8B-B14F-4D97-AF65-F5344CB8AC3E}">
        <p14:creationId xmlns:p14="http://schemas.microsoft.com/office/powerpoint/2010/main" val="47929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447F572-8453-493A-8D5B-AE3988A84BAC}"/>
              </a:ext>
            </a:extLst>
          </p:cNvPr>
          <p:cNvCxnSpPr>
            <a:cxnSpLocks/>
          </p:cNvCxnSpPr>
          <p:nvPr/>
        </p:nvCxnSpPr>
        <p:spPr>
          <a:xfrm>
            <a:off x="191344" y="657022"/>
            <a:ext cx="9768408" cy="5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4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1015687"/>
            <a:ext cx="5909408" cy="122413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Elaborazione alternativa 15"/>
          <p:cNvSpPr/>
          <p:nvPr/>
        </p:nvSpPr>
        <p:spPr>
          <a:xfrm>
            <a:off x="5951984" y="2350283"/>
            <a:ext cx="1797824" cy="699910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530" y="2449123"/>
            <a:ext cx="436719" cy="42593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794" y="2453771"/>
            <a:ext cx="436719" cy="416640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191344" y="764704"/>
            <a:ext cx="4368854" cy="5613898"/>
          </a:xfrm>
          <a:prstGeom prst="roundRect">
            <a:avLst/>
          </a:prstGeom>
          <a:solidFill>
            <a:schemeClr val="bg2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 rot="5400000">
            <a:off x="695400" y="844320"/>
            <a:ext cx="288032" cy="144016"/>
          </a:xfrm>
          <a:prstGeom prst="rect">
            <a:avLst/>
          </a:prstGeom>
          <a:solidFill>
            <a:srgbClr val="2D508F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79517" y="1156797"/>
            <a:ext cx="419766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Seleziona la lingua del certificato;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Clicca </a:t>
            </a:r>
            <a:r>
              <a:rPr lang="it-IT" b="1" dirty="0"/>
              <a:t>+</a:t>
            </a:r>
            <a:r>
              <a:rPr lang="it-IT" dirty="0"/>
              <a:t> se desideri richiedere più di una copia;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Clicca «</a:t>
            </a:r>
            <a:r>
              <a:rPr lang="it-IT" b="1" dirty="0"/>
              <a:t>Vedi anteprima</a:t>
            </a:r>
            <a:r>
              <a:rPr lang="it-IT" dirty="0"/>
              <a:t>» per visualizzare l’anteprima del certificato;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Clicca «</a:t>
            </a:r>
            <a:r>
              <a:rPr lang="it-IT" b="1" dirty="0"/>
              <a:t>Chiudi</a:t>
            </a:r>
            <a:r>
              <a:rPr lang="it-IT" dirty="0"/>
              <a:t>» per chiudere l’anteprima del certificato;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Clicca ✔ per continuare.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779C358F-C193-4630-91CE-AAF44083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12" y="313067"/>
            <a:ext cx="5620172" cy="469448"/>
          </a:xfrm>
        </p:spPr>
        <p:txBody>
          <a:bodyPr>
            <a:normAutofit fontScale="90000"/>
          </a:bodyPr>
          <a:lstStyle/>
          <a:p>
            <a:r>
              <a:rPr lang="it-IT" sz="2700" b="1" dirty="0"/>
              <a:t>Richiesta certificato – </a:t>
            </a:r>
            <a:r>
              <a:rPr lang="it-IT" sz="2700" dirty="0"/>
              <a:t>firma digitale</a:t>
            </a:r>
            <a:r>
              <a:rPr lang="it-IT" sz="2600" b="1" dirty="0"/>
              <a:t>	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972F184-EC2A-415B-A86D-B4FDBA15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pic>
        <p:nvPicPr>
          <p:cNvPr id="28" name="Elemento grafico 27" descr="Freccia linea, leggera curva">
            <a:extLst>
              <a:ext uri="{FF2B5EF4-FFF2-40B4-BE49-F238E27FC236}">
                <a16:creationId xmlns:a16="http://schemas.microsoft.com/office/drawing/2014/main" id="{D8E8325A-0BD0-4F0A-B7E4-E677D8B1D8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3862" y="1688349"/>
            <a:ext cx="871865" cy="577704"/>
          </a:xfrm>
          <a:prstGeom prst="rect">
            <a:avLst/>
          </a:prstGeom>
        </p:spPr>
      </p:pic>
      <p:pic>
        <p:nvPicPr>
          <p:cNvPr id="29" name="Elemento grafico 28" descr="Freccia linea, leggera curva">
            <a:extLst>
              <a:ext uri="{FF2B5EF4-FFF2-40B4-BE49-F238E27FC236}">
                <a16:creationId xmlns:a16="http://schemas.microsoft.com/office/drawing/2014/main" id="{7438DBF4-EC9F-4577-ABB0-5863AF378BA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25028" y="2411386"/>
            <a:ext cx="871865" cy="57770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99BB3D4-4C07-4DE1-A3CC-CE08427CFE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1919" y="1034745"/>
            <a:ext cx="936104" cy="254085"/>
          </a:xfrm>
          <a:prstGeom prst="rect">
            <a:avLst/>
          </a:prstGeom>
        </p:spPr>
      </p:pic>
      <p:pic>
        <p:nvPicPr>
          <p:cNvPr id="30" name="Elemento grafico 29" descr="Freccia linea, leggera curva">
            <a:extLst>
              <a:ext uri="{FF2B5EF4-FFF2-40B4-BE49-F238E27FC236}">
                <a16:creationId xmlns:a16="http://schemas.microsoft.com/office/drawing/2014/main" id="{AA9A37F5-1954-4310-B5DA-0E915E70B9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3819" y="870430"/>
            <a:ext cx="871865" cy="57770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F1A4A35-588C-436E-AD7E-CC962C5D9C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5700" y="3275606"/>
            <a:ext cx="5822898" cy="3108754"/>
          </a:xfrm>
          <a:prstGeom prst="rect">
            <a:avLst/>
          </a:prstGeom>
        </p:spPr>
      </p:pic>
      <p:pic>
        <p:nvPicPr>
          <p:cNvPr id="33" name="Elemento grafico 32" descr="Ricerca">
            <a:extLst>
              <a:ext uri="{FF2B5EF4-FFF2-40B4-BE49-F238E27FC236}">
                <a16:creationId xmlns:a16="http://schemas.microsoft.com/office/drawing/2014/main" id="{55F3A598-7C6E-41C1-B356-B69181C803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81600" y="3115548"/>
            <a:ext cx="914400" cy="914400"/>
          </a:xfrm>
          <a:prstGeom prst="rect">
            <a:avLst/>
          </a:prstGeom>
        </p:spPr>
      </p:pic>
      <p:grpSp>
        <p:nvGrpSpPr>
          <p:cNvPr id="34" name="Gruppo 33">
            <a:extLst>
              <a:ext uri="{FF2B5EF4-FFF2-40B4-BE49-F238E27FC236}">
                <a16:creationId xmlns:a16="http://schemas.microsoft.com/office/drawing/2014/main" id="{9C2A0A99-FDD3-426E-9A9F-20C025AB3095}"/>
              </a:ext>
            </a:extLst>
          </p:cNvPr>
          <p:cNvGrpSpPr/>
          <p:nvPr/>
        </p:nvGrpSpPr>
        <p:grpSpPr>
          <a:xfrm>
            <a:off x="6650377" y="1463060"/>
            <a:ext cx="460345" cy="369332"/>
            <a:chOff x="4792358" y="4258479"/>
            <a:chExt cx="460345" cy="369332"/>
          </a:xfrm>
        </p:grpSpPr>
        <p:sp>
          <p:nvSpPr>
            <p:cNvPr id="35" name="Ovale 34">
              <a:extLst>
                <a:ext uri="{FF2B5EF4-FFF2-40B4-BE49-F238E27FC236}">
                  <a16:creationId xmlns:a16="http://schemas.microsoft.com/office/drawing/2014/main" id="{00207AE0-003E-482B-99AA-B0888FFC5CD3}"/>
                </a:ext>
              </a:extLst>
            </p:cNvPr>
            <p:cNvSpPr/>
            <p:nvPr/>
          </p:nvSpPr>
          <p:spPr>
            <a:xfrm>
              <a:off x="4800172" y="4305164"/>
              <a:ext cx="287716" cy="2759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66DA2533-FCB6-435C-B707-CE47300091C8}"/>
                </a:ext>
              </a:extLst>
            </p:cNvPr>
            <p:cNvSpPr txBox="1"/>
            <p:nvPr/>
          </p:nvSpPr>
          <p:spPr>
            <a:xfrm>
              <a:off x="4792358" y="4258479"/>
              <a:ext cx="460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21025FF9-3361-4556-BFDE-123BB4CE645C}"/>
              </a:ext>
            </a:extLst>
          </p:cNvPr>
          <p:cNvGrpSpPr/>
          <p:nvPr/>
        </p:nvGrpSpPr>
        <p:grpSpPr>
          <a:xfrm>
            <a:off x="5570470" y="2250641"/>
            <a:ext cx="460345" cy="369332"/>
            <a:chOff x="4792358" y="4258479"/>
            <a:chExt cx="460345" cy="369332"/>
          </a:xfrm>
        </p:grpSpPr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F67E1B6D-79CD-40CB-807C-698908208D49}"/>
                </a:ext>
              </a:extLst>
            </p:cNvPr>
            <p:cNvSpPr/>
            <p:nvPr/>
          </p:nvSpPr>
          <p:spPr>
            <a:xfrm>
              <a:off x="4800172" y="4305164"/>
              <a:ext cx="287716" cy="2759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D61DD723-09CA-41B1-95DA-933102DA0B63}"/>
                </a:ext>
              </a:extLst>
            </p:cNvPr>
            <p:cNvSpPr txBox="1"/>
            <p:nvPr/>
          </p:nvSpPr>
          <p:spPr>
            <a:xfrm>
              <a:off x="4792358" y="4258479"/>
              <a:ext cx="460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95044CE2-70A8-4CFD-9EEA-248EAB229E16}"/>
              </a:ext>
            </a:extLst>
          </p:cNvPr>
          <p:cNvGrpSpPr/>
          <p:nvPr/>
        </p:nvGrpSpPr>
        <p:grpSpPr>
          <a:xfrm>
            <a:off x="11396295" y="1004869"/>
            <a:ext cx="460345" cy="369332"/>
            <a:chOff x="4792358" y="4258479"/>
            <a:chExt cx="460345" cy="369332"/>
          </a:xfrm>
        </p:grpSpPr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B1876A03-D94E-4F7F-9CFE-8375B833533A}"/>
                </a:ext>
              </a:extLst>
            </p:cNvPr>
            <p:cNvSpPr/>
            <p:nvPr/>
          </p:nvSpPr>
          <p:spPr>
            <a:xfrm>
              <a:off x="4800172" y="4305164"/>
              <a:ext cx="287716" cy="2759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6F1E73BE-28EC-4A7A-9C3B-5B1BB5223822}"/>
                </a:ext>
              </a:extLst>
            </p:cNvPr>
            <p:cNvSpPr txBox="1"/>
            <p:nvPr/>
          </p:nvSpPr>
          <p:spPr>
            <a:xfrm>
              <a:off x="4792358" y="4258479"/>
              <a:ext cx="460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6" name="Ovale 5">
            <a:extLst>
              <a:ext uri="{FF2B5EF4-FFF2-40B4-BE49-F238E27FC236}">
                <a16:creationId xmlns:a16="http://schemas.microsoft.com/office/drawing/2014/main" id="{9EA6120A-3ACC-A99B-1A30-28756351390E}"/>
              </a:ext>
            </a:extLst>
          </p:cNvPr>
          <p:cNvSpPr/>
          <p:nvPr/>
        </p:nvSpPr>
        <p:spPr>
          <a:xfrm>
            <a:off x="7832214" y="6158408"/>
            <a:ext cx="360040" cy="14401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Elemento grafico 7" descr="Freccia linea, leggera curva">
            <a:extLst>
              <a:ext uri="{FF2B5EF4-FFF2-40B4-BE49-F238E27FC236}">
                <a16:creationId xmlns:a16="http://schemas.microsoft.com/office/drawing/2014/main" id="{B3EE2551-4CA5-1269-0122-730CA34205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0879" y="5958419"/>
            <a:ext cx="871865" cy="5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arrotondato 19"/>
          <p:cNvSpPr/>
          <p:nvPr/>
        </p:nvSpPr>
        <p:spPr>
          <a:xfrm>
            <a:off x="856437" y="1372633"/>
            <a:ext cx="4248472" cy="2504564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447F572-8453-493A-8D5B-AE3988A84BAC}"/>
              </a:ext>
            </a:extLst>
          </p:cNvPr>
          <p:cNvCxnSpPr>
            <a:cxnSpLocks/>
          </p:cNvCxnSpPr>
          <p:nvPr/>
        </p:nvCxnSpPr>
        <p:spPr>
          <a:xfrm>
            <a:off x="191344" y="657022"/>
            <a:ext cx="9768408" cy="5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5</a:t>
            </a:fld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762" y="2804932"/>
            <a:ext cx="3200400" cy="257175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072461" y="1781483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certificato scelto viene evidenziato in giallo;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Puoi cancellare la richiesta cliccando sul cestino oppure modificarla cliccando sulla matita.</a:t>
            </a:r>
          </a:p>
        </p:txBody>
      </p:sp>
      <p:sp>
        <p:nvSpPr>
          <p:cNvPr id="21" name="Rettangolo 20"/>
          <p:cNvSpPr/>
          <p:nvPr/>
        </p:nvSpPr>
        <p:spPr>
          <a:xfrm rot="5400000">
            <a:off x="1509739" y="1451606"/>
            <a:ext cx="288032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779C358F-C193-4630-91CE-AAF44083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12" y="313067"/>
            <a:ext cx="5620172" cy="469448"/>
          </a:xfrm>
        </p:spPr>
        <p:txBody>
          <a:bodyPr>
            <a:normAutofit fontScale="90000"/>
          </a:bodyPr>
          <a:lstStyle/>
          <a:p>
            <a:r>
              <a:rPr lang="it-IT" sz="2700" b="1" dirty="0"/>
              <a:t>Richiesta certificato – </a:t>
            </a:r>
            <a:r>
              <a:rPr lang="it-IT" sz="2700" dirty="0"/>
              <a:t>firma digitale</a:t>
            </a:r>
            <a:r>
              <a:rPr lang="it-IT" sz="2600" b="1" dirty="0"/>
              <a:t>	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972F184-EC2A-415B-A86D-B4FDBA15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6721677" y="3983933"/>
            <a:ext cx="350015" cy="2137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7771167" y="3979149"/>
            <a:ext cx="350015" cy="21374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arrotondato 23"/>
          <p:cNvSpPr/>
          <p:nvPr/>
        </p:nvSpPr>
        <p:spPr>
          <a:xfrm>
            <a:off x="8706346" y="3219997"/>
            <a:ext cx="2737229" cy="1305272"/>
          </a:xfrm>
          <a:prstGeom prst="roundRect">
            <a:avLst/>
          </a:prstGeom>
          <a:solidFill>
            <a:schemeClr val="bg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 rot="5400000">
            <a:off x="8995303" y="3301134"/>
            <a:ext cx="288032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8771885" y="3544820"/>
            <a:ext cx="2771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riepilogo trovi indicata la lingua del certificato e il numero di copie richieste.</a:t>
            </a:r>
          </a:p>
        </p:txBody>
      </p:sp>
      <p:cxnSp>
        <p:nvCxnSpPr>
          <p:cNvPr id="8" name="Connettore 2 7"/>
          <p:cNvCxnSpPr/>
          <p:nvPr/>
        </p:nvCxnSpPr>
        <p:spPr>
          <a:xfrm flipH="1">
            <a:off x="7071692" y="3877197"/>
            <a:ext cx="1603471" cy="10195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>
            <a:off x="8152365" y="3877197"/>
            <a:ext cx="515809" cy="21602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61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447F572-8453-493A-8D5B-AE3988A84BAC}"/>
              </a:ext>
            </a:extLst>
          </p:cNvPr>
          <p:cNvCxnSpPr>
            <a:cxnSpLocks/>
          </p:cNvCxnSpPr>
          <p:nvPr/>
        </p:nvCxnSpPr>
        <p:spPr>
          <a:xfrm>
            <a:off x="191344" y="657022"/>
            <a:ext cx="9768408" cy="5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6</a:t>
            </a:fld>
            <a:endParaRPr lang="it-IT"/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D5CD0AEA-A339-4F13-87ED-2792810D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05628"/>
            <a:ext cx="6704434" cy="630592"/>
          </a:xfrm>
        </p:spPr>
        <p:txBody>
          <a:bodyPr>
            <a:normAutofit/>
          </a:bodyPr>
          <a:lstStyle/>
          <a:p>
            <a:r>
              <a:rPr lang="it-IT" sz="2400" b="1" dirty="0"/>
              <a:t>Richiesta certificato – </a:t>
            </a:r>
            <a:r>
              <a:rPr lang="it-IT" sz="2400" dirty="0"/>
              <a:t>firma autografa</a:t>
            </a:r>
            <a:r>
              <a:rPr lang="it-IT" sz="2600" b="1" dirty="0"/>
              <a:t>	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F52FF5E0-6251-418C-BD4A-E38F52E1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sp>
        <p:nvSpPr>
          <p:cNvPr id="24" name="Rettangolo arrotondato 8">
            <a:extLst>
              <a:ext uri="{FF2B5EF4-FFF2-40B4-BE49-F238E27FC236}">
                <a16:creationId xmlns:a16="http://schemas.microsoft.com/office/drawing/2014/main" id="{0268E089-8D01-468F-97C5-BE41CFDEA738}"/>
              </a:ext>
            </a:extLst>
          </p:cNvPr>
          <p:cNvSpPr/>
          <p:nvPr/>
        </p:nvSpPr>
        <p:spPr>
          <a:xfrm>
            <a:off x="623392" y="764704"/>
            <a:ext cx="4248472" cy="1620805"/>
          </a:xfrm>
          <a:prstGeom prst="roundRect">
            <a:avLst/>
          </a:prstGeom>
          <a:solidFill>
            <a:schemeClr val="bg2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2CB07BB1-EE22-47CD-B44C-3205A092E383}"/>
              </a:ext>
            </a:extLst>
          </p:cNvPr>
          <p:cNvSpPr/>
          <p:nvPr/>
        </p:nvSpPr>
        <p:spPr>
          <a:xfrm rot="5400000">
            <a:off x="1276694" y="843677"/>
            <a:ext cx="288032" cy="144016"/>
          </a:xfrm>
          <a:prstGeom prst="rect">
            <a:avLst/>
          </a:prstGeom>
          <a:solidFill>
            <a:srgbClr val="2D508F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C1E026F-BAF9-4FF9-B91D-47D3AE82CC3E}"/>
              </a:ext>
            </a:extLst>
          </p:cNvPr>
          <p:cNvSpPr/>
          <p:nvPr/>
        </p:nvSpPr>
        <p:spPr>
          <a:xfrm>
            <a:off x="839416" y="1156873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RICHIESTA MULTIPLA: una richiesta di emissione di certificati può raggruppare certificati differenti.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E2351DC-C33F-4E6E-A4AB-0C48B4FE0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2420888"/>
            <a:ext cx="8724900" cy="2247900"/>
          </a:xfrm>
          <a:prstGeom prst="rect">
            <a:avLst/>
          </a:prstGeom>
          <a:ln>
            <a:noFill/>
          </a:ln>
        </p:spPr>
      </p:pic>
      <p:pic>
        <p:nvPicPr>
          <p:cNvPr id="28" name="Elemento grafico 27" descr="Freccia linea, leggera curva">
            <a:extLst>
              <a:ext uri="{FF2B5EF4-FFF2-40B4-BE49-F238E27FC236}">
                <a16:creationId xmlns:a16="http://schemas.microsoft.com/office/drawing/2014/main" id="{532B900D-CCFA-458B-AF10-2D310739BD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7089" y="5168152"/>
            <a:ext cx="683622" cy="577704"/>
          </a:xfrm>
          <a:prstGeom prst="rect">
            <a:avLst/>
          </a:prstGeom>
        </p:spPr>
      </p:pic>
      <p:sp>
        <p:nvSpPr>
          <p:cNvPr id="30" name="Ovale 29">
            <a:extLst>
              <a:ext uri="{FF2B5EF4-FFF2-40B4-BE49-F238E27FC236}">
                <a16:creationId xmlns:a16="http://schemas.microsoft.com/office/drawing/2014/main" id="{78A0773E-44C0-4BCC-AF9D-B1C0810D4CC6}"/>
              </a:ext>
            </a:extLst>
          </p:cNvPr>
          <p:cNvSpPr/>
          <p:nvPr/>
        </p:nvSpPr>
        <p:spPr>
          <a:xfrm>
            <a:off x="6240016" y="4005063"/>
            <a:ext cx="504056" cy="24862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500AB25E-5968-4AD1-A6A0-7ED0D974579A}"/>
              </a:ext>
            </a:extLst>
          </p:cNvPr>
          <p:cNvSpPr/>
          <p:nvPr/>
        </p:nvSpPr>
        <p:spPr>
          <a:xfrm>
            <a:off x="9222321" y="4005062"/>
            <a:ext cx="504056" cy="24862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EA0AF6CF-0B8E-45D4-AF0C-A34B7A22DFA0}"/>
              </a:ext>
            </a:extLst>
          </p:cNvPr>
          <p:cNvGrpSpPr/>
          <p:nvPr/>
        </p:nvGrpSpPr>
        <p:grpSpPr>
          <a:xfrm>
            <a:off x="3071664" y="2437462"/>
            <a:ext cx="460345" cy="369332"/>
            <a:chOff x="4792358" y="4258479"/>
            <a:chExt cx="460345" cy="369332"/>
          </a:xfrm>
        </p:grpSpPr>
        <p:sp>
          <p:nvSpPr>
            <p:cNvPr id="33" name="Ovale 32">
              <a:extLst>
                <a:ext uri="{FF2B5EF4-FFF2-40B4-BE49-F238E27FC236}">
                  <a16:creationId xmlns:a16="http://schemas.microsoft.com/office/drawing/2014/main" id="{70B23B5A-1F8E-4BC5-9068-4177D961692D}"/>
                </a:ext>
              </a:extLst>
            </p:cNvPr>
            <p:cNvSpPr/>
            <p:nvPr/>
          </p:nvSpPr>
          <p:spPr>
            <a:xfrm>
              <a:off x="4800172" y="4305164"/>
              <a:ext cx="287716" cy="2759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C884AB09-63DD-4FF7-A316-0EAC709D6D0B}"/>
                </a:ext>
              </a:extLst>
            </p:cNvPr>
            <p:cNvSpPr txBox="1"/>
            <p:nvPr/>
          </p:nvSpPr>
          <p:spPr>
            <a:xfrm>
              <a:off x="4792358" y="4258479"/>
              <a:ext cx="460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A1B0F2EE-1C4D-414D-8AEF-850FDA52376F}"/>
              </a:ext>
            </a:extLst>
          </p:cNvPr>
          <p:cNvGrpSpPr/>
          <p:nvPr/>
        </p:nvGrpSpPr>
        <p:grpSpPr>
          <a:xfrm>
            <a:off x="6096000" y="2437462"/>
            <a:ext cx="460345" cy="369332"/>
            <a:chOff x="4792358" y="4258479"/>
            <a:chExt cx="460345" cy="369332"/>
          </a:xfrm>
        </p:grpSpPr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6189C18F-37B6-4D45-8A40-D352C4BDB58F}"/>
                </a:ext>
              </a:extLst>
            </p:cNvPr>
            <p:cNvSpPr/>
            <p:nvPr/>
          </p:nvSpPr>
          <p:spPr>
            <a:xfrm>
              <a:off x="4800172" y="4305164"/>
              <a:ext cx="287716" cy="2759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4D42ACAE-9FA9-4C60-AF7E-735A7510A583}"/>
                </a:ext>
              </a:extLst>
            </p:cNvPr>
            <p:cNvSpPr txBox="1"/>
            <p:nvPr/>
          </p:nvSpPr>
          <p:spPr>
            <a:xfrm>
              <a:off x="4792358" y="4258479"/>
              <a:ext cx="460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FA179C43-8302-4726-BFBB-06854B41BC75}"/>
              </a:ext>
            </a:extLst>
          </p:cNvPr>
          <p:cNvGrpSpPr/>
          <p:nvPr/>
        </p:nvGrpSpPr>
        <p:grpSpPr>
          <a:xfrm>
            <a:off x="9120336" y="2437462"/>
            <a:ext cx="460345" cy="369332"/>
            <a:chOff x="4792358" y="4258479"/>
            <a:chExt cx="460345" cy="369332"/>
          </a:xfrm>
        </p:grpSpPr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27058CC5-5C0C-4223-A8CD-C298B3CF57F5}"/>
                </a:ext>
              </a:extLst>
            </p:cNvPr>
            <p:cNvSpPr/>
            <p:nvPr/>
          </p:nvSpPr>
          <p:spPr>
            <a:xfrm>
              <a:off x="4800172" y="4305164"/>
              <a:ext cx="287716" cy="2759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15A917E4-C4FD-47EE-B883-D9CBE5CBE0C3}"/>
                </a:ext>
              </a:extLst>
            </p:cNvPr>
            <p:cNvSpPr txBox="1"/>
            <p:nvPr/>
          </p:nvSpPr>
          <p:spPr>
            <a:xfrm>
              <a:off x="4792358" y="4258479"/>
              <a:ext cx="460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F7669B68-E009-7AA0-A8AE-188903923B1F}"/>
              </a:ext>
            </a:extLst>
          </p:cNvPr>
          <p:cNvGrpSpPr/>
          <p:nvPr/>
        </p:nvGrpSpPr>
        <p:grpSpPr>
          <a:xfrm>
            <a:off x="4227730" y="5166097"/>
            <a:ext cx="7661892" cy="577704"/>
            <a:chOff x="23265" y="5322209"/>
            <a:chExt cx="8676956" cy="630592"/>
          </a:xfrm>
        </p:grpSpPr>
        <p:pic>
          <p:nvPicPr>
            <p:cNvPr id="1026" name="Immagine 6">
              <a:extLst>
                <a:ext uri="{FF2B5EF4-FFF2-40B4-BE49-F238E27FC236}">
                  <a16:creationId xmlns:a16="http://schemas.microsoft.com/office/drawing/2014/main" id="{2545DC02-1CF0-0B28-BB93-2B8D881DF9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0371"/>
            <a:stretch/>
          </p:blipFill>
          <p:spPr bwMode="auto">
            <a:xfrm>
              <a:off x="23265" y="5322209"/>
              <a:ext cx="1176192" cy="63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Immagine 6">
              <a:extLst>
                <a:ext uri="{FF2B5EF4-FFF2-40B4-BE49-F238E27FC236}">
                  <a16:creationId xmlns:a16="http://schemas.microsoft.com/office/drawing/2014/main" id="{FEC09536-1540-1200-83BE-35E26CBB17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0371"/>
            <a:stretch/>
          </p:blipFill>
          <p:spPr bwMode="auto">
            <a:xfrm>
              <a:off x="1199457" y="5322209"/>
              <a:ext cx="5760640" cy="630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Immagine 6">
              <a:extLst>
                <a:ext uri="{FF2B5EF4-FFF2-40B4-BE49-F238E27FC236}">
                  <a16:creationId xmlns:a16="http://schemas.microsoft.com/office/drawing/2014/main" id="{A53D5DA8-715E-DEC5-A404-8F87FE2E24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7335"/>
            <a:stretch/>
          </p:blipFill>
          <p:spPr bwMode="auto">
            <a:xfrm>
              <a:off x="6960097" y="5322209"/>
              <a:ext cx="1740124" cy="56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Ovale 5">
            <a:extLst>
              <a:ext uri="{FF2B5EF4-FFF2-40B4-BE49-F238E27FC236}">
                <a16:creationId xmlns:a16="http://schemas.microsoft.com/office/drawing/2014/main" id="{91999706-D8CA-8214-E85B-FDE5E58DA87D}"/>
              </a:ext>
            </a:extLst>
          </p:cNvPr>
          <p:cNvSpPr/>
          <p:nvPr/>
        </p:nvSpPr>
        <p:spPr>
          <a:xfrm>
            <a:off x="3954940" y="5151890"/>
            <a:ext cx="1584176" cy="57770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F8A1412-CDFE-9E10-576A-46103A47F843}"/>
              </a:ext>
            </a:extLst>
          </p:cNvPr>
          <p:cNvSpPr/>
          <p:nvPr/>
        </p:nvSpPr>
        <p:spPr>
          <a:xfrm>
            <a:off x="10599572" y="5137012"/>
            <a:ext cx="1584176" cy="57770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id="{C68D5A71-94A5-2B0B-6072-72C23281F95C}"/>
              </a:ext>
            </a:extLst>
          </p:cNvPr>
          <p:cNvSpPr/>
          <p:nvPr/>
        </p:nvSpPr>
        <p:spPr>
          <a:xfrm>
            <a:off x="206270" y="4812804"/>
            <a:ext cx="3331189" cy="1620805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2DD60B4-8E3E-92BD-E336-328B13D6CBC3}"/>
              </a:ext>
            </a:extLst>
          </p:cNvPr>
          <p:cNvSpPr/>
          <p:nvPr/>
        </p:nvSpPr>
        <p:spPr>
          <a:xfrm rot="5400000">
            <a:off x="844025" y="4907324"/>
            <a:ext cx="288032" cy="1129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A8C50C5-F35D-B612-0C8B-24392909B45C}"/>
              </a:ext>
            </a:extLst>
          </p:cNvPr>
          <p:cNvSpPr/>
          <p:nvPr/>
        </p:nvSpPr>
        <p:spPr>
          <a:xfrm>
            <a:off x="443218" y="5139498"/>
            <a:ext cx="299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la navigazione utilizza i tasti «Indietro» e «Conferma» e non i tasti del browser. </a:t>
            </a:r>
          </a:p>
        </p:txBody>
      </p:sp>
    </p:spTree>
    <p:extLst>
      <p:ext uri="{BB962C8B-B14F-4D97-AF65-F5344CB8AC3E}">
        <p14:creationId xmlns:p14="http://schemas.microsoft.com/office/powerpoint/2010/main" val="60887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447F572-8453-493A-8D5B-AE3988A84BAC}"/>
              </a:ext>
            </a:extLst>
          </p:cNvPr>
          <p:cNvCxnSpPr>
            <a:cxnSpLocks/>
          </p:cNvCxnSpPr>
          <p:nvPr/>
        </p:nvCxnSpPr>
        <p:spPr>
          <a:xfrm>
            <a:off x="191344" y="657022"/>
            <a:ext cx="9768408" cy="5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7</a:t>
            </a:fld>
            <a:endParaRPr lang="it-IT"/>
          </a:p>
        </p:txBody>
      </p:sp>
      <p:sp>
        <p:nvSpPr>
          <p:cNvPr id="16" name="Elaborazione alternativa 15"/>
          <p:cNvSpPr/>
          <p:nvPr/>
        </p:nvSpPr>
        <p:spPr>
          <a:xfrm>
            <a:off x="6240016" y="3964259"/>
            <a:ext cx="1797824" cy="699910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62" y="4063099"/>
            <a:ext cx="436719" cy="42593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826" y="4067747"/>
            <a:ext cx="436719" cy="416640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667953" y="1855857"/>
            <a:ext cx="4248472" cy="3096344"/>
          </a:xfrm>
          <a:prstGeom prst="roundRect">
            <a:avLst/>
          </a:prstGeom>
          <a:solidFill>
            <a:schemeClr val="bg2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 rot="5400000">
            <a:off x="1321255" y="1934830"/>
            <a:ext cx="288032" cy="144016"/>
          </a:xfrm>
          <a:prstGeom prst="rect">
            <a:avLst/>
          </a:prstGeom>
          <a:solidFill>
            <a:srgbClr val="2D508F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883977" y="2294870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Seleziona la lingua del certificato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Seleziona se il certificato ti serve per uso estero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Clicca </a:t>
            </a:r>
            <a:r>
              <a:rPr lang="it-IT" b="1" dirty="0"/>
              <a:t>+</a:t>
            </a:r>
            <a:r>
              <a:rPr lang="it-IT" dirty="0"/>
              <a:t> se desideri richiedere più di una copia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Clicca ✔ per continuare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D5CD0AEA-A339-4F13-87ED-2792810D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05628"/>
            <a:ext cx="6704434" cy="630592"/>
          </a:xfrm>
        </p:spPr>
        <p:txBody>
          <a:bodyPr>
            <a:normAutofit/>
          </a:bodyPr>
          <a:lstStyle/>
          <a:p>
            <a:r>
              <a:rPr lang="it-IT" sz="2400" b="1" dirty="0"/>
              <a:t>Richiesta certificato – </a:t>
            </a:r>
            <a:r>
              <a:rPr lang="it-IT" sz="2400" dirty="0"/>
              <a:t>firma autografa</a:t>
            </a:r>
            <a:r>
              <a:rPr lang="it-IT" sz="2600" b="1" dirty="0"/>
              <a:t>	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F52FF5E0-6251-418C-BD4A-E38F52E1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pic>
        <p:nvPicPr>
          <p:cNvPr id="1026" name="Immagine 6" descr="image0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62" y="2089128"/>
            <a:ext cx="5042536" cy="178295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Elemento grafico 21" descr="Freccia linea, leggera curva">
            <a:extLst>
              <a:ext uri="{FF2B5EF4-FFF2-40B4-BE49-F238E27FC236}">
                <a16:creationId xmlns:a16="http://schemas.microsoft.com/office/drawing/2014/main" id="{93647122-7635-4D31-A036-84E0B5853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4135" y="3165056"/>
            <a:ext cx="871865" cy="577704"/>
          </a:xfrm>
          <a:prstGeom prst="rect">
            <a:avLst/>
          </a:prstGeom>
        </p:spPr>
      </p:pic>
      <p:pic>
        <p:nvPicPr>
          <p:cNvPr id="23" name="Elemento grafico 22" descr="Freccia linea, leggera curva">
            <a:extLst>
              <a:ext uri="{FF2B5EF4-FFF2-40B4-BE49-F238E27FC236}">
                <a16:creationId xmlns:a16="http://schemas.microsoft.com/office/drawing/2014/main" id="{49FBCB10-45F7-42B3-AC09-7516A7B606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70131" y="4020894"/>
            <a:ext cx="871865" cy="5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0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arrotondato 8">
            <a:extLst>
              <a:ext uri="{FF2B5EF4-FFF2-40B4-BE49-F238E27FC236}">
                <a16:creationId xmlns:a16="http://schemas.microsoft.com/office/drawing/2014/main" id="{DCB037B5-8D33-4E16-BF03-7D129C05E8EA}"/>
              </a:ext>
            </a:extLst>
          </p:cNvPr>
          <p:cNvSpPr/>
          <p:nvPr/>
        </p:nvSpPr>
        <p:spPr>
          <a:xfrm>
            <a:off x="4007768" y="4866616"/>
            <a:ext cx="3600400" cy="1370696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447F572-8453-493A-8D5B-AE3988A84BAC}"/>
              </a:ext>
            </a:extLst>
          </p:cNvPr>
          <p:cNvCxnSpPr>
            <a:cxnSpLocks/>
          </p:cNvCxnSpPr>
          <p:nvPr/>
        </p:nvCxnSpPr>
        <p:spPr>
          <a:xfrm>
            <a:off x="191344" y="657022"/>
            <a:ext cx="9768408" cy="5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8</a:t>
            </a:fld>
            <a:endParaRPr lang="it-IT"/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D5CD0AEA-A339-4F13-87ED-2792810D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05628"/>
            <a:ext cx="6704434" cy="630592"/>
          </a:xfrm>
        </p:spPr>
        <p:txBody>
          <a:bodyPr>
            <a:normAutofit/>
          </a:bodyPr>
          <a:lstStyle/>
          <a:p>
            <a:r>
              <a:rPr lang="it-IT" sz="2400" b="1" dirty="0"/>
              <a:t>Richiesta certificato – </a:t>
            </a:r>
            <a:r>
              <a:rPr lang="it-IT" sz="2400" dirty="0"/>
              <a:t>postille</a:t>
            </a:r>
            <a:r>
              <a:rPr lang="it-IT" sz="2600" b="1" dirty="0"/>
              <a:t>	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F52FF5E0-6251-418C-BD4A-E38F52E1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5AF641DC-86A2-4FEA-A7E3-A4926E7E5493}"/>
              </a:ext>
            </a:extLst>
          </p:cNvPr>
          <p:cNvSpPr/>
          <p:nvPr/>
        </p:nvSpPr>
        <p:spPr>
          <a:xfrm rot="5400000">
            <a:off x="4645523" y="4961135"/>
            <a:ext cx="288032" cy="1129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0B5A2BDF-91F4-4119-9F0E-9927ADCC742F}"/>
              </a:ext>
            </a:extLst>
          </p:cNvPr>
          <p:cNvSpPr/>
          <p:nvPr/>
        </p:nvSpPr>
        <p:spPr>
          <a:xfrm>
            <a:off x="4231069" y="5195325"/>
            <a:ext cx="3153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Cliccando sull’icona «Info» viene proposta una preview della postilla vera e propria.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6FF08DE-1CE6-4A4C-A741-E9046D37E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738459"/>
            <a:ext cx="6905972" cy="389567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24" name="Elemento grafico 23" descr="Freccia linea, leggera curva">
            <a:extLst>
              <a:ext uri="{FF2B5EF4-FFF2-40B4-BE49-F238E27FC236}">
                <a16:creationId xmlns:a16="http://schemas.microsoft.com/office/drawing/2014/main" id="{4DD23272-A7C1-44A7-8845-485116CF87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7528" y="1484784"/>
            <a:ext cx="871865" cy="577704"/>
          </a:xfrm>
          <a:prstGeom prst="rect">
            <a:avLst/>
          </a:prstGeom>
        </p:spPr>
      </p:pic>
      <p:pic>
        <p:nvPicPr>
          <p:cNvPr id="31" name="Elemento grafico 30" descr="Freccia linea, leggera curva">
            <a:extLst>
              <a:ext uri="{FF2B5EF4-FFF2-40B4-BE49-F238E27FC236}">
                <a16:creationId xmlns:a16="http://schemas.microsoft.com/office/drawing/2014/main" id="{541B8C7D-72D6-48D4-96C7-D8C5EB138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7527" y="2481756"/>
            <a:ext cx="871865" cy="5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7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B3AD0B1-7341-4BDA-9A10-65CAC5D2C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09"/>
          <a:stretch/>
        </p:blipFill>
        <p:spPr>
          <a:xfrm>
            <a:off x="5077173" y="979946"/>
            <a:ext cx="6557261" cy="280987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20" name="Rettangolo arrotondato 19"/>
          <p:cNvSpPr/>
          <p:nvPr/>
        </p:nvSpPr>
        <p:spPr>
          <a:xfrm>
            <a:off x="557566" y="764704"/>
            <a:ext cx="3882249" cy="3625778"/>
          </a:xfrm>
          <a:prstGeom prst="roundRect">
            <a:avLst/>
          </a:prstGeom>
          <a:solidFill>
            <a:schemeClr val="bg2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447F572-8453-493A-8D5B-AE3988A84BAC}"/>
              </a:ext>
            </a:extLst>
          </p:cNvPr>
          <p:cNvCxnSpPr>
            <a:cxnSpLocks/>
          </p:cNvCxnSpPr>
          <p:nvPr/>
        </p:nvCxnSpPr>
        <p:spPr>
          <a:xfrm>
            <a:off x="191344" y="657022"/>
            <a:ext cx="9768408" cy="5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7C0-A2FF-4299-BAF9-E80DCBBD298B}" type="slidenum">
              <a:rPr lang="it-IT" smtClean="0"/>
              <a:t>9</a:t>
            </a:fld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662857" y="1045065"/>
            <a:ext cx="35582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dirty="0"/>
              <a:t>Scegli la modalità di ritiro del tuo certificato</a:t>
            </a:r>
          </a:p>
          <a:p>
            <a:pPr marL="342900" indent="-342900">
              <a:buFont typeface="+mj-lt"/>
              <a:buAutoNum type="arabicPeriod"/>
            </a:pPr>
            <a:endParaRPr lang="it-IT" sz="1600" dirty="0"/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ATTENZIONE: se scegli l’invio tramite e-mail, una volta inviato, il certificato non sarà più disponibile. Accetta per continuare.</a:t>
            </a:r>
          </a:p>
          <a:p>
            <a:pPr marL="342900" indent="-342900">
              <a:buFont typeface="+mj-lt"/>
              <a:buAutoNum type="arabicPeriod"/>
            </a:pPr>
            <a:endParaRPr lang="it-IT" sz="1600" dirty="0"/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Per proseguire spunta la casella «Accetto».</a:t>
            </a:r>
          </a:p>
          <a:p>
            <a:pPr marL="342900" indent="-342900">
              <a:buFont typeface="+mj-lt"/>
              <a:buAutoNum type="arabicPeriod"/>
            </a:pPr>
            <a:endParaRPr lang="it-IT" sz="1600" dirty="0"/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Indica l’indirizzo e-mail al quale desideri ricevere il certificato.</a:t>
            </a:r>
          </a:p>
        </p:txBody>
      </p:sp>
      <p:sp>
        <p:nvSpPr>
          <p:cNvPr id="21" name="Rettangolo 20"/>
          <p:cNvSpPr/>
          <p:nvPr/>
        </p:nvSpPr>
        <p:spPr>
          <a:xfrm rot="5400000">
            <a:off x="983432" y="846826"/>
            <a:ext cx="288032" cy="144016"/>
          </a:xfrm>
          <a:prstGeom prst="rect">
            <a:avLst/>
          </a:prstGeom>
          <a:solidFill>
            <a:srgbClr val="2D508F"/>
          </a:solidFill>
          <a:ln>
            <a:solidFill>
              <a:srgbClr val="2D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076BBFB-DBF6-4F92-959A-33BD6EF5340E}"/>
              </a:ext>
            </a:extLst>
          </p:cNvPr>
          <p:cNvSpPr/>
          <p:nvPr/>
        </p:nvSpPr>
        <p:spPr>
          <a:xfrm>
            <a:off x="7425772" y="5601277"/>
            <a:ext cx="15841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D5CD0AEA-A339-4F13-87ED-2792810D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05628"/>
            <a:ext cx="6704434" cy="630592"/>
          </a:xfrm>
        </p:spPr>
        <p:txBody>
          <a:bodyPr>
            <a:normAutofit/>
          </a:bodyPr>
          <a:lstStyle/>
          <a:p>
            <a:r>
              <a:rPr lang="it-IT" sz="2400" b="1" dirty="0"/>
              <a:t>Richiesta certificato – </a:t>
            </a:r>
            <a:r>
              <a:rPr lang="it-IT" sz="2400" dirty="0"/>
              <a:t>firma autografa</a:t>
            </a:r>
            <a:r>
              <a:rPr lang="it-IT" sz="2400" b="1" dirty="0"/>
              <a:t>	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F52FF5E0-6251-418C-BD4A-E38F52E1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Funzione Gestione Carriera e Servizi agli Studenti</a:t>
            </a:r>
            <a:endParaRPr lang="it-IT" dirty="0"/>
          </a:p>
        </p:txBody>
      </p:sp>
      <p:grpSp>
        <p:nvGrpSpPr>
          <p:cNvPr id="35" name="Gruppo 34"/>
          <p:cNvGrpSpPr/>
          <p:nvPr/>
        </p:nvGrpSpPr>
        <p:grpSpPr>
          <a:xfrm>
            <a:off x="9768408" y="1433928"/>
            <a:ext cx="460345" cy="369332"/>
            <a:chOff x="4792358" y="4258479"/>
            <a:chExt cx="460345" cy="369332"/>
          </a:xfrm>
        </p:grpSpPr>
        <p:sp>
          <p:nvSpPr>
            <p:cNvPr id="36" name="Ovale 35"/>
            <p:cNvSpPr/>
            <p:nvPr/>
          </p:nvSpPr>
          <p:spPr>
            <a:xfrm>
              <a:off x="4800172" y="4305164"/>
              <a:ext cx="287716" cy="2759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4792358" y="4258479"/>
              <a:ext cx="460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075548" y="1876522"/>
            <a:ext cx="460345" cy="369332"/>
            <a:chOff x="4792358" y="4258479"/>
            <a:chExt cx="460345" cy="369332"/>
          </a:xfrm>
        </p:grpSpPr>
        <p:sp>
          <p:nvSpPr>
            <p:cNvPr id="43" name="Ovale 42"/>
            <p:cNvSpPr/>
            <p:nvPr/>
          </p:nvSpPr>
          <p:spPr>
            <a:xfrm>
              <a:off x="4800172" y="4305164"/>
              <a:ext cx="287716" cy="2759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4792358" y="4258479"/>
              <a:ext cx="460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22" name="Rettangolo arrotondato 19">
            <a:extLst>
              <a:ext uri="{FF2B5EF4-FFF2-40B4-BE49-F238E27FC236}">
                <a16:creationId xmlns:a16="http://schemas.microsoft.com/office/drawing/2014/main" id="{9A4457BD-D308-4045-AD79-909AD950C570}"/>
              </a:ext>
            </a:extLst>
          </p:cNvPr>
          <p:cNvSpPr/>
          <p:nvPr/>
        </p:nvSpPr>
        <p:spPr>
          <a:xfrm>
            <a:off x="2567608" y="4442521"/>
            <a:ext cx="6557261" cy="1945159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5550C77-D81F-4F37-813D-98559AEDAC07}"/>
              </a:ext>
            </a:extLst>
          </p:cNvPr>
          <p:cNvSpPr txBox="1"/>
          <p:nvPr/>
        </p:nvSpPr>
        <p:spPr>
          <a:xfrm>
            <a:off x="2718067" y="4685393"/>
            <a:ext cx="6298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ATTENZIONE:</a:t>
            </a:r>
            <a:r>
              <a:rPr lang="it-IT" dirty="0"/>
              <a:t> se sei uno studente iscritto il certificato viene inviato alla casella istituzionale @icatt.it. L’indirizzo e-mail NON può essere modificato. </a:t>
            </a:r>
          </a:p>
          <a:p>
            <a:r>
              <a:rPr lang="it-IT" dirty="0"/>
              <a:t>Se invece sei un laureato viene proposta la casella di posta personale registrata nel sistema gestionale. L’indirizzo e-mail può essere modificato. 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F9DCA44D-5664-471B-8BC4-11D25D7847FA}"/>
              </a:ext>
            </a:extLst>
          </p:cNvPr>
          <p:cNvSpPr/>
          <p:nvPr/>
        </p:nvSpPr>
        <p:spPr>
          <a:xfrm rot="5400000">
            <a:off x="3011352" y="4524953"/>
            <a:ext cx="288032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Elemento grafico 28" descr="Freccia linea, leggera curva">
            <a:extLst>
              <a:ext uri="{FF2B5EF4-FFF2-40B4-BE49-F238E27FC236}">
                <a16:creationId xmlns:a16="http://schemas.microsoft.com/office/drawing/2014/main" id="{88F90DA7-B7F6-4AF6-9196-C4A6C6DC3A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2034" y="4381950"/>
            <a:ext cx="1452073" cy="962155"/>
          </a:xfrm>
          <a:prstGeom prst="rect">
            <a:avLst/>
          </a:prstGeom>
        </p:spPr>
      </p:pic>
      <p:grpSp>
        <p:nvGrpSpPr>
          <p:cNvPr id="30" name="Gruppo 29">
            <a:extLst>
              <a:ext uri="{FF2B5EF4-FFF2-40B4-BE49-F238E27FC236}">
                <a16:creationId xmlns:a16="http://schemas.microsoft.com/office/drawing/2014/main" id="{B795841A-D790-4BDC-BB9E-66152246FF1F}"/>
              </a:ext>
            </a:extLst>
          </p:cNvPr>
          <p:cNvGrpSpPr/>
          <p:nvPr/>
        </p:nvGrpSpPr>
        <p:grpSpPr>
          <a:xfrm>
            <a:off x="9729579" y="2716459"/>
            <a:ext cx="460345" cy="369332"/>
            <a:chOff x="4792358" y="4258479"/>
            <a:chExt cx="460345" cy="369332"/>
          </a:xfrm>
        </p:grpSpPr>
        <p:sp>
          <p:nvSpPr>
            <p:cNvPr id="31" name="Ovale 30">
              <a:extLst>
                <a:ext uri="{FF2B5EF4-FFF2-40B4-BE49-F238E27FC236}">
                  <a16:creationId xmlns:a16="http://schemas.microsoft.com/office/drawing/2014/main" id="{66448292-2F13-4BA4-B53A-A30E79475DD7}"/>
                </a:ext>
              </a:extLst>
            </p:cNvPr>
            <p:cNvSpPr/>
            <p:nvPr/>
          </p:nvSpPr>
          <p:spPr>
            <a:xfrm>
              <a:off x="4800172" y="4305164"/>
              <a:ext cx="287716" cy="2759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D960C182-CA1D-49F6-AF7D-037A0511129C}"/>
                </a:ext>
              </a:extLst>
            </p:cNvPr>
            <p:cNvSpPr txBox="1"/>
            <p:nvPr/>
          </p:nvSpPr>
          <p:spPr>
            <a:xfrm>
              <a:off x="4792358" y="4258479"/>
              <a:ext cx="460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1">
                      <a:lumMod val="50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A9608E38-0DD4-48D5-9BA7-3E2F22F06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2162" y="1304365"/>
            <a:ext cx="1601071" cy="452211"/>
          </a:xfrm>
          <a:prstGeom prst="rect">
            <a:avLst/>
          </a:prstGeom>
        </p:spPr>
      </p:pic>
      <p:grpSp>
        <p:nvGrpSpPr>
          <p:cNvPr id="26" name="Gruppo 25"/>
          <p:cNvGrpSpPr/>
          <p:nvPr/>
        </p:nvGrpSpPr>
        <p:grpSpPr>
          <a:xfrm>
            <a:off x="7426528" y="1180900"/>
            <a:ext cx="460345" cy="369332"/>
            <a:chOff x="4792358" y="4258479"/>
            <a:chExt cx="460345" cy="369332"/>
          </a:xfrm>
        </p:grpSpPr>
        <p:sp>
          <p:nvSpPr>
            <p:cNvPr id="27" name="Ovale 26"/>
            <p:cNvSpPr/>
            <p:nvPr/>
          </p:nvSpPr>
          <p:spPr>
            <a:xfrm>
              <a:off x="4800172" y="4305164"/>
              <a:ext cx="287716" cy="2759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792358" y="4258479"/>
              <a:ext cx="460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78942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parato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dello Pagin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odello Pagin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8B3A84-84F5-422C-B7E1-508049556F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 modello</Template>
  <TotalTime>5530</TotalTime>
  <Words>843</Words>
  <Application>Microsoft Office PowerPoint</Application>
  <PresentationFormat>Widescreen</PresentationFormat>
  <Paragraphs>118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Cover</vt:lpstr>
      <vt:lpstr>Separatore</vt:lpstr>
      <vt:lpstr>Modello Pagina 1</vt:lpstr>
      <vt:lpstr>1_Modello Pagina 1</vt:lpstr>
      <vt:lpstr>Tutorial certificati</vt:lpstr>
      <vt:lpstr>Richiesta certificato </vt:lpstr>
      <vt:lpstr>Richiesta certificato </vt:lpstr>
      <vt:lpstr>Richiesta certificato – firma digitale </vt:lpstr>
      <vt:lpstr>Richiesta certificato – firma digitale </vt:lpstr>
      <vt:lpstr>Richiesta certificato – firma autografa </vt:lpstr>
      <vt:lpstr>Richiesta certificato – firma autografa </vt:lpstr>
      <vt:lpstr>Richiesta certificato – postille </vt:lpstr>
      <vt:lpstr>Richiesta certificato – firma autografa </vt:lpstr>
      <vt:lpstr>Richiesta certificato – firma autografa </vt:lpstr>
      <vt:lpstr>Pagamento </vt:lpstr>
      <vt:lpstr>Riepilogo e ritiro</vt:lpstr>
      <vt:lpstr>Presa in carico</vt:lpstr>
      <vt:lpstr>Riepilogo e ritiro – firma autografa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Mantegazza Magda</dc:creator>
  <cp:lastModifiedBy>Bergomi Alessandro</cp:lastModifiedBy>
  <cp:revision>597</cp:revision>
  <dcterms:created xsi:type="dcterms:W3CDTF">2020-11-02T20:34:52Z</dcterms:created>
  <dcterms:modified xsi:type="dcterms:W3CDTF">2023-11-10T07:53:17Z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