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2"/>
    <p:sldMasterId id="2147483698" r:id="rId3"/>
    <p:sldMasterId id="2147483692" r:id="rId4"/>
  </p:sldMasterIdLst>
  <p:notesMasterIdLst>
    <p:notesMasterId r:id="rId8"/>
  </p:notesMasterIdLst>
  <p:handoutMasterIdLst>
    <p:handoutMasterId r:id="rId9"/>
  </p:handoutMasterIdLst>
  <p:sldIdLst>
    <p:sldId id="317" r:id="rId5"/>
    <p:sldId id="304" r:id="rId6"/>
    <p:sldId id="316" r:id="rId7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779CC93D-E52E-4D84-901B-11D7331DD495}">
          <p14:sldIdLst>
            <p14:sldId id="317"/>
            <p14:sldId id="304"/>
            <p14:sldId id="3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eri Erica" initials="BE" lastIdx="2" clrIdx="0">
    <p:extLst>
      <p:ext uri="{19B8F6BF-5375-455C-9EA6-DF929625EA0E}">
        <p15:presenceInfo xmlns:p15="http://schemas.microsoft.com/office/powerpoint/2012/main" userId="S::Erica.Belleri@unicatt.it::49d31747-f44d-4eff-8434-73b677d2e7a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058"/>
    <a:srgbClr val="FFFFFF"/>
    <a:srgbClr val="00355A"/>
    <a:srgbClr val="02335E"/>
    <a:srgbClr val="A1B8E1"/>
    <a:srgbClr val="7395D3"/>
    <a:srgbClr val="2E8FBF"/>
    <a:srgbClr val="01619D"/>
    <a:srgbClr val="3A6985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4AE80-4BEF-45AC-849E-32BAA3BC6CBA}" v="26" dt="2021-09-29T09:45:55.386"/>
  </p1510:revLst>
</p1510:revInfo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60" autoAdjust="0"/>
    <p:restoredTop sz="93537" autoAdjust="0"/>
  </p:normalViewPr>
  <p:slideViewPr>
    <p:cSldViewPr>
      <p:cViewPr varScale="1">
        <p:scale>
          <a:sx n="103" d="100"/>
          <a:sy n="103" d="100"/>
        </p:scale>
        <p:origin x="144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4920" y="22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latinLnBrk="0">
              <a:defRPr lang="it-IT" sz="1300"/>
            </a:lvl1pPr>
          </a:lstStyle>
          <a:p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latinLnBrk="0">
              <a:defRPr lang="it-IT" sz="1300"/>
            </a:lvl1pPr>
          </a:lstStyle>
          <a:p>
            <a:fld id="{D83FDC75-7F73-4A4A-A77C-09AADF00E0EA}" type="datetimeFigureOut">
              <a:rPr lang="it-IT" smtClean="0"/>
              <a:pPr/>
              <a:t>14/11/2025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latinLnBrk="0">
              <a:defRPr lang="it-IT" sz="1300"/>
            </a:lvl1pPr>
          </a:lstStyle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latinLnBrk="0">
              <a:defRPr lang="it-IT" sz="1300"/>
            </a:lvl1pPr>
          </a:lstStyle>
          <a:p>
            <a:fld id="{459226BF-1F13-42D3-80DC-373E7ADD1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650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latinLnBrk="0">
              <a:defRPr lang="it-IT" sz="13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latinLnBrk="0">
              <a:defRPr lang="it-IT" sz="1300"/>
            </a:lvl1pPr>
          </a:lstStyle>
          <a:p>
            <a:fld id="{48AEF76B-3757-4A0B-AF93-28494465C1DD}" type="datetimeFigureOut">
              <a:pPr/>
              <a:t>14/11/2025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latinLnBrk="0">
              <a:defRPr lang="it-IT" sz="13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latinLnBrk="0">
              <a:defRPr lang="it-IT" sz="1300"/>
            </a:lvl1pPr>
          </a:lstStyle>
          <a:p>
            <a:fld id="{75693FD4-8F83-4EF7-AC3F-0DC0388986B0}" type="slidenum"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7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693FD4-8F83-4EF7-AC3F-0DC0388986B0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632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773EF8-4DA0-4DE3-BCFB-0EFA8BD2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651" y="6448251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BB389D-26E8-4950-B0E8-EF4A137BC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3440" y="6448251"/>
            <a:ext cx="2743200" cy="365125"/>
          </a:xfrm>
          <a:prstGeom prst="rect">
            <a:avLst/>
          </a:prstGeom>
        </p:spPr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99212E5B-F7B8-4E6B-B45B-DD16DAD12AA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43672" y="3284984"/>
            <a:ext cx="648072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TITOLO PRESENTAZIONE</a:t>
            </a:r>
          </a:p>
        </p:txBody>
      </p:sp>
    </p:spTree>
    <p:extLst>
      <p:ext uri="{BB962C8B-B14F-4D97-AF65-F5344CB8AC3E}">
        <p14:creationId xmlns:p14="http://schemas.microsoft.com/office/powerpoint/2010/main" val="74862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65AA1C-2DD6-41E5-A0D4-3CFFAB432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651" y="1268759"/>
            <a:ext cx="5181600" cy="4908203"/>
          </a:xfrm>
        </p:spPr>
        <p:txBody>
          <a:bodyPr/>
          <a:lstStyle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it-IT" dirty="0"/>
              <a:t>Fare clic per modificare gli stili del testo 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438A639-2C96-4E37-AFE0-023D4CD1D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68760"/>
            <a:ext cx="5684440" cy="4908202"/>
          </a:xfrm>
        </p:spPr>
        <p:txBody>
          <a:bodyPr/>
          <a:lstStyle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it-IT" dirty="0"/>
              <a:t>Fare clic per modificare gli stili del testo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D6660E-948A-483E-90AA-16D5C9C6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C43783-06ED-4516-8F88-28E64CD2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33A368-FA36-4F22-8A21-9D937E7A8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B780C6C1-19E8-43CA-BF58-5CA703CD8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25042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79D8E37-31C3-4E55-AB07-B2EC6016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9EA21E3-ED09-47C6-AA49-75A39734D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13B0FB2-F5BB-4A97-8124-60AAEAD8D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itolo 1">
            <a:extLst>
              <a:ext uri="{FF2B5EF4-FFF2-40B4-BE49-F238E27FC236}">
                <a16:creationId xmlns:a16="http://schemas.microsoft.com/office/drawing/2014/main" id="{8D4841A5-02F0-490A-8468-A0840E63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421018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773EF8-4DA0-4DE3-BCFB-0EFA8BD2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BB389D-26E8-4950-B0E8-EF4A137BC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CB9282EA-6D0A-4DFC-8B1E-BCD4C3D8B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testo 2">
            <a:extLst>
              <a:ext uri="{FF2B5EF4-FFF2-40B4-BE49-F238E27FC236}">
                <a16:creationId xmlns:a16="http://schemas.microsoft.com/office/drawing/2014/main" id="{D2496EA4-2629-40BB-BD4E-6410E243065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2684" y="1268760"/>
            <a:ext cx="11333989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</p:spTree>
    <p:extLst>
      <p:ext uri="{BB962C8B-B14F-4D97-AF65-F5344CB8AC3E}">
        <p14:creationId xmlns:p14="http://schemas.microsoft.com/office/powerpoint/2010/main" val="426660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773EF8-4DA0-4DE3-BCFB-0EFA8BD2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BB389D-26E8-4950-B0E8-EF4A137BC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2684" y="1268760"/>
            <a:ext cx="11333989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671E36BF-5280-4983-B754-D2D5BC5C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106717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4CD48-C776-44A6-8A6E-A0CC53FD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51" y="1268760"/>
            <a:ext cx="11333989" cy="5040560"/>
          </a:xfrm>
        </p:spPr>
        <p:txBody>
          <a:bodyPr/>
          <a:lstStyle>
            <a:lvl2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64B59C-FAFB-4EE7-9AED-A07C9038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FA82A4-5897-4655-81B5-4AB0312B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7C9A1F-230A-4C07-B108-FFE8F7F2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1D8B1B6-7EEA-4853-BCA5-703132618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225379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65AA1C-2DD6-41E5-A0D4-3CFFAB432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651" y="1268759"/>
            <a:ext cx="5181600" cy="4908203"/>
          </a:xfrm>
        </p:spPr>
        <p:txBody>
          <a:bodyPr/>
          <a:lstStyle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it-IT" dirty="0"/>
              <a:t>Fare clic per modificare gli stili del testo 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438A639-2C96-4E37-AFE0-023D4CD1D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68760"/>
            <a:ext cx="5684440" cy="4908202"/>
          </a:xfrm>
        </p:spPr>
        <p:txBody>
          <a:bodyPr/>
          <a:lstStyle>
            <a:lvl2pPr>
              <a:defRPr sz="11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it-IT" dirty="0"/>
              <a:t>Fare clic per modificare gli stili del testo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D6660E-948A-483E-90AA-16D5C9C6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C43783-06ED-4516-8F88-28E64CD2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33A368-FA36-4F22-8A21-9D937E7A8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B780C6C1-19E8-43CA-BF58-5CA703CD8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7761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79D8E37-31C3-4E55-AB07-B2EC6016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9EA21E3-ED09-47C6-AA49-75A39734D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13B0FB2-F5BB-4A97-8124-60AAEAD8D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itolo 1">
            <a:extLst>
              <a:ext uri="{FF2B5EF4-FFF2-40B4-BE49-F238E27FC236}">
                <a16:creationId xmlns:a16="http://schemas.microsoft.com/office/drawing/2014/main" id="{8D4841A5-02F0-490A-8468-A0840E636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35309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773EF8-4DA0-4DE3-BCFB-0EFA8BD2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BB389D-26E8-4950-B0E8-EF4A137BC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CB9282EA-6D0A-4DFC-8B1E-BCD4C3D8B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testo 2">
            <a:extLst>
              <a:ext uri="{FF2B5EF4-FFF2-40B4-BE49-F238E27FC236}">
                <a16:creationId xmlns:a16="http://schemas.microsoft.com/office/drawing/2014/main" id="{2C33FE48-CB61-4594-9789-C70BCBD374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2684" y="1268760"/>
            <a:ext cx="11333989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</p:spTree>
    <p:extLst>
      <p:ext uri="{BB962C8B-B14F-4D97-AF65-F5344CB8AC3E}">
        <p14:creationId xmlns:p14="http://schemas.microsoft.com/office/powerpoint/2010/main" val="271195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773EF8-4DA0-4DE3-BCFB-0EFA8BD2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BB389D-26E8-4950-B0E8-EF4A137BC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2684" y="1268760"/>
            <a:ext cx="11333989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671E36BF-5280-4983-B754-D2D5BC5C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252929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4CD48-C776-44A6-8A6E-A0CC53FD2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51" y="1268760"/>
            <a:ext cx="11333989" cy="5040560"/>
          </a:xfrm>
        </p:spPr>
        <p:txBody>
          <a:bodyPr/>
          <a:lstStyle>
            <a:lvl2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64B59C-FAFB-4EE7-9AED-A07C9038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03/11/2020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FA82A4-5897-4655-81B5-4AB0312B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Funzione/Area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7C9A1F-230A-4C07-B108-FFE8F7F2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1D8B1B6-7EEA-4853-BCA5-703132618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6830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508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Georgia" panose="02040502050405020303" pitchFamily="18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651" y="1268760"/>
            <a:ext cx="11240028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44DDCB-49D5-4CDE-AB1E-24D047497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2651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03/11/2020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82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Funzione/Area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16728512-878E-4F66-AC52-9171CDD9A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53967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651" y="1268760"/>
            <a:ext cx="11240028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 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44DDCB-49D5-4CDE-AB1E-24D047497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2651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03/11/2020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482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Funzione/Area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440" y="64482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16728512-878E-4F66-AC52-9171CDD9A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457" y="260648"/>
            <a:ext cx="8499376" cy="743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206952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714D5-FAB4-E48D-AC1D-85CAA7FA5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6C72CCAF-AA1D-8B49-7A07-1B4249463C98}"/>
              </a:ext>
            </a:extLst>
          </p:cNvPr>
          <p:cNvSpPr/>
          <p:nvPr/>
        </p:nvSpPr>
        <p:spPr>
          <a:xfrm>
            <a:off x="544457" y="116632"/>
            <a:ext cx="5767567" cy="887688"/>
          </a:xfrm>
          <a:prstGeom prst="rect">
            <a:avLst/>
          </a:prstGeom>
          <a:solidFill>
            <a:srgbClr val="00305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3F1D94F-DEF7-3048-51A5-3AB4B57F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5771" y="6492875"/>
            <a:ext cx="2743200" cy="365125"/>
          </a:xfrm>
        </p:spPr>
        <p:txBody>
          <a:bodyPr/>
          <a:lstStyle/>
          <a:p>
            <a:r>
              <a:rPr lang="it-IT" dirty="0"/>
              <a:t>Servizio Linguistico di Ateneo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1ABF676-D4B1-8D65-7103-06C0E248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1</a:t>
            </a:fld>
            <a:endParaRPr lang="it-IT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8F9B3234-38B7-2701-3CBB-608F8124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7" y="188640"/>
            <a:ext cx="8499376" cy="74367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bg1"/>
                </a:solidFill>
                <a:latin typeface="+mn-lt"/>
              </a:rPr>
              <a:t>Calendario esami</a:t>
            </a:r>
            <a:br>
              <a:rPr lang="it-IT" b="1" dirty="0">
                <a:solidFill>
                  <a:schemeClr val="bg1"/>
                </a:solidFill>
                <a:latin typeface="+mn-lt"/>
              </a:rPr>
            </a:br>
            <a:r>
              <a:rPr lang="it-IT" b="1" dirty="0">
                <a:solidFill>
                  <a:schemeClr val="bg1"/>
                </a:solidFill>
                <a:latin typeface="+mn-lt"/>
              </a:rPr>
              <a:t>LINGUA SPAGNOLA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0B3956A-7FD0-854D-57CF-8400A5540852}"/>
              </a:ext>
            </a:extLst>
          </p:cNvPr>
          <p:cNvSpPr txBox="1"/>
          <p:nvPr/>
        </p:nvSpPr>
        <p:spPr>
          <a:xfrm>
            <a:off x="345771" y="1363990"/>
            <a:ext cx="985468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u="sng" cap="small" dirty="0">
                <a:solidFill>
                  <a:srgbClr val="003058"/>
                </a:solidFill>
              </a:rPr>
              <a:t>Indice</a:t>
            </a:r>
          </a:p>
          <a:p>
            <a:endParaRPr lang="it-IT" sz="1400" u="sng" cap="small" dirty="0">
              <a:solidFill>
                <a:srgbClr val="003058"/>
              </a:solidFill>
            </a:endParaRPr>
          </a:p>
          <a:p>
            <a:r>
              <a:rPr lang="it-IT" sz="1400" b="1" cap="small" dirty="0">
                <a:solidFill>
                  <a:srgbClr val="003058"/>
                </a:solidFill>
              </a:rPr>
              <a:t>Calendario esami </a:t>
            </a:r>
            <a:r>
              <a:rPr lang="it-IT" sz="1400" b="1" cap="small">
                <a:solidFill>
                  <a:srgbClr val="003058"/>
                </a:solidFill>
              </a:rPr>
              <a:t>sessione estiva </a:t>
            </a:r>
            <a:r>
              <a:rPr lang="it-IT" sz="1400" b="1" cap="small" dirty="0" err="1">
                <a:solidFill>
                  <a:srgbClr val="003058"/>
                </a:solidFill>
              </a:rPr>
              <a:t>a.a</a:t>
            </a:r>
            <a:r>
              <a:rPr lang="it-IT" sz="1400" b="1" cap="small" dirty="0">
                <a:solidFill>
                  <a:srgbClr val="003058"/>
                </a:solidFill>
              </a:rPr>
              <a:t>. 2025/2026</a:t>
            </a:r>
          </a:p>
          <a:p>
            <a:endParaRPr lang="it-IT" sz="1400" b="1" cap="small" dirty="0">
              <a:solidFill>
                <a:srgbClr val="003058"/>
              </a:solidFill>
            </a:endParaRPr>
          </a:p>
          <a:p>
            <a:r>
              <a:rPr lang="it-IT" sz="1400" b="1" u="sng" cap="small" dirty="0">
                <a:solidFill>
                  <a:srgbClr val="003058"/>
                </a:solidFill>
              </a:rPr>
              <a:t>Esame scritto </a:t>
            </a:r>
            <a:r>
              <a:rPr lang="it-IT" sz="1400" b="1" cap="small" dirty="0">
                <a:solidFill>
                  <a:srgbClr val="003058"/>
                </a:solidFill>
              </a:rPr>
              <a:t>(con iscrizione separata)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Lingua spagnola (Lettere, Scienze dell’educazione e della formazione, Scienze linguistiche, Scienze politiche e delle relazioni internazionali)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30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Lingua e traduzione spagnola (D.A.M.S.)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it-IT" sz="1400" b="1" u="sng" cap="small" dirty="0">
                <a:solidFill>
                  <a:srgbClr val="003058"/>
                </a:solidFill>
              </a:rPr>
              <a:t>Esame orale </a:t>
            </a:r>
            <a:r>
              <a:rPr lang="it-IT" sz="1400" b="1" cap="small" dirty="0">
                <a:solidFill>
                  <a:srgbClr val="003058"/>
                </a:solidFill>
              </a:rPr>
              <a:t>(con iscrizione separata)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it-IT" sz="1200" dirty="0">
                <a:solidFill>
                  <a:srgbClr val="003058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Lingua spagnola (Lettere, Scienze dell’educazione e della formazione, Scienze linguistiche, Scienze politiche e delle relazioni internazionali)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it-IT" sz="1200" dirty="0">
                <a:solidFill>
                  <a:srgbClr val="003058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Lingua e traduzione spagnola (D.A.M.S.)</a:t>
            </a:r>
            <a:endParaRPr lang="it-IT" sz="1200" dirty="0">
              <a:solidFill>
                <a:srgbClr val="003058"/>
              </a:solidFill>
            </a:endParaRPr>
          </a:p>
          <a:p>
            <a:pPr>
              <a:defRPr/>
            </a:pPr>
            <a:endParaRPr lang="it-IT" sz="1400" b="1" u="sng" cap="small" dirty="0">
              <a:solidFill>
                <a:srgbClr val="003058"/>
              </a:solidFill>
            </a:endParaRPr>
          </a:p>
          <a:p>
            <a:pPr>
              <a:defRPr/>
            </a:pPr>
            <a:r>
              <a:rPr lang="it-IT" sz="1400" b="1" u="sng" cap="small" dirty="0">
                <a:solidFill>
                  <a:srgbClr val="003058"/>
                </a:solidFill>
              </a:rPr>
              <a:t>Esame scritto </a:t>
            </a:r>
            <a:r>
              <a:rPr lang="it-IT" sz="1400" b="1" cap="small" dirty="0">
                <a:solidFill>
                  <a:srgbClr val="003058"/>
                </a:solidFill>
              </a:rPr>
              <a:t>(con iscrizione separata)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200" dirty="0">
                <a:solidFill>
                  <a:srgbClr val="003058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Foreign Language: Spanish (</a:t>
            </a:r>
            <a:r>
              <a:rPr lang="it-IT" sz="1200" dirty="0" err="1">
                <a:solidFill>
                  <a:srgbClr val="003058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</a:t>
            </a:r>
            <a:r>
              <a:rPr lang="it-IT" sz="1200" dirty="0">
                <a:solidFill>
                  <a:srgbClr val="003058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test) (Business and Finance)</a:t>
            </a:r>
            <a:endParaRPr lang="it-IT" sz="1200" dirty="0">
              <a:solidFill>
                <a:srgbClr val="003058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30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it-IT" sz="1400" b="1" u="sng" cap="small" dirty="0">
                <a:solidFill>
                  <a:srgbClr val="003058"/>
                </a:solidFill>
              </a:rPr>
              <a:t>Esame orale </a:t>
            </a:r>
            <a:r>
              <a:rPr lang="it-IT" sz="1400" b="1" cap="small" dirty="0">
                <a:solidFill>
                  <a:srgbClr val="003058"/>
                </a:solidFill>
              </a:rPr>
              <a:t>(con iscrizione separata)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200" dirty="0">
                <a:solidFill>
                  <a:srgbClr val="003058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Foreign Language: Spanish (Business and Finance)</a:t>
            </a:r>
            <a:endParaRPr lang="it-IT" sz="1200" dirty="0">
              <a:solidFill>
                <a:srgbClr val="003058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it-IT" sz="1200" dirty="0">
              <a:solidFill>
                <a:srgbClr val="0030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519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95D541E7-6B3A-0D06-1105-39DBBE003A80}"/>
              </a:ext>
            </a:extLst>
          </p:cNvPr>
          <p:cNvSpPr/>
          <p:nvPr/>
        </p:nvSpPr>
        <p:spPr>
          <a:xfrm>
            <a:off x="544457" y="116632"/>
            <a:ext cx="5767567" cy="887688"/>
          </a:xfrm>
          <a:prstGeom prst="rect">
            <a:avLst/>
          </a:prstGeom>
          <a:solidFill>
            <a:srgbClr val="00305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51232BC-ECFC-7347-0928-7D5D5A8C2C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5771" y="6492875"/>
            <a:ext cx="2743200" cy="365125"/>
          </a:xfrm>
        </p:spPr>
        <p:txBody>
          <a:bodyPr/>
          <a:lstStyle/>
          <a:p>
            <a:r>
              <a:rPr lang="it-IT" dirty="0"/>
              <a:t>Servizio Linguistico di Ateneo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24B5CEB-C159-E75A-4E23-5AB224B9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2</a:t>
            </a:fld>
            <a:endParaRPr lang="it-IT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6E70988B-85F7-0173-1BFD-9D6F621A6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7" y="188640"/>
            <a:ext cx="8499376" cy="74367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bg1"/>
                </a:solidFill>
                <a:latin typeface="+mn-lt"/>
              </a:rPr>
              <a:t>Calendario esami sessione estiva </a:t>
            </a:r>
            <a:r>
              <a:rPr lang="it-IT" b="1" dirty="0" err="1">
                <a:solidFill>
                  <a:schemeClr val="bg1"/>
                </a:solidFill>
                <a:latin typeface="+mn-lt"/>
              </a:rPr>
              <a:t>a.a</a:t>
            </a:r>
            <a:r>
              <a:rPr lang="it-IT" b="1" dirty="0">
                <a:solidFill>
                  <a:schemeClr val="bg1"/>
                </a:solidFill>
                <a:latin typeface="+mn-lt"/>
              </a:rPr>
              <a:t>. 2025/2026</a:t>
            </a:r>
            <a:br>
              <a:rPr lang="it-IT" b="1" dirty="0">
                <a:solidFill>
                  <a:schemeClr val="bg1"/>
                </a:solidFill>
                <a:latin typeface="+mn-lt"/>
              </a:rPr>
            </a:br>
            <a:r>
              <a:rPr lang="it-IT" b="1" dirty="0">
                <a:solidFill>
                  <a:schemeClr val="bg1"/>
                </a:solidFill>
                <a:latin typeface="+mn-lt"/>
              </a:rPr>
              <a:t>LINGUA SPAGNOLA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FD1E603-2876-3526-724A-46397A583CDE}"/>
              </a:ext>
            </a:extLst>
          </p:cNvPr>
          <p:cNvSpPr txBox="1"/>
          <p:nvPr/>
        </p:nvSpPr>
        <p:spPr>
          <a:xfrm>
            <a:off x="544457" y="1340768"/>
            <a:ext cx="11168167" cy="307777"/>
          </a:xfrm>
          <a:prstGeom prst="rect">
            <a:avLst/>
          </a:prstGeom>
          <a:noFill/>
          <a:ln w="25400">
            <a:solidFill>
              <a:srgbClr val="00305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ESAME SCRITTO </a:t>
            </a:r>
            <a:r>
              <a:rPr lang="it-IT" sz="1400" dirty="0"/>
              <a:t>(</a:t>
            </a:r>
            <a:r>
              <a:rPr lang="it-IT" sz="1400" u="sng" cap="small" dirty="0"/>
              <a:t>con iscrizione separata</a:t>
            </a:r>
            <a:r>
              <a:rPr lang="it-IT" sz="1400" dirty="0"/>
              <a:t>)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A4B39517-8277-C2CB-8AFF-AEF049798D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30742"/>
              </p:ext>
            </p:extLst>
          </p:nvPr>
        </p:nvGraphicFramePr>
        <p:xfrm>
          <a:off x="544458" y="1772816"/>
          <a:ext cx="1116816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3116">
                  <a:extLst>
                    <a:ext uri="{9D8B030D-6E8A-4147-A177-3AD203B41FA5}">
                      <a16:colId xmlns:a16="http://schemas.microsoft.com/office/drawing/2014/main" val="1400845922"/>
                    </a:ext>
                  </a:extLst>
                </a:gridCol>
                <a:gridCol w="957914">
                  <a:extLst>
                    <a:ext uri="{9D8B030D-6E8A-4147-A177-3AD203B41FA5}">
                      <a16:colId xmlns:a16="http://schemas.microsoft.com/office/drawing/2014/main" val="1420012102"/>
                    </a:ext>
                  </a:extLst>
                </a:gridCol>
                <a:gridCol w="1105286">
                  <a:extLst>
                    <a:ext uri="{9D8B030D-6E8A-4147-A177-3AD203B41FA5}">
                      <a16:colId xmlns:a16="http://schemas.microsoft.com/office/drawing/2014/main" val="2290819305"/>
                    </a:ext>
                  </a:extLst>
                </a:gridCol>
                <a:gridCol w="810543">
                  <a:extLst>
                    <a:ext uri="{9D8B030D-6E8A-4147-A177-3AD203B41FA5}">
                      <a16:colId xmlns:a16="http://schemas.microsoft.com/office/drawing/2014/main" val="2702613021"/>
                    </a:ext>
                  </a:extLst>
                </a:gridCol>
                <a:gridCol w="1931307">
                  <a:extLst>
                    <a:ext uri="{9D8B030D-6E8A-4147-A177-3AD203B41FA5}">
                      <a16:colId xmlns:a16="http://schemas.microsoft.com/office/drawing/2014/main" val="92417768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Appello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Ora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Aula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57807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Lingua spagnola (Lettere, Scienze dell’educazione e della formazione, Scienze linguistiche, Scienze politiche e delle relazioni internazionali)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Lingua e traduzione spagnola (D.A.M.S.)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04/06/2026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Laboratorio Zammarchi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0165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18/06/2026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Laboratorio Rossi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2527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it-IT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02/07/2026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Laboratorio Rossi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0627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CBC0480-7223-8F2C-E4F8-CE15DAEB58EC}"/>
              </a:ext>
            </a:extLst>
          </p:cNvPr>
          <p:cNvSpPr txBox="1"/>
          <p:nvPr/>
        </p:nvSpPr>
        <p:spPr>
          <a:xfrm>
            <a:off x="544457" y="5704750"/>
            <a:ext cx="111030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000" dirty="0"/>
              <a:t>È necessario iscriversi sia alla parte scritta sia alla parte orale dell’esame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000" dirty="0"/>
              <a:t>L’esame scritto è propedeutico all’esame orale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000" dirty="0"/>
              <a:t>L’esame scritto non ha limiti di validità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8EA11B9-454A-75E4-8096-6A65ABAF2B79}"/>
              </a:ext>
            </a:extLst>
          </p:cNvPr>
          <p:cNvSpPr txBox="1"/>
          <p:nvPr/>
        </p:nvSpPr>
        <p:spPr>
          <a:xfrm>
            <a:off x="544457" y="3481263"/>
            <a:ext cx="11168167" cy="307777"/>
          </a:xfrm>
          <a:prstGeom prst="rect">
            <a:avLst/>
          </a:prstGeom>
          <a:noFill/>
          <a:ln w="25400">
            <a:solidFill>
              <a:srgbClr val="00305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ESAME ORALE </a:t>
            </a:r>
            <a:r>
              <a:rPr lang="it-IT" sz="1400" dirty="0"/>
              <a:t>(</a:t>
            </a:r>
            <a:r>
              <a:rPr lang="it-IT" sz="1400" u="sng" cap="small" dirty="0"/>
              <a:t>con iscrizione separata</a:t>
            </a:r>
            <a:r>
              <a:rPr lang="it-IT" sz="1400" dirty="0"/>
              <a:t>)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160A17AE-9DF3-3504-A587-222F344E9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74908"/>
              </p:ext>
            </p:extLst>
          </p:nvPr>
        </p:nvGraphicFramePr>
        <p:xfrm>
          <a:off x="544458" y="3916144"/>
          <a:ext cx="1116816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3116">
                  <a:extLst>
                    <a:ext uri="{9D8B030D-6E8A-4147-A177-3AD203B41FA5}">
                      <a16:colId xmlns:a16="http://schemas.microsoft.com/office/drawing/2014/main" val="1400845922"/>
                    </a:ext>
                  </a:extLst>
                </a:gridCol>
                <a:gridCol w="957914">
                  <a:extLst>
                    <a:ext uri="{9D8B030D-6E8A-4147-A177-3AD203B41FA5}">
                      <a16:colId xmlns:a16="http://schemas.microsoft.com/office/drawing/2014/main" val="1420012102"/>
                    </a:ext>
                  </a:extLst>
                </a:gridCol>
                <a:gridCol w="1105286">
                  <a:extLst>
                    <a:ext uri="{9D8B030D-6E8A-4147-A177-3AD203B41FA5}">
                      <a16:colId xmlns:a16="http://schemas.microsoft.com/office/drawing/2014/main" val="2290819305"/>
                    </a:ext>
                  </a:extLst>
                </a:gridCol>
                <a:gridCol w="810543">
                  <a:extLst>
                    <a:ext uri="{9D8B030D-6E8A-4147-A177-3AD203B41FA5}">
                      <a16:colId xmlns:a16="http://schemas.microsoft.com/office/drawing/2014/main" val="2702613021"/>
                    </a:ext>
                  </a:extLst>
                </a:gridCol>
                <a:gridCol w="1931307">
                  <a:extLst>
                    <a:ext uri="{9D8B030D-6E8A-4147-A177-3AD203B41FA5}">
                      <a16:colId xmlns:a16="http://schemas.microsoft.com/office/drawing/2014/main" val="92417768"/>
                    </a:ext>
                  </a:extLst>
                </a:gridCol>
              </a:tblGrid>
              <a:tr h="19928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Appello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Ora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Aula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57807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Lingua spagnola (Lettere, Scienze dell’educazione e della formazione, Scienze linguistiche, Scienze politiche e delle relazioni internazionali)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Lingua e traduzione spagnola (D.A.M.S.)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08/06/2026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Aula da definire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0165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24/06/2026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Aula da definire</a:t>
                      </a:r>
                      <a:b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2527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it-IT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3°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09/07/2026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10:00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Aula da definire</a:t>
                      </a:r>
                      <a:b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via Trieste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306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81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10663-C67D-C583-8796-906A2322D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205ECD30-843F-9BE2-4957-F23427E6BCA1}"/>
              </a:ext>
            </a:extLst>
          </p:cNvPr>
          <p:cNvSpPr/>
          <p:nvPr/>
        </p:nvSpPr>
        <p:spPr>
          <a:xfrm>
            <a:off x="544457" y="116632"/>
            <a:ext cx="5767567" cy="887688"/>
          </a:xfrm>
          <a:prstGeom prst="rect">
            <a:avLst/>
          </a:prstGeom>
          <a:solidFill>
            <a:srgbClr val="00305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50FC12D-D26D-F3DA-7BBC-48BB201162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5771" y="6492875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Servizio Linguistico di Ateneo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465748-DA12-4D3D-DB9E-36006EAC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F507C0-A2FF-4299-BAF9-E80DCBBD298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942981AF-ABE7-C1B0-5A7E-E9B9E27A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7" y="188640"/>
            <a:ext cx="8499376" cy="74367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1800" b="1" dirty="0">
                <a:solidFill>
                  <a:schemeClr val="bg1"/>
                </a:solidFill>
                <a:latin typeface="+mn-lt"/>
              </a:rPr>
              <a:t>Calendario esami sessione estiva </a:t>
            </a:r>
            <a:r>
              <a:rPr lang="it-IT" sz="1800" b="1" dirty="0" err="1">
                <a:solidFill>
                  <a:schemeClr val="bg1"/>
                </a:solidFill>
                <a:latin typeface="+mn-lt"/>
              </a:rPr>
              <a:t>a.a</a:t>
            </a:r>
            <a:r>
              <a:rPr lang="it-IT" sz="1800" b="1" dirty="0">
                <a:solidFill>
                  <a:schemeClr val="bg1"/>
                </a:solidFill>
                <a:latin typeface="+mn-lt"/>
              </a:rPr>
              <a:t>. 2025/2026</a:t>
            </a:r>
            <a:br>
              <a:rPr lang="it-IT" sz="1800" b="1" dirty="0">
                <a:solidFill>
                  <a:schemeClr val="bg1"/>
                </a:solidFill>
                <a:latin typeface="+mn-lt"/>
              </a:rPr>
            </a:br>
            <a:r>
              <a:rPr lang="it-IT" sz="1800" b="1" dirty="0">
                <a:solidFill>
                  <a:schemeClr val="bg1"/>
                </a:solidFill>
                <a:latin typeface="+mn-lt"/>
              </a:rPr>
              <a:t>LINGUA SPAGNOLA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F05C649-E2C0-E3C3-7B58-B2A2111A8B6C}"/>
              </a:ext>
            </a:extLst>
          </p:cNvPr>
          <p:cNvSpPr txBox="1"/>
          <p:nvPr/>
        </p:nvSpPr>
        <p:spPr>
          <a:xfrm>
            <a:off x="544457" y="1340768"/>
            <a:ext cx="11168167" cy="307777"/>
          </a:xfrm>
          <a:prstGeom prst="rect">
            <a:avLst/>
          </a:prstGeom>
          <a:noFill/>
          <a:ln w="25400">
            <a:solidFill>
              <a:srgbClr val="003058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ESAME SCRITTO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it-IT" sz="1400" b="0" i="0" u="sng" strike="noStrike" kern="1200" cap="sm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 iscrizione separata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A6D834-84D3-D4A8-EE56-BCE09B888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97059"/>
              </p:ext>
            </p:extLst>
          </p:nvPr>
        </p:nvGraphicFramePr>
        <p:xfrm>
          <a:off x="544458" y="1916832"/>
          <a:ext cx="11168166" cy="116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1582">
                  <a:extLst>
                    <a:ext uri="{9D8B030D-6E8A-4147-A177-3AD203B41FA5}">
                      <a16:colId xmlns:a16="http://schemas.microsoft.com/office/drawing/2014/main" val="140084592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20012102"/>
                    </a:ext>
                  </a:extLst>
                </a:gridCol>
                <a:gridCol w="1146582">
                  <a:extLst>
                    <a:ext uri="{9D8B030D-6E8A-4147-A177-3AD203B41FA5}">
                      <a16:colId xmlns:a16="http://schemas.microsoft.com/office/drawing/2014/main" val="2290819305"/>
                    </a:ext>
                  </a:extLst>
                </a:gridCol>
                <a:gridCol w="810543">
                  <a:extLst>
                    <a:ext uri="{9D8B030D-6E8A-4147-A177-3AD203B41FA5}">
                      <a16:colId xmlns:a16="http://schemas.microsoft.com/office/drawing/2014/main" val="2702613021"/>
                    </a:ext>
                  </a:extLst>
                </a:gridCol>
                <a:gridCol w="1931307">
                  <a:extLst>
                    <a:ext uri="{9D8B030D-6E8A-4147-A177-3AD203B41FA5}">
                      <a16:colId xmlns:a16="http://schemas.microsoft.com/office/drawing/2014/main" val="924177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Appello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Ora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u="sng" cap="small" baseline="0" dirty="0"/>
                        <a:t>Aula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57807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Foreign Language: Spanish (</a:t>
                      </a:r>
                      <a:r>
                        <a:rPr lang="it-IT" sz="1000" dirty="0" err="1">
                          <a:solidFill>
                            <a:schemeClr val="bg1"/>
                          </a:solidFill>
                        </a:rPr>
                        <a:t>written</a:t>
                      </a: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 test) (Business and Finance)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28/05/2026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14:00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Laboratorio informatico 2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della Garzetta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0165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it-IT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2° appello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Laboratorio informatico 2</a:t>
                      </a:r>
                      <a:b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via della Garzetta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838888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D9E7823-C2D2-BD2B-D4B6-9C4A7F9E0431}"/>
              </a:ext>
            </a:extLst>
          </p:cNvPr>
          <p:cNvSpPr txBox="1"/>
          <p:nvPr/>
        </p:nvSpPr>
        <p:spPr>
          <a:xfrm>
            <a:off x="544457" y="5843250"/>
            <a:ext cx="111030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Enrollment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required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both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written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oral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written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must be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taken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oral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</a:t>
            </a: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written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throughout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</a:t>
            </a:r>
            <a:r>
              <a:rPr kumimoji="0" lang="it-IT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student’s</a:t>
            </a: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career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052513-36EF-9611-75C6-15F1AA7AB35B}"/>
              </a:ext>
            </a:extLst>
          </p:cNvPr>
          <p:cNvSpPr txBox="1"/>
          <p:nvPr/>
        </p:nvSpPr>
        <p:spPr>
          <a:xfrm>
            <a:off x="542900" y="3746999"/>
            <a:ext cx="11168167" cy="307777"/>
          </a:xfrm>
          <a:prstGeom prst="rect">
            <a:avLst/>
          </a:prstGeom>
          <a:noFill/>
          <a:ln w="25400">
            <a:solidFill>
              <a:srgbClr val="003058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ESAME ORALE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it-IT" sz="1400" b="0" i="0" u="sng" strike="noStrike" kern="1200" cap="sm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 iscrizione separata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5FCC119A-E9CE-17C4-93A6-C7960E93C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324508"/>
              </p:ext>
            </p:extLst>
          </p:nvPr>
        </p:nvGraphicFramePr>
        <p:xfrm>
          <a:off x="544457" y="4144957"/>
          <a:ext cx="11168166" cy="116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1583">
                  <a:extLst>
                    <a:ext uri="{9D8B030D-6E8A-4147-A177-3AD203B41FA5}">
                      <a16:colId xmlns:a16="http://schemas.microsoft.com/office/drawing/2014/main" val="1400845922"/>
                    </a:ext>
                  </a:extLst>
                </a:gridCol>
                <a:gridCol w="1409447">
                  <a:extLst>
                    <a:ext uri="{9D8B030D-6E8A-4147-A177-3AD203B41FA5}">
                      <a16:colId xmlns:a16="http://schemas.microsoft.com/office/drawing/2014/main" val="1420012102"/>
                    </a:ext>
                  </a:extLst>
                </a:gridCol>
                <a:gridCol w="1105286">
                  <a:extLst>
                    <a:ext uri="{9D8B030D-6E8A-4147-A177-3AD203B41FA5}">
                      <a16:colId xmlns:a16="http://schemas.microsoft.com/office/drawing/2014/main" val="2290819305"/>
                    </a:ext>
                  </a:extLst>
                </a:gridCol>
                <a:gridCol w="810543">
                  <a:extLst>
                    <a:ext uri="{9D8B030D-6E8A-4147-A177-3AD203B41FA5}">
                      <a16:colId xmlns:a16="http://schemas.microsoft.com/office/drawing/2014/main" val="2702613021"/>
                    </a:ext>
                  </a:extLst>
                </a:gridCol>
                <a:gridCol w="1931307">
                  <a:extLst>
                    <a:ext uri="{9D8B030D-6E8A-4147-A177-3AD203B41FA5}">
                      <a16:colId xmlns:a16="http://schemas.microsoft.com/office/drawing/2014/main" val="924177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u="sng" cap="small" baseline="0" dirty="0"/>
                        <a:t>Appello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u="sng" cap="small" baseline="0" dirty="0"/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u="sng" cap="small" baseline="0" dirty="0"/>
                        <a:t>Ora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u="sng" cap="small" baseline="0" dirty="0"/>
                        <a:t>Aula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05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457807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</a:rPr>
                        <a:t>Foreign Language: Spanish (Business and Finance)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1° appello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28/05/2026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16:00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Laboratorio informatico 2</a:t>
                      </a:r>
                      <a:br>
                        <a:rPr lang="it-IT" sz="1000" dirty="0"/>
                      </a:br>
                      <a:r>
                        <a:rPr lang="it-IT" sz="1000" dirty="0"/>
                        <a:t>via della Garzetta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0165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it-IT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05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2° appello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02/07/2026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Laboratorio informatico 2</a:t>
                      </a:r>
                      <a:b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via della Garzetta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62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3566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lo Pagi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dello pagina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98B3A84-84F5-422C-B7E1-508049556F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 modello</Template>
  <TotalTime>860</TotalTime>
  <Words>483</Words>
  <Application>Microsoft Office PowerPoint</Application>
  <PresentationFormat>Widescreen</PresentationFormat>
  <Paragraphs>99</Paragraphs>
  <Slides>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3</vt:i4>
      </vt:variant>
    </vt:vector>
  </HeadingPairs>
  <TitlesOfParts>
    <vt:vector size="10" baseType="lpstr">
      <vt:lpstr>Arial</vt:lpstr>
      <vt:lpstr>Calibri</vt:lpstr>
      <vt:lpstr>Georgia</vt:lpstr>
      <vt:lpstr>Wingdings</vt:lpstr>
      <vt:lpstr>Cover</vt:lpstr>
      <vt:lpstr>Modello Pagina 1</vt:lpstr>
      <vt:lpstr>Modello pagina 2</vt:lpstr>
      <vt:lpstr>Calendario esami LINGUA SPAGNOLA</vt:lpstr>
      <vt:lpstr>Calendario esami sessione estiva a.a. 2025/2026 LINGUA SPAGNOLA</vt:lpstr>
      <vt:lpstr>Calendario esami sessione estiva a.a. 2025/2026 LINGUA SPAGNOLA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Mantegazza Magda</dc:creator>
  <cp:lastModifiedBy>Belleri Erica</cp:lastModifiedBy>
  <cp:revision>573</cp:revision>
  <cp:lastPrinted>2021-12-17T14:58:11Z</cp:lastPrinted>
  <dcterms:created xsi:type="dcterms:W3CDTF">2020-11-02T20:34:52Z</dcterms:created>
  <dcterms:modified xsi:type="dcterms:W3CDTF">2025-11-14T12:05:27Z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